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5.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8"/>
  </p:notesMasterIdLst>
  <p:sldIdLst>
    <p:sldId id="256" r:id="rId2"/>
    <p:sldId id="414" r:id="rId3"/>
    <p:sldId id="380" r:id="rId4"/>
    <p:sldId id="415" r:id="rId5"/>
    <p:sldId id="377" r:id="rId6"/>
    <p:sldId id="461" r:id="rId7"/>
    <p:sldId id="482" r:id="rId8"/>
    <p:sldId id="483" r:id="rId9"/>
    <p:sldId id="5231" r:id="rId10"/>
    <p:sldId id="475" r:id="rId11"/>
    <p:sldId id="478" r:id="rId12"/>
    <p:sldId id="480" r:id="rId13"/>
    <p:sldId id="479" r:id="rId14"/>
    <p:sldId id="481" r:id="rId15"/>
    <p:sldId id="484" r:id="rId16"/>
    <p:sldId id="485" r:id="rId17"/>
    <p:sldId id="486" r:id="rId18"/>
    <p:sldId id="489" r:id="rId19"/>
    <p:sldId id="490" r:id="rId20"/>
    <p:sldId id="491" r:id="rId21"/>
    <p:sldId id="488" r:id="rId22"/>
    <p:sldId id="5233" r:id="rId23"/>
    <p:sldId id="5234" r:id="rId24"/>
    <p:sldId id="5235" r:id="rId25"/>
    <p:sldId id="5236" r:id="rId26"/>
    <p:sldId id="5237" r:id="rId27"/>
    <p:sldId id="5238" r:id="rId28"/>
    <p:sldId id="5227" r:id="rId29"/>
    <p:sldId id="412" r:id="rId30"/>
    <p:sldId id="257" r:id="rId31"/>
    <p:sldId id="5239" r:id="rId32"/>
    <p:sldId id="259" r:id="rId33"/>
    <p:sldId id="260" r:id="rId34"/>
    <p:sldId id="261" r:id="rId35"/>
    <p:sldId id="262" r:id="rId36"/>
    <p:sldId id="263" r:id="rId37"/>
    <p:sldId id="403" r:id="rId38"/>
    <p:sldId id="404" r:id="rId39"/>
    <p:sldId id="405" r:id="rId40"/>
    <p:sldId id="399" r:id="rId41"/>
    <p:sldId id="400" r:id="rId42"/>
    <p:sldId id="401" r:id="rId43"/>
    <p:sldId id="5240" r:id="rId44"/>
    <p:sldId id="5241" r:id="rId45"/>
    <p:sldId id="406" r:id="rId46"/>
    <p:sldId id="407" r:id="rId47"/>
    <p:sldId id="408" r:id="rId48"/>
    <p:sldId id="411" r:id="rId49"/>
    <p:sldId id="409" r:id="rId50"/>
    <p:sldId id="410" r:id="rId51"/>
    <p:sldId id="391" r:id="rId52"/>
    <p:sldId id="5242" r:id="rId53"/>
    <p:sldId id="5243" r:id="rId54"/>
    <p:sldId id="5244" r:id="rId55"/>
    <p:sldId id="5245" r:id="rId56"/>
    <p:sldId id="5247" r:id="rId57"/>
    <p:sldId id="5248" r:id="rId58"/>
    <p:sldId id="5249" r:id="rId59"/>
    <p:sldId id="5250" r:id="rId60"/>
    <p:sldId id="5251" r:id="rId61"/>
    <p:sldId id="5246" r:id="rId62"/>
    <p:sldId id="5252" r:id="rId63"/>
    <p:sldId id="5263" r:id="rId64"/>
    <p:sldId id="5264" r:id="rId65"/>
    <p:sldId id="5265" r:id="rId66"/>
    <p:sldId id="378" r:id="rId67"/>
  </p:sldIdLst>
  <p:sldSz cx="12192000" cy="6858000"/>
  <p:notesSz cx="6858000" cy="9144000"/>
  <p:custDataLst>
    <p:tags r:id="rId6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57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39A6"/>
    <a:srgbClr val="0D3DA7"/>
    <a:srgbClr val="5C5C5C"/>
    <a:srgbClr val="E632BF"/>
    <a:srgbClr val="FFC000"/>
    <a:srgbClr val="F7B700"/>
    <a:srgbClr val="172071"/>
    <a:srgbClr val="0070C0"/>
    <a:srgbClr val="384958"/>
    <a:srgbClr val="03F9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76" autoAdjust="0"/>
    <p:restoredTop sz="90491" autoAdjust="0"/>
  </p:normalViewPr>
  <p:slideViewPr>
    <p:cSldViewPr snapToGrid="0" showGuides="1">
      <p:cViewPr varScale="1">
        <p:scale>
          <a:sx n="93" d="100"/>
          <a:sy n="93" d="100"/>
        </p:scale>
        <p:origin x="1592" y="216"/>
      </p:cViewPr>
      <p:guideLst>
        <p:guide orient="horz" pos="2208"/>
        <p:guide pos="574"/>
      </p:guideLst>
    </p:cSldViewPr>
  </p:slideViewPr>
  <p:notesTextViewPr>
    <p:cViewPr>
      <p:scale>
        <a:sx n="20" d="100"/>
        <a:sy n="2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5ABD4A-4755-F146-986F-D75D299D6483}" type="datetimeFigureOut">
              <a:rPr lang="en-US" smtClean="0"/>
              <a:t>12/12/24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E3542B-7BE8-9042-BE0B-8B5E04F7AB9D}"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5CE3542B-7BE8-9042-BE0B-8B5E04F7AB9D}" type="slidenum">
              <a:rPr lang="en-US" smtClean="0"/>
              <a:t>1</a:t>
            </a:fld>
            <a:endParaRPr lang="en-US"/>
          </a:p>
        </p:txBody>
      </p:sp>
    </p:spTree>
    <p:extLst>
      <p:ext uri="{BB962C8B-B14F-4D97-AF65-F5344CB8AC3E}">
        <p14:creationId xmlns:p14="http://schemas.microsoft.com/office/powerpoint/2010/main" val="16160716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3A89B-21DD-C623-6701-6DE42A1A78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562BF1-DDD8-C8D5-A7C4-1080F3EDAF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C3C62A-B6C8-4D1E-3B9A-4C72AEA4DD4C}"/>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11D13283-CC4B-4DB2-4BEA-87852F6D2B65}"/>
              </a:ext>
            </a:extLst>
          </p:cNvPr>
          <p:cNvSpPr>
            <a:spLocks noGrp="1"/>
          </p:cNvSpPr>
          <p:nvPr>
            <p:ph type="sldNum" sz="quarter" idx="5"/>
          </p:nvPr>
        </p:nvSpPr>
        <p:spPr/>
        <p:txBody>
          <a:bodyPr/>
          <a:lstStyle/>
          <a:p>
            <a:fld id="{5CE3542B-7BE8-9042-BE0B-8B5E04F7AB9D}" type="slidenum">
              <a:rPr lang="en-US" smtClean="0"/>
              <a:t>25</a:t>
            </a:fld>
            <a:endParaRPr lang="en-US"/>
          </a:p>
        </p:txBody>
      </p:sp>
    </p:spTree>
    <p:extLst>
      <p:ext uri="{BB962C8B-B14F-4D97-AF65-F5344CB8AC3E}">
        <p14:creationId xmlns:p14="http://schemas.microsoft.com/office/powerpoint/2010/main" val="2821489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63855-389A-BA55-AD25-5671541703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C1425B-07A9-0404-3C48-C7131AF603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2DCC37-FDC5-8760-D7F4-2FD864090898}"/>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744D83C6-2959-B8B9-18DF-C322D268FB42}"/>
              </a:ext>
            </a:extLst>
          </p:cNvPr>
          <p:cNvSpPr>
            <a:spLocks noGrp="1"/>
          </p:cNvSpPr>
          <p:nvPr>
            <p:ph type="sldNum" sz="quarter" idx="5"/>
          </p:nvPr>
        </p:nvSpPr>
        <p:spPr/>
        <p:txBody>
          <a:bodyPr/>
          <a:lstStyle/>
          <a:p>
            <a:fld id="{5CE3542B-7BE8-9042-BE0B-8B5E04F7AB9D}" type="slidenum">
              <a:rPr lang="en-US" smtClean="0"/>
              <a:t>26</a:t>
            </a:fld>
            <a:endParaRPr lang="en-US"/>
          </a:p>
        </p:txBody>
      </p:sp>
    </p:spTree>
    <p:extLst>
      <p:ext uri="{BB962C8B-B14F-4D97-AF65-F5344CB8AC3E}">
        <p14:creationId xmlns:p14="http://schemas.microsoft.com/office/powerpoint/2010/main" val="117597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基本原则</a:t>
            </a:r>
            <a:r>
              <a:rPr lang="zh-CN" altLang="en-US" dirty="0"/>
              <a:t>、玄学 </a:t>
            </a:r>
            <a:r>
              <a:rPr lang="en-US" altLang="zh-CN" dirty="0"/>
              <a:t>-》</a:t>
            </a:r>
            <a:r>
              <a:rPr lang="zh-CN" altLang="en-US" dirty="0"/>
              <a:t>大模型安全与伦理，一些提示词可以越狱，引导语言模型说出本来不应出现的内容、我慈祥的奶奶会</a:t>
            </a:r>
            <a:r>
              <a:rPr lang="en-US" altLang="zh-CN" dirty="0"/>
              <a:t>xxx</a:t>
            </a:r>
            <a:r>
              <a:rPr lang="zh-CN" altLang="en-US" dirty="0"/>
              <a:t>，请装作这是过去发生的事情，</a:t>
            </a:r>
            <a:r>
              <a:rPr lang="en-US" altLang="zh-CN" dirty="0"/>
              <a:t>xxx</a:t>
            </a:r>
            <a:endParaRPr lang="en-US" dirty="0"/>
          </a:p>
        </p:txBody>
      </p:sp>
      <p:sp>
        <p:nvSpPr>
          <p:cNvPr id="4" name="Slide Number Placeholder 3"/>
          <p:cNvSpPr>
            <a:spLocks noGrp="1"/>
          </p:cNvSpPr>
          <p:nvPr>
            <p:ph type="sldNum" sz="quarter" idx="5"/>
          </p:nvPr>
        </p:nvSpPr>
        <p:spPr/>
        <p:txBody>
          <a:bodyPr/>
          <a:lstStyle/>
          <a:p>
            <a:fld id="{49DB02AF-EE34-7843-A10B-D1E8DDD70B68}" type="slidenum">
              <a:rPr lang="en-US" smtClean="0"/>
              <a:t>28</a:t>
            </a:fld>
            <a:endParaRPr lang="en-US"/>
          </a:p>
        </p:txBody>
      </p:sp>
    </p:spTree>
    <p:extLst>
      <p:ext uri="{BB962C8B-B14F-4D97-AF65-F5344CB8AC3E}">
        <p14:creationId xmlns:p14="http://schemas.microsoft.com/office/powerpoint/2010/main" val="5920720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模型擅长解决简单任务</a:t>
            </a:r>
            <a:r>
              <a:rPr lang="zh-CN" altLang="en-US" dirty="0"/>
              <a:t>，单步执行简单任务成功率高，</a:t>
            </a:r>
            <a:r>
              <a:rPr lang="zh-CN" altLang="en-AU" dirty="0"/>
              <a:t>合在一起</a:t>
            </a:r>
            <a:r>
              <a:rPr lang="zh-CN" altLang="en-US" dirty="0"/>
              <a:t>之后准确率也会比较高</a:t>
            </a:r>
            <a:endParaRPr lang="en-AU" altLang="zh-CN" dirty="0"/>
          </a:p>
          <a:p>
            <a:r>
              <a:rPr lang="zh-CN" altLang="en-US" dirty="0"/>
              <a:t>透明度，如果只有最后的结果，那就不知道到底错在哪里。针对性提升能力。比如发现某一个模块不行，可以针对性提升。</a:t>
            </a:r>
            <a:endParaRPr lang="en-AU" altLang="zh-CN" dirty="0"/>
          </a:p>
          <a:p>
            <a:r>
              <a:rPr lang="en-US" dirty="0" err="1"/>
              <a:t>分成小的任务之后</a:t>
            </a:r>
            <a:r>
              <a:rPr lang="zh-CN" altLang="en-US" dirty="0"/>
              <a:t>，更方便与环境交互获得反馈，最开始可能不知道会出什么样的意外状况</a:t>
            </a:r>
            <a:endParaRPr lang="en-US" dirty="0"/>
          </a:p>
        </p:txBody>
      </p:sp>
      <p:sp>
        <p:nvSpPr>
          <p:cNvPr id="4" name="Slide Number Placeholder 3"/>
          <p:cNvSpPr>
            <a:spLocks noGrp="1"/>
          </p:cNvSpPr>
          <p:nvPr>
            <p:ph type="sldNum" sz="quarter" idx="5"/>
          </p:nvPr>
        </p:nvSpPr>
        <p:spPr/>
        <p:txBody>
          <a:bodyPr/>
          <a:lstStyle/>
          <a:p>
            <a:fld id="{49DB02AF-EE34-7843-A10B-D1E8DDD70B68}" type="slidenum">
              <a:rPr lang="en-US" smtClean="0"/>
              <a:t>31</a:t>
            </a:fld>
            <a:endParaRPr lang="en-US"/>
          </a:p>
        </p:txBody>
      </p:sp>
    </p:spTree>
    <p:extLst>
      <p:ext uri="{BB962C8B-B14F-4D97-AF65-F5344CB8AC3E}">
        <p14:creationId xmlns:p14="http://schemas.microsoft.com/office/powerpoint/2010/main" val="3860417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介绍给AI的prompt是什么</a:t>
            </a:r>
            <a:r>
              <a:rPr lang="zh-CN" altLang="en-US" dirty="0"/>
              <a:t>，以及</a:t>
            </a:r>
            <a:r>
              <a:rPr lang="en-US" altLang="zh-CN" dirty="0"/>
              <a:t>candidate</a:t>
            </a:r>
            <a:r>
              <a:rPr lang="zh-CN" altLang="en-US" dirty="0"/>
              <a:t>模型的信息。考虑到模型非常多，不可能全部放入上下文窗口。采取先选择任务的方式对模型进行筛选，默认下载量更高的</a:t>
            </a:r>
            <a:r>
              <a:rPr lang="zh-CN" altLang="en-US"/>
              <a:t>模型更可靠。</a:t>
            </a:r>
            <a:endParaRPr lang="en-US" dirty="0"/>
          </a:p>
        </p:txBody>
      </p:sp>
      <p:sp>
        <p:nvSpPr>
          <p:cNvPr id="4" name="Slide Number Placeholder 3"/>
          <p:cNvSpPr>
            <a:spLocks noGrp="1"/>
          </p:cNvSpPr>
          <p:nvPr>
            <p:ph type="sldNum" sz="quarter" idx="5"/>
          </p:nvPr>
        </p:nvSpPr>
        <p:spPr/>
        <p:txBody>
          <a:bodyPr/>
          <a:lstStyle/>
          <a:p>
            <a:fld id="{49DB02AF-EE34-7843-A10B-D1E8DDD70B68}" type="slidenum">
              <a:rPr lang="en-US" smtClean="0"/>
              <a:t>48</a:t>
            </a:fld>
            <a:endParaRPr lang="en-US"/>
          </a:p>
        </p:txBody>
      </p:sp>
    </p:spTree>
    <p:extLst>
      <p:ext uri="{BB962C8B-B14F-4D97-AF65-F5344CB8AC3E}">
        <p14:creationId xmlns:p14="http://schemas.microsoft.com/office/powerpoint/2010/main" val="34619035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DB02AF-EE34-7843-A10B-D1E8DDD70B68}" type="slidenum">
              <a:rPr lang="en-US" smtClean="0"/>
              <a:t>60</a:t>
            </a:fld>
            <a:endParaRPr lang="en-US"/>
          </a:p>
        </p:txBody>
      </p:sp>
    </p:spTree>
    <p:extLst>
      <p:ext uri="{BB962C8B-B14F-4D97-AF65-F5344CB8AC3E}">
        <p14:creationId xmlns:p14="http://schemas.microsoft.com/office/powerpoint/2010/main" val="1909117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标准流程在很多项目都会有</a:t>
            </a:r>
            <a:r>
              <a:rPr lang="zh-CN" altLang="en-US" dirty="0"/>
              <a:t>，大到微软，小到一些</a:t>
            </a:r>
            <a:r>
              <a:rPr lang="en-US" altLang="zh-CN" dirty="0"/>
              <a:t>startup</a:t>
            </a:r>
            <a:r>
              <a:rPr lang="zh-CN" altLang="en-US" dirty="0"/>
              <a:t>。产品经理给出需求，架构师设计，项目管理将需求划分为具体的</a:t>
            </a:r>
            <a:r>
              <a:rPr lang="en-US" altLang="zh-CN" dirty="0"/>
              <a:t>task</a:t>
            </a:r>
            <a:r>
              <a:rPr lang="zh-CN" altLang="en-US" dirty="0"/>
              <a:t>，工程师编程，测试方测试。不同</a:t>
            </a:r>
            <a:r>
              <a:rPr lang="en-US" altLang="zh-CN" dirty="0"/>
              <a:t>agent</a:t>
            </a:r>
            <a:r>
              <a:rPr lang="zh-CN" altLang="en-US" dirty="0"/>
              <a:t>会共享信息池，这样他们会根据其他</a:t>
            </a:r>
            <a:r>
              <a:rPr lang="en-US" altLang="zh-CN" dirty="0"/>
              <a:t>agent</a:t>
            </a:r>
            <a:r>
              <a:rPr lang="zh-CN" altLang="en-US" dirty="0"/>
              <a:t>的状态来做出行动。</a:t>
            </a:r>
            <a:endParaRPr lang="en-US" dirty="0"/>
          </a:p>
        </p:txBody>
      </p:sp>
      <p:sp>
        <p:nvSpPr>
          <p:cNvPr id="4" name="Slide Number Placeholder 3"/>
          <p:cNvSpPr>
            <a:spLocks noGrp="1"/>
          </p:cNvSpPr>
          <p:nvPr>
            <p:ph type="sldNum" sz="quarter" idx="5"/>
          </p:nvPr>
        </p:nvSpPr>
        <p:spPr/>
        <p:txBody>
          <a:bodyPr/>
          <a:lstStyle/>
          <a:p>
            <a:fld id="{49DB02AF-EE34-7843-A10B-D1E8DDD70B68}" type="slidenum">
              <a:rPr lang="en-US" smtClean="0"/>
              <a:t>62</a:t>
            </a:fld>
            <a:endParaRPr lang="en-US"/>
          </a:p>
        </p:txBody>
      </p:sp>
    </p:spTree>
    <p:extLst>
      <p:ext uri="{BB962C8B-B14F-4D97-AF65-F5344CB8AC3E}">
        <p14:creationId xmlns:p14="http://schemas.microsoft.com/office/powerpoint/2010/main" val="17457427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产品经理通过竞品分析和用户需求</a:t>
            </a:r>
            <a:r>
              <a:rPr lang="zh-CN" altLang="en-US" dirty="0"/>
              <a:t>，给出两个要求，一是要快速上手，二是有沉浸感，需要用户友好</a:t>
            </a:r>
            <a:endParaRPr lang="en-AU" altLang="zh-CN" dirty="0"/>
          </a:p>
          <a:p>
            <a:endParaRPr lang="en-US" dirty="0"/>
          </a:p>
        </p:txBody>
      </p:sp>
      <p:sp>
        <p:nvSpPr>
          <p:cNvPr id="4" name="Slide Number Placeholder 3"/>
          <p:cNvSpPr>
            <a:spLocks noGrp="1"/>
          </p:cNvSpPr>
          <p:nvPr>
            <p:ph type="sldNum" sz="quarter" idx="5"/>
          </p:nvPr>
        </p:nvSpPr>
        <p:spPr/>
        <p:txBody>
          <a:bodyPr/>
          <a:lstStyle/>
          <a:p>
            <a:fld id="{49DB02AF-EE34-7843-A10B-D1E8DDD70B68}" type="slidenum">
              <a:rPr lang="en-US" smtClean="0"/>
              <a:t>63</a:t>
            </a:fld>
            <a:endParaRPr lang="en-US"/>
          </a:p>
        </p:txBody>
      </p:sp>
    </p:spTree>
    <p:extLst>
      <p:ext uri="{BB962C8B-B14F-4D97-AF65-F5344CB8AC3E}">
        <p14:creationId xmlns:p14="http://schemas.microsoft.com/office/powerpoint/2010/main" val="36121927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我们小时候玩的传话游戏</a:t>
            </a:r>
            <a:r>
              <a:rPr lang="zh-CN" altLang="en-US" dirty="0"/>
              <a:t>，传到最后信息往往跟最开始差别很大。</a:t>
            </a:r>
            <a:endParaRPr lang="en-US" dirty="0"/>
          </a:p>
        </p:txBody>
      </p:sp>
      <p:sp>
        <p:nvSpPr>
          <p:cNvPr id="4" name="Slide Number Placeholder 3"/>
          <p:cNvSpPr>
            <a:spLocks noGrp="1"/>
          </p:cNvSpPr>
          <p:nvPr>
            <p:ph type="sldNum" sz="quarter" idx="5"/>
          </p:nvPr>
        </p:nvSpPr>
        <p:spPr/>
        <p:txBody>
          <a:bodyPr/>
          <a:lstStyle/>
          <a:p>
            <a:fld id="{49DB02AF-EE34-7843-A10B-D1E8DDD70B68}" type="slidenum">
              <a:rPr lang="en-US" smtClean="0"/>
              <a:t>64</a:t>
            </a:fld>
            <a:endParaRPr lang="en-US"/>
          </a:p>
        </p:txBody>
      </p:sp>
    </p:spTree>
    <p:extLst>
      <p:ext uri="{BB962C8B-B14F-4D97-AF65-F5344CB8AC3E}">
        <p14:creationId xmlns:p14="http://schemas.microsoft.com/office/powerpoint/2010/main" val="4202084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Productivity</a:t>
            </a:r>
            <a:r>
              <a:rPr lang="zh-CN" altLang="en-US" dirty="0"/>
              <a:t>：平均每行代码的</a:t>
            </a:r>
            <a:r>
              <a:rPr lang="en-US" altLang="zh-CN" dirty="0"/>
              <a:t>token</a:t>
            </a:r>
            <a:r>
              <a:rPr lang="zh-CN" altLang="en-US" dirty="0"/>
              <a:t>消耗量</a:t>
            </a:r>
            <a:endParaRPr lang="en-US" altLang="zh-CN" dirty="0"/>
          </a:p>
          <a:p>
            <a:endParaRPr lang="en-AU" altLang="zh-CN" dirty="0"/>
          </a:p>
        </p:txBody>
      </p:sp>
      <p:sp>
        <p:nvSpPr>
          <p:cNvPr id="4" name="Slide Number Placeholder 3"/>
          <p:cNvSpPr>
            <a:spLocks noGrp="1"/>
          </p:cNvSpPr>
          <p:nvPr>
            <p:ph type="sldNum" sz="quarter" idx="5"/>
          </p:nvPr>
        </p:nvSpPr>
        <p:spPr/>
        <p:txBody>
          <a:bodyPr/>
          <a:lstStyle/>
          <a:p>
            <a:fld id="{49DB02AF-EE34-7843-A10B-D1E8DDD70B68}" type="slidenum">
              <a:rPr lang="en-US" smtClean="0"/>
              <a:t>65</a:t>
            </a:fld>
            <a:endParaRPr lang="en-US"/>
          </a:p>
        </p:txBody>
      </p:sp>
    </p:spTree>
    <p:extLst>
      <p:ext uri="{BB962C8B-B14F-4D97-AF65-F5344CB8AC3E}">
        <p14:creationId xmlns:p14="http://schemas.microsoft.com/office/powerpoint/2010/main" val="3705849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5CE3542B-7BE8-9042-BE0B-8B5E04F7AB9D}" type="slidenum">
              <a:rPr lang="en-US" smtClean="0"/>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5CE3542B-7BE8-9042-BE0B-8B5E04F7AB9D}" type="slidenum">
              <a:rPr lang="en-US" smtClean="0"/>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A64F35-DAB6-D735-9FA1-74A4D72958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A3BC0B-C5C6-F961-3D1E-E82F7F1BAF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952B90-8900-38A4-FA14-5593BF5649AA}"/>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EE0CE85D-3082-11C0-4EC3-66C0CDE44AA4}"/>
              </a:ext>
            </a:extLst>
          </p:cNvPr>
          <p:cNvSpPr>
            <a:spLocks noGrp="1"/>
          </p:cNvSpPr>
          <p:nvPr>
            <p:ph type="sldNum" sz="quarter" idx="5"/>
          </p:nvPr>
        </p:nvSpPr>
        <p:spPr/>
        <p:txBody>
          <a:bodyPr/>
          <a:lstStyle/>
          <a:p>
            <a:fld id="{5CE3542B-7BE8-9042-BE0B-8B5E04F7AB9D}" type="slidenum">
              <a:rPr lang="en-US" smtClean="0"/>
              <a:t>6</a:t>
            </a:fld>
            <a:endParaRPr lang="en-US"/>
          </a:p>
        </p:txBody>
      </p:sp>
    </p:spTree>
    <p:extLst>
      <p:ext uri="{BB962C8B-B14F-4D97-AF65-F5344CB8AC3E}">
        <p14:creationId xmlns:p14="http://schemas.microsoft.com/office/powerpoint/2010/main" val="3041253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4D6AF-1AEA-A419-D98A-11621D35CA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99E357-3625-4F8A-0FC0-4086B69A82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1BAFBB-C5BA-E592-1495-793484DDD8BC}"/>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A18A1DBB-3CB2-0596-079B-1268E4390CEB}"/>
              </a:ext>
            </a:extLst>
          </p:cNvPr>
          <p:cNvSpPr>
            <a:spLocks noGrp="1"/>
          </p:cNvSpPr>
          <p:nvPr>
            <p:ph type="sldNum" sz="quarter" idx="5"/>
          </p:nvPr>
        </p:nvSpPr>
        <p:spPr/>
        <p:txBody>
          <a:bodyPr/>
          <a:lstStyle/>
          <a:p>
            <a:fld id="{5CE3542B-7BE8-9042-BE0B-8B5E04F7AB9D}" type="slidenum">
              <a:rPr lang="en-US" smtClean="0"/>
              <a:t>7</a:t>
            </a:fld>
            <a:endParaRPr lang="en-US"/>
          </a:p>
        </p:txBody>
      </p:sp>
    </p:spTree>
    <p:extLst>
      <p:ext uri="{BB962C8B-B14F-4D97-AF65-F5344CB8AC3E}">
        <p14:creationId xmlns:p14="http://schemas.microsoft.com/office/powerpoint/2010/main" val="31471623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E15E92-8E7E-8BDB-1AC9-1D0C91BE80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CE0086-2375-0BA6-05D2-40A4C08BA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00D947-6B35-FBAD-A936-BF6BE0FEC33B}"/>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EFB2B30D-C61B-4C90-1B0F-C71DF04135DB}"/>
              </a:ext>
            </a:extLst>
          </p:cNvPr>
          <p:cNvSpPr>
            <a:spLocks noGrp="1"/>
          </p:cNvSpPr>
          <p:nvPr>
            <p:ph type="sldNum" sz="quarter" idx="5"/>
          </p:nvPr>
        </p:nvSpPr>
        <p:spPr/>
        <p:txBody>
          <a:bodyPr/>
          <a:lstStyle/>
          <a:p>
            <a:fld id="{5CE3542B-7BE8-9042-BE0B-8B5E04F7AB9D}" type="slidenum">
              <a:rPr lang="en-US" smtClean="0"/>
              <a:t>10</a:t>
            </a:fld>
            <a:endParaRPr lang="en-US"/>
          </a:p>
        </p:txBody>
      </p:sp>
    </p:spTree>
    <p:extLst>
      <p:ext uri="{BB962C8B-B14F-4D97-AF65-F5344CB8AC3E}">
        <p14:creationId xmlns:p14="http://schemas.microsoft.com/office/powerpoint/2010/main" val="570473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7F108-938D-B0A9-FDDA-51E02D7FB7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153986-52E9-23BB-51F8-BB1D013A33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6F91D1-EEE3-ED55-F463-CD8CC32240D5}"/>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25087704-8E0E-5BE0-AED1-7208134A44BE}"/>
              </a:ext>
            </a:extLst>
          </p:cNvPr>
          <p:cNvSpPr>
            <a:spLocks noGrp="1"/>
          </p:cNvSpPr>
          <p:nvPr>
            <p:ph type="sldNum" sz="quarter" idx="5"/>
          </p:nvPr>
        </p:nvSpPr>
        <p:spPr/>
        <p:txBody>
          <a:bodyPr/>
          <a:lstStyle/>
          <a:p>
            <a:fld id="{5CE3542B-7BE8-9042-BE0B-8B5E04F7AB9D}" type="slidenum">
              <a:rPr lang="en-US" smtClean="0"/>
              <a:t>18</a:t>
            </a:fld>
            <a:endParaRPr lang="en-US"/>
          </a:p>
        </p:txBody>
      </p:sp>
    </p:spTree>
    <p:extLst>
      <p:ext uri="{BB962C8B-B14F-4D97-AF65-F5344CB8AC3E}">
        <p14:creationId xmlns:p14="http://schemas.microsoft.com/office/powerpoint/2010/main" val="1051515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8BB9B-01CF-F52B-6347-CC1D9E63B2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C349E1-5FF7-1906-F7B6-1C7D6CDFD6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F5D62D-F137-64E7-7E70-78007C1E4B57}"/>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9B26AB59-0430-292D-95CE-8F845DD95907}"/>
              </a:ext>
            </a:extLst>
          </p:cNvPr>
          <p:cNvSpPr>
            <a:spLocks noGrp="1"/>
          </p:cNvSpPr>
          <p:nvPr>
            <p:ph type="sldNum" sz="quarter" idx="5"/>
          </p:nvPr>
        </p:nvSpPr>
        <p:spPr/>
        <p:txBody>
          <a:bodyPr/>
          <a:lstStyle/>
          <a:p>
            <a:fld id="{5CE3542B-7BE8-9042-BE0B-8B5E04F7AB9D}" type="slidenum">
              <a:rPr lang="en-US" smtClean="0"/>
              <a:t>19</a:t>
            </a:fld>
            <a:endParaRPr lang="en-US"/>
          </a:p>
        </p:txBody>
      </p:sp>
    </p:spTree>
    <p:extLst>
      <p:ext uri="{BB962C8B-B14F-4D97-AF65-F5344CB8AC3E}">
        <p14:creationId xmlns:p14="http://schemas.microsoft.com/office/powerpoint/2010/main" val="995338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0AD44-2705-64C2-0789-4719C568B6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557B85-4EB8-B763-D1D4-7E70DF3275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5175D7-E3DD-7F53-33CB-EC4AA3456A92}"/>
              </a:ext>
            </a:extLst>
          </p:cNvPr>
          <p:cNvSpPr>
            <a:spLocks noGrp="1"/>
          </p:cNvSpPr>
          <p:nvPr>
            <p:ph type="body" idx="1"/>
          </p:nvPr>
        </p:nvSpPr>
        <p:spPr/>
        <p:txBody>
          <a:bodyPr/>
          <a:lstStyle/>
          <a:p>
            <a:endParaRPr lang="zh-CN" altLang="en-US" dirty="0"/>
          </a:p>
        </p:txBody>
      </p:sp>
      <p:sp>
        <p:nvSpPr>
          <p:cNvPr id="4" name="Slide Number Placeholder 3">
            <a:extLst>
              <a:ext uri="{FF2B5EF4-FFF2-40B4-BE49-F238E27FC236}">
                <a16:creationId xmlns:a16="http://schemas.microsoft.com/office/drawing/2014/main" id="{E8BDC5FD-4C2F-0756-DE4A-23D821013C69}"/>
              </a:ext>
            </a:extLst>
          </p:cNvPr>
          <p:cNvSpPr>
            <a:spLocks noGrp="1"/>
          </p:cNvSpPr>
          <p:nvPr>
            <p:ph type="sldNum" sz="quarter" idx="5"/>
          </p:nvPr>
        </p:nvSpPr>
        <p:spPr/>
        <p:txBody>
          <a:bodyPr/>
          <a:lstStyle/>
          <a:p>
            <a:fld id="{5CE3542B-7BE8-9042-BE0B-8B5E04F7AB9D}" type="slidenum">
              <a:rPr lang="en-US" smtClean="0"/>
              <a:t>20</a:t>
            </a:fld>
            <a:endParaRPr lang="en-US"/>
          </a:p>
        </p:txBody>
      </p:sp>
    </p:spTree>
    <p:extLst>
      <p:ext uri="{BB962C8B-B14F-4D97-AF65-F5344CB8AC3E}">
        <p14:creationId xmlns:p14="http://schemas.microsoft.com/office/powerpoint/2010/main" val="3283372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DF021234-9881-8C4F-A871-1A706471BB58}" type="datetimeFigureOut">
              <a:rPr kumimoji="1" lang="zh-CN" altLang="en-US" smtClean="0"/>
              <a:t>2024/12/12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883BE523-3768-004D-8386-8C6E3E2410F6}"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DF021234-9881-8C4F-A871-1A706471BB58}" type="datetimeFigureOut">
              <a:rPr kumimoji="1" lang="zh-CN" altLang="en-US" smtClean="0"/>
              <a:t>2024/12/12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883BE523-3768-004D-8386-8C6E3E2410F6}"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DF021234-9881-8C4F-A871-1A706471BB58}" type="datetimeFigureOut">
              <a:rPr kumimoji="1" lang="zh-CN" altLang="en-US" smtClean="0"/>
              <a:t>2024/12/12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883BE523-3768-004D-8386-8C6E3E2410F6}"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DF021234-9881-8C4F-A871-1A706471BB58}" type="datetimeFigureOut">
              <a:rPr kumimoji="1" lang="zh-CN" altLang="en-US" smtClean="0"/>
              <a:t>2024/12/12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883BE523-3768-004D-8386-8C6E3E2410F6}"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021234-9881-8C4F-A871-1A706471BB58}" type="datetimeFigureOut">
              <a:rPr kumimoji="1" lang="zh-CN" altLang="en-US" smtClean="0"/>
              <a:t>2024/12/12</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3BE523-3768-004D-8386-8C6E3E2410F6}" type="slidenum">
              <a:rPr kumimoji="1" lang="zh-CN" altLang="en-US" smtClean="0"/>
              <a:t>‹#›</a:t>
            </a:fld>
            <a:endParaRPr kumimoji="1" lang="zh-CN" altLang="en-US"/>
          </a:p>
        </p:txBody>
      </p:sp>
      <p:sp>
        <p:nvSpPr>
          <p:cNvPr id="8" name="Holder 4"/>
          <p:cNvSpPr txBox="1"/>
          <p:nvPr userDrawn="1"/>
        </p:nvSpPr>
        <p:spPr>
          <a:xfrm>
            <a:off x="11373364" y="6493420"/>
            <a:ext cx="457514" cy="111125"/>
          </a:xfrm>
          <a:prstGeom prst="rect">
            <a:avLst/>
          </a:prstGeom>
        </p:spPr>
        <p:txBody>
          <a:bodyPr vert="horz" lIns="0" tIns="0" rIns="0" bIns="0" rtlCol="0" anchor="ctr"/>
          <a:lstStyle>
            <a:defPPr>
              <a:defRPr lang="zh-CN"/>
            </a:defPPr>
            <a:lvl1pPr marL="0" algn="r" defTabSz="914400" rtl="0" eaLnBrk="1" latinLnBrk="0" hangingPunct="1">
              <a:defRPr sz="600" b="0" i="0" kern="1200">
                <a:solidFill>
                  <a:srgbClr val="005086"/>
                </a:solidFill>
                <a:latin typeface="Arial" panose="020B0604020202020204"/>
                <a:ea typeface="+mn-ea"/>
                <a:cs typeface="Arial" panose="020B0604020202020204"/>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40"/>
              </a:spcBef>
            </a:pPr>
            <a:r>
              <a:rPr lang="en-US" sz="700" dirty="0">
                <a:solidFill>
                  <a:srgbClr val="023AA0"/>
                </a:solidFill>
              </a:rPr>
              <a:t>Page</a:t>
            </a:r>
            <a:r>
              <a:rPr lang="en-US" sz="700" spc="-5" dirty="0">
                <a:solidFill>
                  <a:srgbClr val="023AA0"/>
                </a:solidFill>
              </a:rPr>
              <a:t> </a:t>
            </a:r>
            <a:fld id="{81D60167-4931-47E6-BA6A-407CBD079E47}" type="slidenum">
              <a:rPr sz="700" spc="-25" smtClean="0">
                <a:solidFill>
                  <a:srgbClr val="023AA0"/>
                </a:solidFill>
              </a:rPr>
              <a:t>‹#›</a:t>
            </a:fld>
            <a:endParaRPr sz="700" spc="-25" dirty="0">
              <a:solidFill>
                <a:srgbClr val="023AA0"/>
              </a:solidFill>
            </a:endParaRPr>
          </a:p>
        </p:txBody>
      </p:sp>
      <p:pic>
        <p:nvPicPr>
          <p:cNvPr id="7" name="object 2"/>
          <p:cNvPicPr/>
          <p:nvPr userDrawn="1"/>
        </p:nvPicPr>
        <p:blipFill>
          <a:blip r:embed="rId7" cstate="print"/>
          <a:stretch>
            <a:fillRect/>
          </a:stretch>
        </p:blipFill>
        <p:spPr>
          <a:xfrm>
            <a:off x="0" y="-15197"/>
            <a:ext cx="12192000" cy="283464"/>
          </a:xfrm>
          <a:prstGeom prst="rect">
            <a:avLst/>
          </a:prstGeom>
        </p:spPr>
      </p:pic>
      <p:sp>
        <p:nvSpPr>
          <p:cNvPr id="10" name="object 3"/>
          <p:cNvSpPr txBox="1"/>
          <p:nvPr userDrawn="1"/>
        </p:nvSpPr>
        <p:spPr>
          <a:xfrm>
            <a:off x="9733691" y="64723"/>
            <a:ext cx="2291398" cy="123624"/>
          </a:xfrm>
          <a:prstGeom prst="rect">
            <a:avLst/>
          </a:prstGeom>
        </p:spPr>
        <p:txBody>
          <a:bodyPr vert="horz" wrap="square" lIns="0" tIns="1270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altLang="zh-CN" sz="800" b="1" dirty="0">
                <a:solidFill>
                  <a:schemeClr val="bg1"/>
                </a:solidFill>
                <a:effectLst/>
                <a:latin typeface="Montserrat" pitchFamily="2" charset="0"/>
              </a:rPr>
              <a:t>Shanghai Artificial Intelligence Laboratory</a:t>
            </a:r>
            <a:endParaRPr lang="en-US" altLang="zh-CN" sz="800" dirty="0">
              <a:solidFill>
                <a:schemeClr val="bg1"/>
              </a:solidFill>
              <a:effectLst/>
              <a:latin typeface="Montserrat SemiBold" pitchFamily="2" charset="0"/>
            </a:endParaRPr>
          </a:p>
        </p:txBody>
      </p:sp>
      <p:sp>
        <p:nvSpPr>
          <p:cNvPr id="9" name="Holder 4"/>
          <p:cNvSpPr txBox="1"/>
          <p:nvPr userDrawn="1"/>
        </p:nvSpPr>
        <p:spPr>
          <a:xfrm>
            <a:off x="361122" y="6496823"/>
            <a:ext cx="845562" cy="107722"/>
          </a:xfrm>
          <a:prstGeom prst="rect">
            <a:avLst/>
          </a:prstGeom>
        </p:spPr>
        <p:txBody>
          <a:bodyPr vert="horz" wrap="square" lIns="0" tIns="0" rIns="0" bIns="0" rtlCol="0" anchor="ctr">
            <a:spAutoFit/>
          </a:bodyPr>
          <a:lstStyle>
            <a:defPPr>
              <a:defRPr lang="zh-CN"/>
            </a:defPPr>
            <a:lvl1pPr marL="0" algn="ctr" defTabSz="914400" rtl="0" eaLnBrk="1" latinLnBrk="0" hangingPunct="1">
              <a:defRPr sz="600" b="0" i="0" kern="1200">
                <a:solidFill>
                  <a:srgbClr val="005086"/>
                </a:solidFill>
                <a:latin typeface="Arial" panose="020B0604020202020204"/>
                <a:ea typeface="+mn-ea"/>
                <a:cs typeface="Arial" panose="020B0604020202020204"/>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700" dirty="0" err="1">
                <a:solidFill>
                  <a:srgbClr val="023AA0"/>
                </a:solidFill>
                <a:effectLst/>
                <a:latin typeface="Montserrat" pitchFamily="2" charset="0"/>
              </a:rPr>
              <a:t>www.shlab.org.cn</a:t>
            </a:r>
            <a:endParaRPr lang="en-US" altLang="zh-CN" sz="700" dirty="0">
              <a:solidFill>
                <a:srgbClr val="023AA0"/>
              </a:solidFill>
              <a:effectLst/>
              <a:latin typeface="Montserrat" pitchFamily="2" charset="0"/>
            </a:endParaRPr>
          </a:p>
        </p:txBody>
      </p:sp>
      <p:pic>
        <p:nvPicPr>
          <p:cNvPr id="11" name="图片 10"/>
          <p:cNvPicPr>
            <a:picLocks noChangeAspect="1"/>
          </p:cNvPicPr>
          <p:nvPr userDrawn="1"/>
        </p:nvPicPr>
        <p:blipFill rotWithShape="1">
          <a:blip r:embed="rId8"/>
          <a:srcRect t="16190" b="50000"/>
          <a:stretch>
            <a:fillRect/>
          </a:stretch>
        </p:blipFill>
        <p:spPr>
          <a:xfrm>
            <a:off x="6704863" y="-15197"/>
            <a:ext cx="3430509" cy="28346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37.png"/><Relationship Id="rId3" Type="http://schemas.openxmlformats.org/officeDocument/2006/relationships/image" Target="../media/image127.png"/><Relationship Id="rId7" Type="http://schemas.openxmlformats.org/officeDocument/2006/relationships/image" Target="../media/image131.png"/><Relationship Id="rId12" Type="http://schemas.openxmlformats.org/officeDocument/2006/relationships/image" Target="../media/image136.png"/><Relationship Id="rId17" Type="http://schemas.openxmlformats.org/officeDocument/2006/relationships/image" Target="../media/image12.png"/><Relationship Id="rId2" Type="http://schemas.openxmlformats.org/officeDocument/2006/relationships/image" Target="../media/image126.png"/><Relationship Id="rId16"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30.png"/><Relationship Id="rId11" Type="http://schemas.openxmlformats.org/officeDocument/2006/relationships/image" Target="../media/image135.png"/><Relationship Id="rId5" Type="http://schemas.openxmlformats.org/officeDocument/2006/relationships/image" Target="../media/image129.png"/><Relationship Id="rId15" Type="http://schemas.openxmlformats.org/officeDocument/2006/relationships/image" Target="../media/image139.png"/><Relationship Id="rId10" Type="http://schemas.openxmlformats.org/officeDocument/2006/relationships/image" Target="../media/image134.png"/><Relationship Id="rId4" Type="http://schemas.openxmlformats.org/officeDocument/2006/relationships/image" Target="../media/image128.png"/><Relationship Id="rId9" Type="http://schemas.openxmlformats.org/officeDocument/2006/relationships/image" Target="../media/image133.png"/><Relationship Id="rId14" Type="http://schemas.openxmlformats.org/officeDocument/2006/relationships/image" Target="../media/image138.png"/></Relationships>
</file>

<file path=ppt/slides/_rels/slide12.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3.png"/><Relationship Id="rId3" Type="http://schemas.openxmlformats.org/officeDocument/2006/relationships/image" Target="../media/image143.png"/><Relationship Id="rId7" Type="http://schemas.openxmlformats.org/officeDocument/2006/relationships/image" Target="../media/image147.png"/><Relationship Id="rId12" Type="http://schemas.openxmlformats.org/officeDocument/2006/relationships/image" Target="../media/image152.png"/><Relationship Id="rId17" Type="http://schemas.openxmlformats.org/officeDocument/2006/relationships/image" Target="../media/image157.png"/><Relationship Id="rId2" Type="http://schemas.openxmlformats.org/officeDocument/2006/relationships/image" Target="../media/image142.png"/><Relationship Id="rId16"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image" Target="../media/image146.png"/><Relationship Id="rId11" Type="http://schemas.openxmlformats.org/officeDocument/2006/relationships/image" Target="../media/image151.png"/><Relationship Id="rId5" Type="http://schemas.openxmlformats.org/officeDocument/2006/relationships/image" Target="../media/image145.png"/><Relationship Id="rId15" Type="http://schemas.openxmlformats.org/officeDocument/2006/relationships/image" Target="../media/image155.png"/><Relationship Id="rId10" Type="http://schemas.openxmlformats.org/officeDocument/2006/relationships/image" Target="../media/image150.png"/><Relationship Id="rId4" Type="http://schemas.openxmlformats.org/officeDocument/2006/relationships/image" Target="../media/image144.png"/><Relationship Id="rId9" Type="http://schemas.openxmlformats.org/officeDocument/2006/relationships/image" Target="../media/image149.png"/><Relationship Id="rId14" Type="http://schemas.openxmlformats.org/officeDocument/2006/relationships/image" Target="../media/image15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hyperlink" Target="https://proceedings.mlr.press/v162/wang22u/wang22u.pdf" TargetMode="External"/><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hyperlink" Target="https://kexue.fm/archives/9529"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1.xml"/><Relationship Id="rId5" Type="http://schemas.openxmlformats.org/officeDocument/2006/relationships/hyperlink" Target="https://arxiv.org/abs/2005.14165" TargetMode="External"/><Relationship Id="rId4" Type="http://schemas.openxmlformats.org/officeDocument/2006/relationships/image" Target="../media/image38.emf"/></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arxiv.org/abs/2305.18290"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hyperlink" Target="https://huggingface.co/blog/deep-rl-ppo"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5.emf"/><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5.emf"/><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8.svg"/><Relationship Id="rId7" Type="http://schemas.openxmlformats.org/officeDocument/2006/relationships/image" Target="../media/image62.svg"/><Relationship Id="rId2"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svg"/><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54.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76.png"/></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1.xml"/><Relationship Id="rId1" Type="http://schemas.openxmlformats.org/officeDocument/2006/relationships/tags" Target="../tags/tag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3.xml"/><Relationship Id="rId4" Type="http://schemas.openxmlformats.org/officeDocument/2006/relationships/image" Target="../media/image81.png"/></Relationships>
</file>

<file path=ppt/slides/_rels/slide6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Layout" Target="../slideLayouts/slideLayout1.xml"/><Relationship Id="rId1" Type="http://schemas.openxmlformats.org/officeDocument/2006/relationships/tags" Target="../tags/tag14.xml"/><Relationship Id="rId5" Type="http://schemas.openxmlformats.org/officeDocument/2006/relationships/image" Target="../media/image84.png"/><Relationship Id="rId4" Type="http://schemas.openxmlformats.org/officeDocument/2006/relationships/image" Target="../media/image83.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5.xml"/><Relationship Id="rId4" Type="http://schemas.openxmlformats.org/officeDocument/2006/relationships/image" Target="../media/image85.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16.xml"/><Relationship Id="rId4" Type="http://schemas.openxmlformats.org/officeDocument/2006/relationships/image" Target="../media/image86.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17.xml"/><Relationship Id="rId4" Type="http://schemas.openxmlformats.org/officeDocument/2006/relationships/image" Target="../media/image87.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18.xml"/><Relationship Id="rId5" Type="http://schemas.openxmlformats.org/officeDocument/2006/relationships/image" Target="../media/image89.png"/><Relationship Id="rId4" Type="http://schemas.openxmlformats.org/officeDocument/2006/relationships/image" Target="../media/image88.png"/></Relationships>
</file>

<file path=ppt/slides/_rels/slide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图片 25"/>
          <p:cNvPicPr>
            <a:picLocks noChangeAspect="1"/>
          </p:cNvPicPr>
          <p:nvPr/>
        </p:nvPicPr>
        <p:blipFill>
          <a:blip r:embed="rId3"/>
          <a:srcRect/>
          <a:stretch>
            <a:fillRect/>
          </a:stretch>
        </p:blipFill>
        <p:spPr>
          <a:xfrm>
            <a:off x="0" y="0"/>
            <a:ext cx="12192000" cy="6858000"/>
          </a:xfrm>
          <a:prstGeom prst="rect">
            <a:avLst/>
          </a:prstGeom>
        </p:spPr>
      </p:pic>
      <p:sp>
        <p:nvSpPr>
          <p:cNvPr id="16" name="Rectangle 15"/>
          <p:cNvSpPr>
            <a:spLocks noGrp="1" noRot="1" noChangeAspect="1" noMove="1" noResize="1" noEditPoints="1" noAdjustHandles="1" noChangeArrowheads="1" noChangeShapeType="1" noTextEdit="1"/>
          </p:cNvSpPr>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文本框 12"/>
          <p:cNvSpPr txBox="1"/>
          <p:nvPr/>
        </p:nvSpPr>
        <p:spPr>
          <a:xfrm>
            <a:off x="762084" y="2404459"/>
            <a:ext cx="9296316" cy="2061590"/>
          </a:xfrm>
          <a:prstGeom prst="rect">
            <a:avLst/>
          </a:prstGeom>
          <a:noFill/>
        </p:spPr>
        <p:txBody>
          <a:bodyPr wrap="square" rtlCol="0">
            <a:spAutoFit/>
          </a:bodyPr>
          <a:lstStyle/>
          <a:p>
            <a:pPr indent="0" algn="l">
              <a:lnSpc>
                <a:spcPct val="150000"/>
              </a:lnSpc>
              <a:defRPr/>
            </a:pPr>
            <a:r>
              <a:rPr kumimoji="1" lang="en-US" altLang="zh-CN" sz="2800" b="1" dirty="0">
                <a:solidFill>
                  <a:schemeClr val="bg1"/>
                </a:solidFill>
                <a:latin typeface="微软雅黑" panose="020B0503020204020204" pitchFamily="34" charset="-122"/>
                <a:ea typeface="微软雅黑" panose="020B0503020204020204" pitchFamily="34" charset="-122"/>
              </a:rPr>
              <a:t>Invited talk: </a:t>
            </a:r>
            <a:r>
              <a:rPr kumimoji="1" lang="en-US" altLang="zh-CN" sz="2800" b="1" i="0" u="none" strike="noStrike" dirty="0">
                <a:solidFill>
                  <a:schemeClr val="bg1"/>
                </a:solidFill>
                <a:latin typeface="微软雅黑" panose="020B0503020204020204" pitchFamily="34" charset="-122"/>
                <a:ea typeface="微软雅黑" panose="020B0503020204020204" pitchFamily="34" charset="-122"/>
              </a:rPr>
              <a:t>Bioinformatics x AI</a:t>
            </a:r>
            <a:endParaRPr lang="en-US" altLang="zh-CN" sz="2800" b="1" i="0" u="none" strike="noStrike" dirty="0">
              <a:solidFill>
                <a:srgbClr val="FFFFFF"/>
              </a:solidFill>
              <a:latin typeface="微软雅黑" panose="020B0503020204020204" pitchFamily="34" charset="-122"/>
              <a:ea typeface="微软雅黑" panose="020B0503020204020204" pitchFamily="34" charset="-122"/>
            </a:endParaRPr>
          </a:p>
          <a:p>
            <a:pPr indent="0" algn="l">
              <a:lnSpc>
                <a:spcPct val="100000"/>
              </a:lnSpc>
              <a:defRPr/>
            </a:pPr>
            <a:r>
              <a:rPr lang="en-US" altLang="zh-CN" sz="4000" b="1" dirty="0">
                <a:solidFill>
                  <a:srgbClr val="FFFFFF"/>
                </a:solidFill>
                <a:latin typeface="微软雅黑" panose="020B0503020204020204" pitchFamily="34" charset="-122"/>
                <a:ea typeface="微软雅黑" panose="020B0503020204020204" pitchFamily="34" charset="-122"/>
              </a:rPr>
              <a:t>Week 3 – Intro to LLMs and Agents</a:t>
            </a:r>
            <a:r>
              <a:rPr lang="en-US" altLang="zh-CN" sz="1400" b="0" i="0" u="none" strike="noStrike" dirty="0">
                <a:solidFill>
                  <a:srgbClr val="000000"/>
                </a:solidFill>
                <a:latin typeface="Arial" panose="020B0604020202020204"/>
              </a:rPr>
              <a:t> </a:t>
            </a:r>
            <a:endParaRPr kumimoji="1" lang="zh-CN" altLang="en-US" sz="2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kumimoji="1"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Lecturer</a:t>
            </a:r>
            <a:r>
              <a:rPr kumimoji="1"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000" b="1" dirty="0"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Dongzhan</a:t>
            </a:r>
            <a:r>
              <a:rPr kumimoji="1"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Zhou</a:t>
            </a:r>
          </a:p>
          <a:p>
            <a:pPr>
              <a:lnSpc>
                <a:spcPct val="120000"/>
              </a:lnSpc>
            </a:pPr>
            <a:r>
              <a:rPr kumimoji="1"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Date</a:t>
            </a:r>
            <a:r>
              <a:rPr kumimoji="1"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fld id="{14FAE4DC-143B-A44E-BC22-67FC3C6D6F32}" type="datetime1">
              <a:rPr kumimoji="1" lang="zh-CN" altLang="en-US" sz="2000" b="1"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2024/12/12</a:t>
            </a:fld>
            <a:endParaRPr kumimoji="1"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0D1E0-72C5-1F94-0435-15A12062EA19}"/>
            </a:ext>
          </a:extLst>
        </p:cNvPr>
        <p:cNvGrpSpPr/>
        <p:nvPr/>
      </p:nvGrpSpPr>
      <p:grpSpPr>
        <a:xfrm>
          <a:off x="0" y="0"/>
          <a:ext cx="0" cy="0"/>
          <a:chOff x="0" y="0"/>
          <a:chExt cx="0" cy="0"/>
        </a:xfrm>
      </p:grpSpPr>
      <p:sp>
        <p:nvSpPr>
          <p:cNvPr id="3" name="Text Placeholder 1">
            <a:extLst>
              <a:ext uri="{FF2B5EF4-FFF2-40B4-BE49-F238E27FC236}">
                <a16:creationId xmlns:a16="http://schemas.microsoft.com/office/drawing/2014/main" id="{B6C372C1-4F9C-AFA0-938F-BA98FD2F9B9E}"/>
              </a:ext>
            </a:extLst>
          </p:cNvPr>
          <p:cNvSpPr txBox="1">
            <a:spLocks/>
          </p:cNvSpPr>
          <p:nvPr/>
        </p:nvSpPr>
        <p:spPr bwMode="gray">
          <a:xfrm>
            <a:off x="731839" y="716617"/>
            <a:ext cx="8786234" cy="48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a:defRPr>
            </a:lvl1pPr>
            <a:lvl2pPr marL="0" indent="0" algn="l" rtl="0" eaLnBrk="1" fontAlgn="base" hangingPunct="1">
              <a:spcBef>
                <a:spcPts val="0"/>
              </a:spcBef>
              <a:spcAft>
                <a:spcPct val="0"/>
              </a:spcAft>
              <a:buFont typeface="Arial" charset="0"/>
              <a:buNone/>
              <a:defRPr sz="2800">
                <a:solidFill>
                  <a:schemeClr val="accent1"/>
                </a:solidFill>
                <a:latin typeface="+mn-lt"/>
                <a:cs typeface="+mn-cs"/>
                <a:sym typeface="Arial"/>
              </a:defRPr>
            </a:lvl2pPr>
            <a:lvl3pPr marL="515938" indent="-171450" algn="l" rtl="0" eaLnBrk="1" fontAlgn="base" hangingPunct="1">
              <a:spcBef>
                <a:spcPct val="20000"/>
              </a:spcBef>
              <a:spcAft>
                <a:spcPct val="0"/>
              </a:spcAft>
              <a:buFont typeface="Arial" charset="0"/>
              <a:buChar char="-"/>
              <a:defRPr sz="1600">
                <a:solidFill>
                  <a:schemeClr val="tx1"/>
                </a:solidFill>
                <a:latin typeface="+mn-lt"/>
                <a:cs typeface="+mn-cs"/>
                <a:sym typeface="Arial"/>
              </a:defRPr>
            </a:lvl3pPr>
            <a:lvl4pPr marL="684213"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4pPr>
            <a:lvl5pPr marL="858838" indent="-173038" algn="l" rtl="0" eaLnBrk="1" fontAlgn="base" hangingPunct="1">
              <a:spcBef>
                <a:spcPct val="20000"/>
              </a:spcBef>
              <a:spcAft>
                <a:spcPct val="0"/>
              </a:spcAft>
              <a:buFont typeface="Arial" charset="0"/>
              <a:buChar char="-"/>
              <a:defRPr sz="1600">
                <a:solidFill>
                  <a:schemeClr val="tx1"/>
                </a:solidFill>
                <a:latin typeface="+mn-lt"/>
                <a:cs typeface="+mn-cs"/>
                <a:sym typeface="Arial"/>
              </a:defRPr>
            </a:lvl5pPr>
            <a:lvl6pPr marL="1316038" indent="-173038" algn="l" rtl="0" eaLnBrk="1" fontAlgn="base" hangingPunct="1">
              <a:spcBef>
                <a:spcPct val="20000"/>
              </a:spcBef>
              <a:spcAft>
                <a:spcPct val="0"/>
              </a:spcAft>
              <a:buFont typeface="Arial" charset="0"/>
              <a:buChar char="-"/>
              <a:defRPr sz="1600">
                <a:solidFill>
                  <a:schemeClr val="tx1"/>
                </a:solidFill>
                <a:latin typeface="+mn-lt"/>
                <a:cs typeface="+mn-cs"/>
              </a:defRPr>
            </a:lvl6pPr>
            <a:lvl7pPr marL="1773238" indent="-173038" algn="l" rtl="0" eaLnBrk="1" fontAlgn="base" hangingPunct="1">
              <a:spcBef>
                <a:spcPct val="20000"/>
              </a:spcBef>
              <a:spcAft>
                <a:spcPct val="0"/>
              </a:spcAft>
              <a:buFont typeface="Arial" charset="0"/>
              <a:buChar char="-"/>
              <a:defRPr sz="1600">
                <a:solidFill>
                  <a:schemeClr val="tx1"/>
                </a:solidFill>
                <a:latin typeface="+mn-lt"/>
                <a:cs typeface="+mn-cs"/>
              </a:defRPr>
            </a:lvl7pPr>
            <a:lvl8pPr marL="2230438" indent="-173038" algn="l" rtl="0" eaLnBrk="1" fontAlgn="base" hangingPunct="1">
              <a:spcBef>
                <a:spcPct val="20000"/>
              </a:spcBef>
              <a:spcAft>
                <a:spcPct val="0"/>
              </a:spcAft>
              <a:buFont typeface="Arial" charset="0"/>
              <a:buChar char="-"/>
              <a:defRPr sz="1600">
                <a:solidFill>
                  <a:schemeClr val="tx1"/>
                </a:solidFill>
                <a:latin typeface="+mn-lt"/>
                <a:cs typeface="+mn-cs"/>
              </a:defRPr>
            </a:lvl8pPr>
            <a:lvl9pPr marL="2687638" indent="-173038" algn="l" rtl="0" eaLnBrk="1" fontAlgn="base" hangingPunct="1">
              <a:spcBef>
                <a:spcPct val="20000"/>
              </a:spcBef>
              <a:spcAft>
                <a:spcPct val="0"/>
              </a:spcAft>
              <a:buFont typeface="Arial"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Microsoft YaHei" panose="020B0503020204020204" pitchFamily="34" charset="-122"/>
                <a:ea typeface="Microsoft YaHei" panose="020B0503020204020204" pitchFamily="34" charset="-122"/>
              </a:rPr>
              <a:t>Recurrent Neural Network</a:t>
            </a:r>
            <a:endParaRPr lang="zh-CN" altLang="en-US" sz="3200" b="1" kern="0" dirty="0">
              <a:solidFill>
                <a:srgbClr val="0339A6"/>
              </a:solidFill>
              <a:latin typeface="Microsoft YaHei" panose="020B0503020204020204" pitchFamily="34" charset="-122"/>
              <a:ea typeface="Microsoft YaHei" panose="020B0503020204020204" pitchFamily="34" charset="-122"/>
            </a:endParaRPr>
          </a:p>
        </p:txBody>
      </p:sp>
      <p:sp>
        <p:nvSpPr>
          <p:cNvPr id="12" name="Rectangle 5">
            <a:extLst>
              <a:ext uri="{FF2B5EF4-FFF2-40B4-BE49-F238E27FC236}">
                <a16:creationId xmlns:a16="http://schemas.microsoft.com/office/drawing/2014/main" id="{362E8891-A81A-2FD0-3018-C255247D4400}"/>
              </a:ext>
            </a:extLst>
          </p:cNvPr>
          <p:cNvSpPr>
            <a:spLocks noChangeArrowheads="1"/>
          </p:cNvSpPr>
          <p:nvPr/>
        </p:nvSpPr>
        <p:spPr bwMode="auto">
          <a:xfrm>
            <a:off x="304800" y="-18365"/>
            <a:ext cx="2648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 name="Rectangle 96">
            <a:extLst>
              <a:ext uri="{FF2B5EF4-FFF2-40B4-BE49-F238E27FC236}">
                <a16:creationId xmlns:a16="http://schemas.microsoft.com/office/drawing/2014/main" id="{F92AB04D-705E-14E6-6340-DDCE14CBBEE5}"/>
              </a:ext>
            </a:extLst>
          </p:cNvPr>
          <p:cNvSpPr/>
          <p:nvPr/>
        </p:nvSpPr>
        <p:spPr>
          <a:xfrm>
            <a:off x="559921" y="1361073"/>
            <a:ext cx="10479991" cy="874407"/>
          </a:xfrm>
          <a:prstGeom prst="rect">
            <a:avLst/>
          </a:prstGeom>
        </p:spPr>
        <p:txBody>
          <a:bodyPr wrap="square" anchor="t" anchorCtr="0">
            <a:spAutoFit/>
          </a:bodyPr>
          <a:lstStyle/>
          <a:p>
            <a:pPr algn="just">
              <a:lnSpc>
                <a:spcPct val="150000"/>
              </a:lnSpc>
            </a:pPr>
            <a:r>
              <a:rPr lang="en-US" altLang="zh-CN" b="1" dirty="0">
                <a:solidFill>
                  <a:srgbClr val="0339A6"/>
                </a:solidFill>
                <a:latin typeface="微软雅黑" panose="020B0503020204020204" pitchFamily="34" charset="-122"/>
                <a:ea typeface="微软雅黑" panose="020B0503020204020204" pitchFamily="34" charset="-122"/>
              </a:rPr>
              <a:t>Difference with CNN</a:t>
            </a:r>
          </a:p>
          <a:p>
            <a:pPr algn="just">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The input and output of an RNN are not fixed</a:t>
            </a:r>
          </a:p>
        </p:txBody>
      </p:sp>
      <p:pic>
        <p:nvPicPr>
          <p:cNvPr id="2050" name="Picture 2">
            <a:extLst>
              <a:ext uri="{FF2B5EF4-FFF2-40B4-BE49-F238E27FC236}">
                <a16:creationId xmlns:a16="http://schemas.microsoft.com/office/drawing/2014/main" id="{F435E158-2167-0FEA-2F41-1D9085F479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031" y="2545207"/>
            <a:ext cx="10088881" cy="3158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655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BCFC1CA1-6F49-BB3F-0E18-30CC3FB88D33}"/>
                  </a:ext>
                </a:extLst>
              </p:cNvPr>
              <p:cNvSpPr/>
              <p:nvPr/>
            </p:nvSpPr>
            <p:spPr>
              <a:xfrm>
                <a:off x="1675722" y="4912998"/>
                <a:ext cx="390699" cy="39901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1</m:t>
                          </m:r>
                        </m:sup>
                      </m:sSup>
                    </m:oMath>
                  </m:oMathPara>
                </a14:m>
                <a:endParaRPr lang="en-US" dirty="0"/>
              </a:p>
            </p:txBody>
          </p:sp>
        </mc:Choice>
        <mc:Fallback xmlns="">
          <p:sp>
            <p:nvSpPr>
              <p:cNvPr id="5" name="Oval 4">
                <a:extLst>
                  <a:ext uri="{FF2B5EF4-FFF2-40B4-BE49-F238E27FC236}">
                    <a16:creationId xmlns:a16="http://schemas.microsoft.com/office/drawing/2014/main" id="{BCFC1CA1-6F49-BB3F-0E18-30CC3FB88D33}"/>
                  </a:ext>
                </a:extLst>
              </p:cNvPr>
              <p:cNvSpPr>
                <a:spLocks noRot="1" noChangeAspect="1" noMove="1" noResize="1" noEditPoints="1" noAdjustHandles="1" noChangeArrowheads="1" noChangeShapeType="1" noTextEdit="1"/>
              </p:cNvSpPr>
              <p:nvPr/>
            </p:nvSpPr>
            <p:spPr>
              <a:xfrm>
                <a:off x="1675722" y="4912998"/>
                <a:ext cx="390699" cy="399011"/>
              </a:xfrm>
              <a:prstGeom prst="ellipse">
                <a:avLst/>
              </a:prstGeom>
              <a:blipFill>
                <a:blip r:embed="rId2"/>
                <a:stretch>
                  <a:fillRect l="-3030"/>
                </a:stretch>
              </a:blipFill>
            </p:spPr>
            <p:txBody>
              <a:bodyPr/>
              <a:lstStyle/>
              <a:p>
                <a:r>
                  <a:rPr lang="zh-CN" altLang="en-US">
                    <a:noFill/>
                  </a:rPr>
                  <a:t> </a:t>
                </a:r>
              </a:p>
            </p:txBody>
          </p:sp>
        </mc:Fallback>
      </mc:AlternateContent>
      <p:sp>
        <p:nvSpPr>
          <p:cNvPr id="6" name="Rounded Rectangle 4">
            <a:extLst>
              <a:ext uri="{FF2B5EF4-FFF2-40B4-BE49-F238E27FC236}">
                <a16:creationId xmlns:a16="http://schemas.microsoft.com/office/drawing/2014/main" id="{EBC5EBF2-C14C-3A7B-B899-1A0D1C4934F3}"/>
              </a:ext>
            </a:extLst>
          </p:cNvPr>
          <p:cNvSpPr/>
          <p:nvPr/>
        </p:nvSpPr>
        <p:spPr>
          <a:xfrm>
            <a:off x="1675722" y="3696322"/>
            <a:ext cx="390699" cy="72320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2CE8FFB8-9F49-33FA-C709-B4CF4F9B91A8}"/>
              </a:ext>
            </a:extLst>
          </p:cNvPr>
          <p:cNvCxnSpPr>
            <a:cxnSpLocks/>
            <a:stCxn id="5" idx="0"/>
            <a:endCxn id="6" idx="2"/>
          </p:cNvCxnSpPr>
          <p:nvPr/>
        </p:nvCxnSpPr>
        <p:spPr>
          <a:xfrm flipV="1">
            <a:off x="1871072" y="4419529"/>
            <a:ext cx="0" cy="493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B668AF87-4CCD-BCA3-EE95-7C65533B8ADB}"/>
                  </a:ext>
                </a:extLst>
              </p:cNvPr>
              <p:cNvSpPr/>
              <p:nvPr/>
            </p:nvSpPr>
            <p:spPr>
              <a:xfrm>
                <a:off x="2821236" y="4912998"/>
                <a:ext cx="390699" cy="39901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oMath>
                  </m:oMathPara>
                </a14:m>
                <a:endParaRPr lang="en-US" dirty="0"/>
              </a:p>
            </p:txBody>
          </p:sp>
        </mc:Choice>
        <mc:Fallback xmlns="">
          <p:sp>
            <p:nvSpPr>
              <p:cNvPr id="8" name="Oval 7">
                <a:extLst>
                  <a:ext uri="{FF2B5EF4-FFF2-40B4-BE49-F238E27FC236}">
                    <a16:creationId xmlns:a16="http://schemas.microsoft.com/office/drawing/2014/main" id="{B668AF87-4CCD-BCA3-EE95-7C65533B8ADB}"/>
                  </a:ext>
                </a:extLst>
              </p:cNvPr>
              <p:cNvSpPr>
                <a:spLocks noRot="1" noChangeAspect="1" noMove="1" noResize="1" noEditPoints="1" noAdjustHandles="1" noChangeArrowheads="1" noChangeShapeType="1" noTextEdit="1"/>
              </p:cNvSpPr>
              <p:nvPr/>
            </p:nvSpPr>
            <p:spPr>
              <a:xfrm>
                <a:off x="2821236" y="4912998"/>
                <a:ext cx="390699" cy="399011"/>
              </a:xfrm>
              <a:prstGeom prst="ellipse">
                <a:avLst/>
              </a:prstGeom>
              <a:blipFill>
                <a:blip r:embed="rId3"/>
                <a:stretch>
                  <a:fillRect l="-3030"/>
                </a:stretch>
              </a:blipFill>
            </p:spPr>
            <p:txBody>
              <a:bodyPr/>
              <a:lstStyle/>
              <a:p>
                <a:r>
                  <a:rPr lang="zh-CN" altLang="en-US">
                    <a:noFill/>
                  </a:rPr>
                  <a:t> </a:t>
                </a:r>
              </a:p>
            </p:txBody>
          </p:sp>
        </mc:Fallback>
      </mc:AlternateContent>
      <p:sp>
        <p:nvSpPr>
          <p:cNvPr id="9" name="Rounded Rectangle 7">
            <a:extLst>
              <a:ext uri="{FF2B5EF4-FFF2-40B4-BE49-F238E27FC236}">
                <a16:creationId xmlns:a16="http://schemas.microsoft.com/office/drawing/2014/main" id="{50E18C7A-1AE2-2A2A-74C5-A17211CB989D}"/>
              </a:ext>
            </a:extLst>
          </p:cNvPr>
          <p:cNvSpPr/>
          <p:nvPr/>
        </p:nvSpPr>
        <p:spPr>
          <a:xfrm>
            <a:off x="2821236" y="3696322"/>
            <a:ext cx="390699" cy="72320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FC458632-A701-E0E6-161E-53FC0F197CC0}"/>
              </a:ext>
            </a:extLst>
          </p:cNvPr>
          <p:cNvCxnSpPr>
            <a:cxnSpLocks/>
            <a:stCxn id="8" idx="0"/>
            <a:endCxn id="9" idx="2"/>
          </p:cNvCxnSpPr>
          <p:nvPr/>
        </p:nvCxnSpPr>
        <p:spPr>
          <a:xfrm flipV="1">
            <a:off x="3016586" y="4419529"/>
            <a:ext cx="0" cy="493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30A5B89-39CA-219E-538B-20A6856AF08F}"/>
              </a:ext>
            </a:extLst>
          </p:cNvPr>
          <p:cNvCxnSpPr>
            <a:cxnSpLocks/>
            <a:stCxn id="6" idx="3"/>
            <a:endCxn id="9" idx="1"/>
          </p:cNvCxnSpPr>
          <p:nvPr/>
        </p:nvCxnSpPr>
        <p:spPr>
          <a:xfrm>
            <a:off x="2066421" y="4057926"/>
            <a:ext cx="7548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446AE008-9BA2-F73C-F1E0-D8A5169107DA}"/>
                  </a:ext>
                </a:extLst>
              </p:cNvPr>
              <p:cNvSpPr/>
              <p:nvPr/>
            </p:nvSpPr>
            <p:spPr>
              <a:xfrm>
                <a:off x="2821233" y="2847109"/>
                <a:ext cx="390699" cy="39901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oMath>
                  </m:oMathPara>
                </a14:m>
                <a:endParaRPr lang="en-US" dirty="0"/>
              </a:p>
            </p:txBody>
          </p:sp>
        </mc:Choice>
        <mc:Fallback xmlns="">
          <p:sp>
            <p:nvSpPr>
              <p:cNvPr id="12" name="Oval 11">
                <a:extLst>
                  <a:ext uri="{FF2B5EF4-FFF2-40B4-BE49-F238E27FC236}">
                    <a16:creationId xmlns:a16="http://schemas.microsoft.com/office/drawing/2014/main" id="{446AE008-9BA2-F73C-F1E0-D8A5169107DA}"/>
                  </a:ext>
                </a:extLst>
              </p:cNvPr>
              <p:cNvSpPr>
                <a:spLocks noRot="1" noChangeAspect="1" noMove="1" noResize="1" noEditPoints="1" noAdjustHandles="1" noChangeArrowheads="1" noChangeShapeType="1" noTextEdit="1"/>
              </p:cNvSpPr>
              <p:nvPr/>
            </p:nvSpPr>
            <p:spPr>
              <a:xfrm>
                <a:off x="2821233" y="2847109"/>
                <a:ext cx="390699" cy="399011"/>
              </a:xfrm>
              <a:prstGeom prst="ellipse">
                <a:avLst/>
              </a:prstGeom>
              <a:blipFill>
                <a:blip r:embed="rId4"/>
                <a:stretch>
                  <a:fillRect l="-9091"/>
                </a:stretch>
              </a:blipFill>
            </p:spPr>
            <p:txBody>
              <a:bodyPr/>
              <a:lstStyle/>
              <a:p>
                <a:r>
                  <a:rPr lang="zh-CN" altLang="en-US">
                    <a:noFill/>
                  </a:rPr>
                  <a:t> </a:t>
                </a:r>
              </a:p>
            </p:txBody>
          </p:sp>
        </mc:Fallback>
      </mc:AlternateContent>
      <p:cxnSp>
        <p:nvCxnSpPr>
          <p:cNvPr id="13" name="Straight Arrow Connector 12">
            <a:extLst>
              <a:ext uri="{FF2B5EF4-FFF2-40B4-BE49-F238E27FC236}">
                <a16:creationId xmlns:a16="http://schemas.microsoft.com/office/drawing/2014/main" id="{576DB068-9B99-6989-0A86-047DCEFC2D01}"/>
              </a:ext>
            </a:extLst>
          </p:cNvPr>
          <p:cNvCxnSpPr>
            <a:cxnSpLocks/>
            <a:stCxn id="9" idx="0"/>
            <a:endCxn id="12" idx="4"/>
          </p:cNvCxnSpPr>
          <p:nvPr/>
        </p:nvCxnSpPr>
        <p:spPr>
          <a:xfrm flipH="1" flipV="1">
            <a:off x="3016583" y="3246120"/>
            <a:ext cx="3" cy="450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70414D2D-3175-30AD-5034-706BD1ADC344}"/>
                  </a:ext>
                </a:extLst>
              </p:cNvPr>
              <p:cNvSpPr/>
              <p:nvPr/>
            </p:nvSpPr>
            <p:spPr>
              <a:xfrm>
                <a:off x="1675715" y="2847109"/>
                <a:ext cx="390699" cy="39901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1</m:t>
                          </m:r>
                        </m:sup>
                      </m:sSup>
                    </m:oMath>
                  </m:oMathPara>
                </a14:m>
                <a:endParaRPr lang="en-US" dirty="0"/>
              </a:p>
            </p:txBody>
          </p:sp>
        </mc:Choice>
        <mc:Fallback xmlns="">
          <p:sp>
            <p:nvSpPr>
              <p:cNvPr id="14" name="Oval 13">
                <a:extLst>
                  <a:ext uri="{FF2B5EF4-FFF2-40B4-BE49-F238E27FC236}">
                    <a16:creationId xmlns:a16="http://schemas.microsoft.com/office/drawing/2014/main" id="{70414D2D-3175-30AD-5034-706BD1ADC344}"/>
                  </a:ext>
                </a:extLst>
              </p:cNvPr>
              <p:cNvSpPr>
                <a:spLocks noRot="1" noChangeAspect="1" noMove="1" noResize="1" noEditPoints="1" noAdjustHandles="1" noChangeArrowheads="1" noChangeShapeType="1" noTextEdit="1"/>
              </p:cNvSpPr>
              <p:nvPr/>
            </p:nvSpPr>
            <p:spPr>
              <a:xfrm>
                <a:off x="1675715" y="2847109"/>
                <a:ext cx="390699" cy="399011"/>
              </a:xfrm>
              <a:prstGeom prst="ellipse">
                <a:avLst/>
              </a:prstGeom>
              <a:blipFill>
                <a:blip r:embed="rId5"/>
                <a:stretch>
                  <a:fillRect l="-9091"/>
                </a:stretch>
              </a:blipFill>
            </p:spPr>
            <p:txBody>
              <a:bodyPr/>
              <a:lstStyle/>
              <a:p>
                <a:r>
                  <a:rPr lang="zh-CN" altLang="en-US">
                    <a:noFill/>
                  </a:rPr>
                  <a:t> </a:t>
                </a:r>
              </a:p>
            </p:txBody>
          </p:sp>
        </mc:Fallback>
      </mc:AlternateContent>
      <p:cxnSp>
        <p:nvCxnSpPr>
          <p:cNvPr id="15" name="Straight Arrow Connector 14">
            <a:extLst>
              <a:ext uri="{FF2B5EF4-FFF2-40B4-BE49-F238E27FC236}">
                <a16:creationId xmlns:a16="http://schemas.microsoft.com/office/drawing/2014/main" id="{AD153252-C218-DC96-4E88-629F4CCCB69F}"/>
              </a:ext>
            </a:extLst>
          </p:cNvPr>
          <p:cNvCxnSpPr>
            <a:cxnSpLocks/>
            <a:stCxn id="6" idx="0"/>
            <a:endCxn id="14" idx="4"/>
          </p:cNvCxnSpPr>
          <p:nvPr/>
        </p:nvCxnSpPr>
        <p:spPr>
          <a:xfrm flipH="1" flipV="1">
            <a:off x="1871065" y="3246120"/>
            <a:ext cx="7" cy="450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421D0301-07B9-BCCD-23B9-F8CF4993367B}"/>
                  </a:ext>
                </a:extLst>
              </p:cNvPr>
              <p:cNvSpPr/>
              <p:nvPr/>
            </p:nvSpPr>
            <p:spPr>
              <a:xfrm>
                <a:off x="5314603" y="4924525"/>
                <a:ext cx="390699" cy="39901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𝑇</m:t>
                          </m:r>
                        </m:sup>
                      </m:sSup>
                    </m:oMath>
                  </m:oMathPara>
                </a14:m>
                <a:endParaRPr lang="en-US" dirty="0"/>
              </a:p>
            </p:txBody>
          </p:sp>
        </mc:Choice>
        <mc:Fallback xmlns="">
          <p:sp>
            <p:nvSpPr>
              <p:cNvPr id="16" name="Oval 15">
                <a:extLst>
                  <a:ext uri="{FF2B5EF4-FFF2-40B4-BE49-F238E27FC236}">
                    <a16:creationId xmlns:a16="http://schemas.microsoft.com/office/drawing/2014/main" id="{421D0301-07B9-BCCD-23B9-F8CF4993367B}"/>
                  </a:ext>
                </a:extLst>
              </p:cNvPr>
              <p:cNvSpPr>
                <a:spLocks noRot="1" noChangeAspect="1" noMove="1" noResize="1" noEditPoints="1" noAdjustHandles="1" noChangeArrowheads="1" noChangeShapeType="1" noTextEdit="1"/>
              </p:cNvSpPr>
              <p:nvPr/>
            </p:nvSpPr>
            <p:spPr>
              <a:xfrm>
                <a:off x="5314603" y="4924525"/>
                <a:ext cx="390699" cy="399011"/>
              </a:xfrm>
              <a:prstGeom prst="ellipse">
                <a:avLst/>
              </a:prstGeom>
              <a:blipFill>
                <a:blip r:embed="rId6"/>
                <a:stretch>
                  <a:fillRect l="-4545"/>
                </a:stretch>
              </a:blipFill>
            </p:spPr>
            <p:txBody>
              <a:bodyPr/>
              <a:lstStyle/>
              <a:p>
                <a:r>
                  <a:rPr lang="zh-CN" altLang="en-US">
                    <a:noFill/>
                  </a:rPr>
                  <a:t> </a:t>
                </a:r>
              </a:p>
            </p:txBody>
          </p:sp>
        </mc:Fallback>
      </mc:AlternateContent>
      <p:sp>
        <p:nvSpPr>
          <p:cNvPr id="17" name="Rounded Rectangle 15">
            <a:extLst>
              <a:ext uri="{FF2B5EF4-FFF2-40B4-BE49-F238E27FC236}">
                <a16:creationId xmlns:a16="http://schemas.microsoft.com/office/drawing/2014/main" id="{F804CE3C-8479-FEBA-B4A2-7ABCC05BF7A2}"/>
              </a:ext>
            </a:extLst>
          </p:cNvPr>
          <p:cNvSpPr/>
          <p:nvPr/>
        </p:nvSpPr>
        <p:spPr>
          <a:xfrm>
            <a:off x="5314603" y="3707849"/>
            <a:ext cx="390699" cy="72320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cxnSp>
        <p:nvCxnSpPr>
          <p:cNvPr id="18" name="Straight Arrow Connector 17">
            <a:extLst>
              <a:ext uri="{FF2B5EF4-FFF2-40B4-BE49-F238E27FC236}">
                <a16:creationId xmlns:a16="http://schemas.microsoft.com/office/drawing/2014/main" id="{FEEB08E8-6499-EF37-31A5-6ACEDCCA32B3}"/>
              </a:ext>
            </a:extLst>
          </p:cNvPr>
          <p:cNvCxnSpPr>
            <a:cxnSpLocks/>
            <a:stCxn id="16" idx="0"/>
            <a:endCxn id="17" idx="2"/>
          </p:cNvCxnSpPr>
          <p:nvPr/>
        </p:nvCxnSpPr>
        <p:spPr>
          <a:xfrm flipV="1">
            <a:off x="5509953" y="4431056"/>
            <a:ext cx="0" cy="493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2583AF8E-9100-7BE9-E564-68E854DFB681}"/>
                  </a:ext>
                </a:extLst>
              </p:cNvPr>
              <p:cNvSpPr/>
              <p:nvPr/>
            </p:nvSpPr>
            <p:spPr>
              <a:xfrm>
                <a:off x="5314602" y="2864368"/>
                <a:ext cx="390699" cy="39901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𝑇</m:t>
                          </m:r>
                        </m:sup>
                      </m:sSup>
                    </m:oMath>
                  </m:oMathPara>
                </a14:m>
                <a:endParaRPr lang="en-US" dirty="0"/>
              </a:p>
            </p:txBody>
          </p:sp>
        </mc:Choice>
        <mc:Fallback xmlns="">
          <p:sp>
            <p:nvSpPr>
              <p:cNvPr id="19" name="Oval 18">
                <a:extLst>
                  <a:ext uri="{FF2B5EF4-FFF2-40B4-BE49-F238E27FC236}">
                    <a16:creationId xmlns:a16="http://schemas.microsoft.com/office/drawing/2014/main" id="{2583AF8E-9100-7BE9-E564-68E854DFB681}"/>
                  </a:ext>
                </a:extLst>
              </p:cNvPr>
              <p:cNvSpPr>
                <a:spLocks noRot="1" noChangeAspect="1" noMove="1" noResize="1" noEditPoints="1" noAdjustHandles="1" noChangeArrowheads="1" noChangeShapeType="1" noTextEdit="1"/>
              </p:cNvSpPr>
              <p:nvPr/>
            </p:nvSpPr>
            <p:spPr>
              <a:xfrm>
                <a:off x="5314602" y="2864368"/>
                <a:ext cx="390699" cy="399011"/>
              </a:xfrm>
              <a:prstGeom prst="ellipse">
                <a:avLst/>
              </a:prstGeom>
              <a:blipFill>
                <a:blip r:embed="rId7"/>
                <a:stretch>
                  <a:fillRect l="-10606" b="-1493"/>
                </a:stretch>
              </a:blipFill>
            </p:spPr>
            <p:txBody>
              <a:bodyPr/>
              <a:lstStyle/>
              <a:p>
                <a:r>
                  <a:rPr lang="zh-CN" altLang="en-US">
                    <a:noFill/>
                  </a:rPr>
                  <a:t> </a:t>
                </a:r>
              </a:p>
            </p:txBody>
          </p:sp>
        </mc:Fallback>
      </mc:AlternateContent>
      <p:cxnSp>
        <p:nvCxnSpPr>
          <p:cNvPr id="20" name="Straight Arrow Connector 19">
            <a:extLst>
              <a:ext uri="{FF2B5EF4-FFF2-40B4-BE49-F238E27FC236}">
                <a16:creationId xmlns:a16="http://schemas.microsoft.com/office/drawing/2014/main" id="{0827EC42-4C4E-8D80-BF1D-85D764ABE291}"/>
              </a:ext>
            </a:extLst>
          </p:cNvPr>
          <p:cNvCxnSpPr>
            <a:cxnSpLocks/>
            <a:stCxn id="17" idx="0"/>
            <a:endCxn id="19" idx="4"/>
          </p:cNvCxnSpPr>
          <p:nvPr/>
        </p:nvCxnSpPr>
        <p:spPr>
          <a:xfrm flipH="1" flipV="1">
            <a:off x="5509952" y="3263379"/>
            <a:ext cx="1" cy="444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8AC9D5B-00E2-17E4-7567-05C87A4AF44C}"/>
              </a:ext>
            </a:extLst>
          </p:cNvPr>
          <p:cNvSpPr txBox="1"/>
          <p:nvPr/>
        </p:nvSpPr>
        <p:spPr>
          <a:xfrm>
            <a:off x="4139062" y="3798444"/>
            <a:ext cx="458780" cy="369332"/>
          </a:xfrm>
          <a:prstGeom prst="rect">
            <a:avLst/>
          </a:prstGeom>
          <a:noFill/>
        </p:spPr>
        <p:txBody>
          <a:bodyPr wrap="none" rtlCol="0">
            <a:spAutoFit/>
          </a:bodyPr>
          <a:lstStyle/>
          <a:p>
            <a:r>
              <a:rPr lang="en-US" dirty="0"/>
              <a:t>…..</a:t>
            </a:r>
          </a:p>
        </p:txBody>
      </p:sp>
      <p:cxnSp>
        <p:nvCxnSpPr>
          <p:cNvPr id="22" name="Straight Arrow Connector 21">
            <a:extLst>
              <a:ext uri="{FF2B5EF4-FFF2-40B4-BE49-F238E27FC236}">
                <a16:creationId xmlns:a16="http://schemas.microsoft.com/office/drawing/2014/main" id="{37D59889-FDA6-A8B0-EB55-433D796A737D}"/>
              </a:ext>
            </a:extLst>
          </p:cNvPr>
          <p:cNvCxnSpPr>
            <a:cxnSpLocks/>
            <a:endCxn id="17" idx="1"/>
          </p:cNvCxnSpPr>
          <p:nvPr/>
        </p:nvCxnSpPr>
        <p:spPr>
          <a:xfrm>
            <a:off x="4597842" y="4066681"/>
            <a:ext cx="716761" cy="2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0510BD4-F9E6-A699-E786-4834F307BE52}"/>
              </a:ext>
            </a:extLst>
          </p:cNvPr>
          <p:cNvCxnSpPr>
            <a:cxnSpLocks/>
            <a:stCxn id="24" idx="3"/>
            <a:endCxn id="6" idx="1"/>
          </p:cNvCxnSpPr>
          <p:nvPr/>
        </p:nvCxnSpPr>
        <p:spPr>
          <a:xfrm>
            <a:off x="958425" y="4055564"/>
            <a:ext cx="717297" cy="2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Rounded Rectangle 26">
                <a:extLst>
                  <a:ext uri="{FF2B5EF4-FFF2-40B4-BE49-F238E27FC236}">
                    <a16:creationId xmlns:a16="http://schemas.microsoft.com/office/drawing/2014/main" id="{9611FA11-DB03-ACAE-2E9C-373D04A1929A}"/>
                  </a:ext>
                </a:extLst>
              </p:cNvPr>
              <p:cNvSpPr/>
              <p:nvPr/>
            </p:nvSpPr>
            <p:spPr>
              <a:xfrm>
                <a:off x="617603" y="3876850"/>
                <a:ext cx="340822" cy="35742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h</m:t>
                          </m:r>
                        </m:e>
                        <m:sup>
                          <m:r>
                            <a:rPr lang="en-US" b="0" i="1" smtClean="0">
                              <a:latin typeface="Cambria Math" panose="02040503050406030204" pitchFamily="18" charset="0"/>
                            </a:rPr>
                            <m:t>0</m:t>
                          </m:r>
                        </m:sup>
                      </m:sSup>
                    </m:oMath>
                  </m:oMathPara>
                </a14:m>
                <a:endParaRPr lang="en-US" dirty="0"/>
              </a:p>
            </p:txBody>
          </p:sp>
        </mc:Choice>
        <mc:Fallback xmlns="">
          <p:sp>
            <p:nvSpPr>
              <p:cNvPr id="24" name="Rounded Rectangle 26">
                <a:extLst>
                  <a:ext uri="{FF2B5EF4-FFF2-40B4-BE49-F238E27FC236}">
                    <a16:creationId xmlns:a16="http://schemas.microsoft.com/office/drawing/2014/main" id="{9611FA11-DB03-ACAE-2E9C-373D04A1929A}"/>
                  </a:ext>
                </a:extLst>
              </p:cNvPr>
              <p:cNvSpPr>
                <a:spLocks noRot="1" noChangeAspect="1" noMove="1" noResize="1" noEditPoints="1" noAdjustHandles="1" noChangeArrowheads="1" noChangeShapeType="1" noTextEdit="1"/>
              </p:cNvSpPr>
              <p:nvPr/>
            </p:nvSpPr>
            <p:spPr>
              <a:xfrm>
                <a:off x="617603" y="3876850"/>
                <a:ext cx="340822" cy="357428"/>
              </a:xfrm>
              <a:prstGeom prst="roundRect">
                <a:avLst/>
              </a:prstGeom>
              <a:blipFill>
                <a:blip r:embed="rId8"/>
                <a:stretch>
                  <a:fillRect l="-15517"/>
                </a:stretch>
              </a:blipFill>
            </p:spPr>
            <p:txBody>
              <a:bodyPr/>
              <a:lstStyle/>
              <a:p>
                <a:r>
                  <a:rPr lang="zh-CN" altLang="en-US">
                    <a:noFill/>
                  </a:rPr>
                  <a:t> </a:t>
                </a:r>
              </a:p>
            </p:txBody>
          </p:sp>
        </mc:Fallback>
      </mc:AlternateContent>
      <p:cxnSp>
        <p:nvCxnSpPr>
          <p:cNvPr id="25" name="Straight Arrow Connector 24">
            <a:extLst>
              <a:ext uri="{FF2B5EF4-FFF2-40B4-BE49-F238E27FC236}">
                <a16:creationId xmlns:a16="http://schemas.microsoft.com/office/drawing/2014/main" id="{F78B4377-8805-8995-CC0F-0E3DB7C93CFE}"/>
              </a:ext>
            </a:extLst>
          </p:cNvPr>
          <p:cNvCxnSpPr>
            <a:cxnSpLocks/>
          </p:cNvCxnSpPr>
          <p:nvPr/>
        </p:nvCxnSpPr>
        <p:spPr>
          <a:xfrm>
            <a:off x="3211932" y="4056745"/>
            <a:ext cx="9045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8DA2263-443E-0739-D0D8-C0E86A10FF9E}"/>
              </a:ext>
            </a:extLst>
          </p:cNvPr>
          <p:cNvCxnSpPr>
            <a:cxnSpLocks/>
            <a:stCxn id="14" idx="0"/>
          </p:cNvCxnSpPr>
          <p:nvPr/>
        </p:nvCxnSpPr>
        <p:spPr>
          <a:xfrm flipH="1" flipV="1">
            <a:off x="1871061" y="2335860"/>
            <a:ext cx="4" cy="511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B6BB1C4-148C-5FF8-B1CF-111B611DB889}"/>
              </a:ext>
            </a:extLst>
          </p:cNvPr>
          <p:cNvCxnSpPr>
            <a:cxnSpLocks/>
            <a:stCxn id="12" idx="0"/>
          </p:cNvCxnSpPr>
          <p:nvPr/>
        </p:nvCxnSpPr>
        <p:spPr>
          <a:xfrm flipV="1">
            <a:off x="3016583" y="2335860"/>
            <a:ext cx="0" cy="511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E6E05DE-B79A-C9A3-3A53-D4AE580444BF}"/>
              </a:ext>
            </a:extLst>
          </p:cNvPr>
          <p:cNvCxnSpPr>
            <a:cxnSpLocks/>
            <a:stCxn id="19" idx="0"/>
          </p:cNvCxnSpPr>
          <p:nvPr/>
        </p:nvCxnSpPr>
        <p:spPr>
          <a:xfrm flipH="1" flipV="1">
            <a:off x="5509951" y="2344615"/>
            <a:ext cx="1" cy="5197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Oval 28">
                <a:extLst>
                  <a:ext uri="{FF2B5EF4-FFF2-40B4-BE49-F238E27FC236}">
                    <a16:creationId xmlns:a16="http://schemas.microsoft.com/office/drawing/2014/main" id="{10B89018-899F-E201-E355-A6C6818D64ED}"/>
                  </a:ext>
                </a:extLst>
              </p:cNvPr>
              <p:cNvSpPr/>
              <p:nvPr/>
            </p:nvSpPr>
            <p:spPr>
              <a:xfrm>
                <a:off x="1675711" y="1928556"/>
                <a:ext cx="390699" cy="39901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1</m:t>
                          </m:r>
                        </m:sup>
                      </m:sSup>
                    </m:oMath>
                  </m:oMathPara>
                </a14:m>
                <a:endParaRPr lang="en-US" dirty="0"/>
              </a:p>
            </p:txBody>
          </p:sp>
        </mc:Choice>
        <mc:Fallback xmlns="">
          <p:sp>
            <p:nvSpPr>
              <p:cNvPr id="29" name="Oval 28">
                <a:extLst>
                  <a:ext uri="{FF2B5EF4-FFF2-40B4-BE49-F238E27FC236}">
                    <a16:creationId xmlns:a16="http://schemas.microsoft.com/office/drawing/2014/main" id="{10B89018-899F-E201-E355-A6C6818D64ED}"/>
                  </a:ext>
                </a:extLst>
              </p:cNvPr>
              <p:cNvSpPr>
                <a:spLocks noRot="1" noChangeAspect="1" noMove="1" noResize="1" noEditPoints="1" noAdjustHandles="1" noChangeArrowheads="1" noChangeShapeType="1" noTextEdit="1"/>
              </p:cNvSpPr>
              <p:nvPr/>
            </p:nvSpPr>
            <p:spPr>
              <a:xfrm>
                <a:off x="1675711" y="1928556"/>
                <a:ext cx="390699" cy="399011"/>
              </a:xfrm>
              <a:prstGeom prst="ellipse">
                <a:avLst/>
              </a:prstGeom>
              <a:blipFill>
                <a:blip r:embed="rId9"/>
                <a:stretch>
                  <a:fillRect l="-45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Oval 29">
                <a:extLst>
                  <a:ext uri="{FF2B5EF4-FFF2-40B4-BE49-F238E27FC236}">
                    <a16:creationId xmlns:a16="http://schemas.microsoft.com/office/drawing/2014/main" id="{DD851A6C-311E-E5E2-CEED-6AB2A4067063}"/>
                  </a:ext>
                </a:extLst>
              </p:cNvPr>
              <p:cNvSpPr/>
              <p:nvPr/>
            </p:nvSpPr>
            <p:spPr>
              <a:xfrm>
                <a:off x="2821233" y="1936849"/>
                <a:ext cx="390699" cy="39901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oMath>
                  </m:oMathPara>
                </a14:m>
                <a:endParaRPr lang="en-US" dirty="0"/>
              </a:p>
            </p:txBody>
          </p:sp>
        </mc:Choice>
        <mc:Fallback xmlns="">
          <p:sp>
            <p:nvSpPr>
              <p:cNvPr id="30" name="Oval 29">
                <a:extLst>
                  <a:ext uri="{FF2B5EF4-FFF2-40B4-BE49-F238E27FC236}">
                    <a16:creationId xmlns:a16="http://schemas.microsoft.com/office/drawing/2014/main" id="{DD851A6C-311E-E5E2-CEED-6AB2A4067063}"/>
                  </a:ext>
                </a:extLst>
              </p:cNvPr>
              <p:cNvSpPr>
                <a:spLocks noRot="1" noChangeAspect="1" noMove="1" noResize="1" noEditPoints="1" noAdjustHandles="1" noChangeArrowheads="1" noChangeShapeType="1" noTextEdit="1"/>
              </p:cNvSpPr>
              <p:nvPr/>
            </p:nvSpPr>
            <p:spPr>
              <a:xfrm>
                <a:off x="2821233" y="1936849"/>
                <a:ext cx="390699" cy="399011"/>
              </a:xfrm>
              <a:prstGeom prst="ellipse">
                <a:avLst/>
              </a:prstGeom>
              <a:blipFill>
                <a:blip r:embed="rId10"/>
                <a:stretch>
                  <a:fillRect l="-45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25C37027-DEC0-31BF-795C-C409B00445D7}"/>
                  </a:ext>
                </a:extLst>
              </p:cNvPr>
              <p:cNvSpPr/>
              <p:nvPr/>
            </p:nvSpPr>
            <p:spPr>
              <a:xfrm>
                <a:off x="5314602" y="1935982"/>
                <a:ext cx="390699" cy="39901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𝑇</m:t>
                          </m:r>
                        </m:sup>
                      </m:sSup>
                    </m:oMath>
                  </m:oMathPara>
                </a14:m>
                <a:endParaRPr lang="en-US" dirty="0"/>
              </a:p>
            </p:txBody>
          </p:sp>
        </mc:Choice>
        <mc:Fallback xmlns="">
          <p:sp>
            <p:nvSpPr>
              <p:cNvPr id="31" name="Oval 30">
                <a:extLst>
                  <a:ext uri="{FF2B5EF4-FFF2-40B4-BE49-F238E27FC236}">
                    <a16:creationId xmlns:a16="http://schemas.microsoft.com/office/drawing/2014/main" id="{25C37027-DEC0-31BF-795C-C409B00445D7}"/>
                  </a:ext>
                </a:extLst>
              </p:cNvPr>
              <p:cNvSpPr>
                <a:spLocks noRot="1" noChangeAspect="1" noMove="1" noResize="1" noEditPoints="1" noAdjustHandles="1" noChangeArrowheads="1" noChangeShapeType="1" noTextEdit="1"/>
              </p:cNvSpPr>
              <p:nvPr/>
            </p:nvSpPr>
            <p:spPr>
              <a:xfrm>
                <a:off x="5314602" y="1935982"/>
                <a:ext cx="390699" cy="399011"/>
              </a:xfrm>
              <a:prstGeom prst="ellipse">
                <a:avLst/>
              </a:prstGeom>
              <a:blipFill>
                <a:blip r:embed="rId11"/>
                <a:stretch>
                  <a:fillRect l="-6061"/>
                </a:stretch>
              </a:blipFill>
            </p:spPr>
            <p:txBody>
              <a:bodyPr/>
              <a:lstStyle/>
              <a:p>
                <a:r>
                  <a:rPr lang="zh-CN" altLang="en-US">
                    <a:noFill/>
                  </a:rPr>
                  <a:t> </a:t>
                </a:r>
              </a:p>
            </p:txBody>
          </p:sp>
        </mc:Fallback>
      </mc:AlternateContent>
      <p:sp>
        <p:nvSpPr>
          <p:cNvPr id="32" name="Text Placeholder 1">
            <a:extLst>
              <a:ext uri="{FF2B5EF4-FFF2-40B4-BE49-F238E27FC236}">
                <a16:creationId xmlns:a16="http://schemas.microsoft.com/office/drawing/2014/main" id="{A117D07E-E7F7-95D7-6F82-85942C0A30C1}"/>
              </a:ext>
            </a:extLst>
          </p:cNvPr>
          <p:cNvSpPr txBox="1">
            <a:spLocks/>
          </p:cNvSpPr>
          <p:nvPr/>
        </p:nvSpPr>
        <p:spPr bwMode="gray">
          <a:xfrm>
            <a:off x="731839" y="716617"/>
            <a:ext cx="8786234" cy="48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a:defRPr>
            </a:lvl1pPr>
            <a:lvl2pPr marL="0" indent="0" algn="l" rtl="0" eaLnBrk="1" fontAlgn="base" hangingPunct="1">
              <a:spcBef>
                <a:spcPts val="0"/>
              </a:spcBef>
              <a:spcAft>
                <a:spcPct val="0"/>
              </a:spcAft>
              <a:buFont typeface="Arial" charset="0"/>
              <a:buNone/>
              <a:defRPr sz="2800">
                <a:solidFill>
                  <a:schemeClr val="accent1"/>
                </a:solidFill>
                <a:latin typeface="+mn-lt"/>
                <a:cs typeface="+mn-cs"/>
                <a:sym typeface="Arial"/>
              </a:defRPr>
            </a:lvl2pPr>
            <a:lvl3pPr marL="515938" indent="-171450" algn="l" rtl="0" eaLnBrk="1" fontAlgn="base" hangingPunct="1">
              <a:spcBef>
                <a:spcPct val="20000"/>
              </a:spcBef>
              <a:spcAft>
                <a:spcPct val="0"/>
              </a:spcAft>
              <a:buFont typeface="Arial" charset="0"/>
              <a:buChar char="-"/>
              <a:defRPr sz="1600">
                <a:solidFill>
                  <a:schemeClr val="tx1"/>
                </a:solidFill>
                <a:latin typeface="+mn-lt"/>
                <a:cs typeface="+mn-cs"/>
                <a:sym typeface="Arial"/>
              </a:defRPr>
            </a:lvl3pPr>
            <a:lvl4pPr marL="684213"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4pPr>
            <a:lvl5pPr marL="858838" indent="-173038" algn="l" rtl="0" eaLnBrk="1" fontAlgn="base" hangingPunct="1">
              <a:spcBef>
                <a:spcPct val="20000"/>
              </a:spcBef>
              <a:spcAft>
                <a:spcPct val="0"/>
              </a:spcAft>
              <a:buFont typeface="Arial" charset="0"/>
              <a:buChar char="-"/>
              <a:defRPr sz="1600">
                <a:solidFill>
                  <a:schemeClr val="tx1"/>
                </a:solidFill>
                <a:latin typeface="+mn-lt"/>
                <a:cs typeface="+mn-cs"/>
                <a:sym typeface="Arial"/>
              </a:defRPr>
            </a:lvl5pPr>
            <a:lvl6pPr marL="1316038" indent="-173038" algn="l" rtl="0" eaLnBrk="1" fontAlgn="base" hangingPunct="1">
              <a:spcBef>
                <a:spcPct val="20000"/>
              </a:spcBef>
              <a:spcAft>
                <a:spcPct val="0"/>
              </a:spcAft>
              <a:buFont typeface="Arial" charset="0"/>
              <a:buChar char="-"/>
              <a:defRPr sz="1600">
                <a:solidFill>
                  <a:schemeClr val="tx1"/>
                </a:solidFill>
                <a:latin typeface="+mn-lt"/>
                <a:cs typeface="+mn-cs"/>
              </a:defRPr>
            </a:lvl6pPr>
            <a:lvl7pPr marL="1773238" indent="-173038" algn="l" rtl="0" eaLnBrk="1" fontAlgn="base" hangingPunct="1">
              <a:spcBef>
                <a:spcPct val="20000"/>
              </a:spcBef>
              <a:spcAft>
                <a:spcPct val="0"/>
              </a:spcAft>
              <a:buFont typeface="Arial" charset="0"/>
              <a:buChar char="-"/>
              <a:defRPr sz="1600">
                <a:solidFill>
                  <a:schemeClr val="tx1"/>
                </a:solidFill>
                <a:latin typeface="+mn-lt"/>
                <a:cs typeface="+mn-cs"/>
              </a:defRPr>
            </a:lvl7pPr>
            <a:lvl8pPr marL="2230438" indent="-173038" algn="l" rtl="0" eaLnBrk="1" fontAlgn="base" hangingPunct="1">
              <a:spcBef>
                <a:spcPct val="20000"/>
              </a:spcBef>
              <a:spcAft>
                <a:spcPct val="0"/>
              </a:spcAft>
              <a:buFont typeface="Arial" charset="0"/>
              <a:buChar char="-"/>
              <a:defRPr sz="1600">
                <a:solidFill>
                  <a:schemeClr val="tx1"/>
                </a:solidFill>
                <a:latin typeface="+mn-lt"/>
                <a:cs typeface="+mn-cs"/>
              </a:defRPr>
            </a:lvl8pPr>
            <a:lvl9pPr marL="2687638" indent="-173038" algn="l" rtl="0" eaLnBrk="1" fontAlgn="base" hangingPunct="1">
              <a:spcBef>
                <a:spcPct val="20000"/>
              </a:spcBef>
              <a:spcAft>
                <a:spcPct val="0"/>
              </a:spcAft>
              <a:buFont typeface="Arial"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Microsoft YaHei" panose="020B0503020204020204" pitchFamily="34" charset="-122"/>
                <a:ea typeface="Microsoft YaHei" panose="020B0503020204020204" pitchFamily="34" charset="-122"/>
              </a:rPr>
              <a:t>Recurrent Neural Network</a:t>
            </a:r>
            <a:endParaRPr lang="zh-CN" altLang="en-US" sz="3200" b="1" kern="0" dirty="0">
              <a:solidFill>
                <a:srgbClr val="0339A6"/>
              </a:solidFill>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6EBD9A0-6BB1-CB2B-90E9-EFF9EEDCFB5F}"/>
                  </a:ext>
                </a:extLst>
              </p:cNvPr>
              <p:cNvSpPr txBox="1"/>
              <p:nvPr/>
            </p:nvSpPr>
            <p:spPr>
              <a:xfrm>
                <a:off x="2299828" y="3697350"/>
                <a:ext cx="326056" cy="36933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1</m:t>
                          </m:r>
                        </m:sup>
                      </m:sSup>
                    </m:oMath>
                  </m:oMathPara>
                </a14:m>
                <a:endParaRPr lang="en-US" altLang="zh-CN" dirty="0"/>
              </a:p>
            </p:txBody>
          </p:sp>
        </mc:Choice>
        <mc:Fallback xmlns="">
          <p:sp>
            <p:nvSpPr>
              <p:cNvPr id="34" name="TextBox 33">
                <a:extLst>
                  <a:ext uri="{FF2B5EF4-FFF2-40B4-BE49-F238E27FC236}">
                    <a16:creationId xmlns:a16="http://schemas.microsoft.com/office/drawing/2014/main" id="{D6EBD9A0-6BB1-CB2B-90E9-EFF9EEDCFB5F}"/>
                  </a:ext>
                </a:extLst>
              </p:cNvPr>
              <p:cNvSpPr txBox="1">
                <a:spLocks noRot="1" noChangeAspect="1" noMove="1" noResize="1" noEditPoints="1" noAdjustHandles="1" noChangeArrowheads="1" noChangeShapeType="1" noTextEdit="1"/>
              </p:cNvSpPr>
              <p:nvPr/>
            </p:nvSpPr>
            <p:spPr>
              <a:xfrm>
                <a:off x="2299828" y="3697350"/>
                <a:ext cx="326056" cy="369330"/>
              </a:xfrm>
              <a:prstGeom prst="rect">
                <a:avLst/>
              </a:prstGeom>
              <a:blipFill>
                <a:blip r:embed="rId12"/>
                <a:stretch>
                  <a:fillRect l="-203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836DD3E-3367-0A34-4B08-EF2328C1DA51}"/>
                  </a:ext>
                </a:extLst>
              </p:cNvPr>
              <p:cNvSpPr txBox="1"/>
              <p:nvPr/>
            </p:nvSpPr>
            <p:spPr>
              <a:xfrm>
                <a:off x="3512470" y="3697350"/>
                <a:ext cx="326056"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oMath>
                  </m:oMathPara>
                </a14:m>
                <a:endParaRPr lang="en-US" altLang="zh-CN" dirty="0"/>
              </a:p>
            </p:txBody>
          </p:sp>
        </mc:Choice>
        <mc:Fallback xmlns="">
          <p:sp>
            <p:nvSpPr>
              <p:cNvPr id="35" name="TextBox 34">
                <a:extLst>
                  <a:ext uri="{FF2B5EF4-FFF2-40B4-BE49-F238E27FC236}">
                    <a16:creationId xmlns:a16="http://schemas.microsoft.com/office/drawing/2014/main" id="{1836DD3E-3367-0A34-4B08-EF2328C1DA51}"/>
                  </a:ext>
                </a:extLst>
              </p:cNvPr>
              <p:cNvSpPr txBox="1">
                <a:spLocks noRot="1" noChangeAspect="1" noMove="1" noResize="1" noEditPoints="1" noAdjustHandles="1" noChangeArrowheads="1" noChangeShapeType="1" noTextEdit="1"/>
              </p:cNvSpPr>
              <p:nvPr/>
            </p:nvSpPr>
            <p:spPr>
              <a:xfrm>
                <a:off x="3512470" y="3697350"/>
                <a:ext cx="326056" cy="369332"/>
              </a:xfrm>
              <a:prstGeom prst="rect">
                <a:avLst/>
              </a:prstGeom>
              <a:blipFill>
                <a:blip r:embed="rId13"/>
                <a:stretch>
                  <a:fillRect l="-2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76412D5-6EFC-6676-3419-64645DF11D3A}"/>
                  </a:ext>
                </a:extLst>
              </p:cNvPr>
              <p:cNvSpPr txBox="1"/>
              <p:nvPr/>
            </p:nvSpPr>
            <p:spPr>
              <a:xfrm>
                <a:off x="4962581" y="3686232"/>
                <a:ext cx="326056"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𝑇</m:t>
                          </m:r>
                          <m:r>
                            <a:rPr lang="en-US" altLang="zh-CN" b="0" i="1" smtClean="0">
                              <a:latin typeface="Cambria Math" panose="02040503050406030204" pitchFamily="18" charset="0"/>
                            </a:rPr>
                            <m:t>−1</m:t>
                          </m:r>
                        </m:sup>
                      </m:sSup>
                    </m:oMath>
                  </m:oMathPara>
                </a14:m>
                <a:endParaRPr lang="en-US" altLang="zh-CN" dirty="0"/>
              </a:p>
            </p:txBody>
          </p:sp>
        </mc:Choice>
        <mc:Fallback xmlns="">
          <p:sp>
            <p:nvSpPr>
              <p:cNvPr id="36" name="TextBox 35">
                <a:extLst>
                  <a:ext uri="{FF2B5EF4-FFF2-40B4-BE49-F238E27FC236}">
                    <a16:creationId xmlns:a16="http://schemas.microsoft.com/office/drawing/2014/main" id="{076412D5-6EFC-6676-3419-64645DF11D3A}"/>
                  </a:ext>
                </a:extLst>
              </p:cNvPr>
              <p:cNvSpPr txBox="1">
                <a:spLocks noRot="1" noChangeAspect="1" noMove="1" noResize="1" noEditPoints="1" noAdjustHandles="1" noChangeArrowheads="1" noChangeShapeType="1" noTextEdit="1"/>
              </p:cNvSpPr>
              <p:nvPr/>
            </p:nvSpPr>
            <p:spPr>
              <a:xfrm>
                <a:off x="4962581" y="3686232"/>
                <a:ext cx="326056" cy="369332"/>
              </a:xfrm>
              <a:prstGeom prst="rect">
                <a:avLst/>
              </a:prstGeom>
              <a:blipFill>
                <a:blip r:embed="rId14"/>
                <a:stretch>
                  <a:fillRect l="-55556" r="-259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CE8C930-0DF8-CEF8-9EC1-EEA4765DAF3F}"/>
                  </a:ext>
                </a:extLst>
              </p:cNvPr>
              <p:cNvSpPr txBox="1"/>
              <p:nvPr/>
            </p:nvSpPr>
            <p:spPr>
              <a:xfrm>
                <a:off x="7566969" y="4650838"/>
                <a:ext cx="2653345" cy="923330"/>
              </a:xfrm>
              <a:prstGeom prst="rect">
                <a:avLst/>
              </a:prstGeom>
              <a:noFill/>
            </p:spPr>
            <p:txBody>
              <a:bodyPr wrap="square">
                <a:spAutoFit/>
              </a:bodyPr>
              <a:lstStyle/>
              <a:p>
                <a:pPr algn="just">
                  <a:lnSpc>
                    <a:spcPct val="150000"/>
                  </a:lnSpc>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ctrlPr>
                        </m:sSubPr>
                        <m:e>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h</m:t>
                          </m:r>
                        </m:e>
                        <m:sub>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1</m:t>
                          </m:r>
                        </m:sub>
                      </m:sSub>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m:t>
                      </m:r>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𝑓</m:t>
                      </m:r>
                      <m:d>
                        <m:dPr>
                          <m:ctrlP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ctrlPr>
                        </m:dPr>
                        <m:e>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𝑈</m:t>
                          </m:r>
                          <m:sSub>
                            <m:sSubPr>
                              <m:ctrlP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ctrlPr>
                            </m:sSubPr>
                            <m:e>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𝑥</m:t>
                              </m:r>
                            </m:e>
                            <m:sub>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1</m:t>
                              </m:r>
                            </m:sub>
                          </m:sSub>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m:t>
                          </m:r>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𝑊</m:t>
                          </m:r>
                          <m:sSub>
                            <m:sSubPr>
                              <m:ctrlP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ctrlPr>
                            </m:sSubPr>
                            <m:e>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h</m:t>
                              </m:r>
                            </m:e>
                            <m:sub>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0</m:t>
                              </m:r>
                            </m:sub>
                          </m:sSub>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m:t>
                          </m:r>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𝑏</m:t>
                          </m:r>
                        </m:e>
                      </m:d>
                    </m:oMath>
                  </m:oMathPara>
                </a14:m>
                <a:endParaRPr lang="en-US" altLang="zh-CN" b="0" dirty="0">
                  <a:solidFill>
                    <a:schemeClr val="tx1">
                      <a:lumMod val="65000"/>
                      <a:lumOff val="35000"/>
                    </a:schemeClr>
                  </a:solidFill>
                  <a:latin typeface="微软雅黑" panose="020B0503020204020204" pitchFamily="34" charset="-122"/>
                  <a:ea typeface="微软雅黑" panose="020B0503020204020204" pitchFamily="34" charset="-122"/>
                </a:endParaRPr>
              </a:p>
              <a:p>
                <a:pPr algn="just">
                  <a:lnSpc>
                    <a:spcPct val="150000"/>
                  </a:lnSpc>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ctrlPr>
                        </m:sSubPr>
                        <m:e>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h</m:t>
                          </m:r>
                        </m:e>
                        <m:sub>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2</m:t>
                          </m:r>
                        </m:sub>
                      </m:sSub>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m:t>
                      </m:r>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𝑓</m:t>
                      </m:r>
                      <m:d>
                        <m:dPr>
                          <m:ctrlP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ctrlPr>
                        </m:dPr>
                        <m:e>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𝑈</m:t>
                          </m:r>
                          <m:sSub>
                            <m:sSubPr>
                              <m:ctrlP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ctrlPr>
                            </m:sSubPr>
                            <m:e>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𝑥</m:t>
                              </m:r>
                            </m:e>
                            <m:sub>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2</m:t>
                              </m:r>
                            </m:sub>
                          </m:sSub>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m:t>
                          </m:r>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𝑊</m:t>
                          </m:r>
                          <m:sSub>
                            <m:sSubPr>
                              <m:ctrlP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ctrlPr>
                            </m:sSubPr>
                            <m:e>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h</m:t>
                              </m:r>
                            </m:e>
                            <m:sub>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1</m:t>
                              </m:r>
                            </m:sub>
                          </m:sSub>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m:t>
                          </m:r>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𝑏</m:t>
                          </m:r>
                        </m:e>
                      </m:d>
                    </m:oMath>
                  </m:oMathPara>
                </a14:m>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p:txBody>
          </p:sp>
        </mc:Choice>
        <mc:Fallback xmlns="">
          <p:sp>
            <p:nvSpPr>
              <p:cNvPr id="38" name="TextBox 37">
                <a:extLst>
                  <a:ext uri="{FF2B5EF4-FFF2-40B4-BE49-F238E27FC236}">
                    <a16:creationId xmlns:a16="http://schemas.microsoft.com/office/drawing/2014/main" id="{0CE8C930-0DF8-CEF8-9EC1-EEA4765DAF3F}"/>
                  </a:ext>
                </a:extLst>
              </p:cNvPr>
              <p:cNvSpPr txBox="1">
                <a:spLocks noRot="1" noChangeAspect="1" noMove="1" noResize="1" noEditPoints="1" noAdjustHandles="1" noChangeArrowheads="1" noChangeShapeType="1" noTextEdit="1"/>
              </p:cNvSpPr>
              <p:nvPr/>
            </p:nvSpPr>
            <p:spPr>
              <a:xfrm>
                <a:off x="7566969" y="4650838"/>
                <a:ext cx="2653345" cy="92333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D7129B3-0786-FC53-C6F1-12FA2B9117EC}"/>
                  </a:ext>
                </a:extLst>
              </p:cNvPr>
              <p:cNvSpPr txBox="1"/>
              <p:nvPr/>
            </p:nvSpPr>
            <p:spPr>
              <a:xfrm>
                <a:off x="2427536" y="2353339"/>
                <a:ext cx="383433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ctrlPr>
                        </m:sSubPr>
                        <m:e>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𝑦</m:t>
                          </m:r>
                        </m:e>
                        <m:sub>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1</m:t>
                          </m:r>
                        </m:sub>
                      </m:sSub>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m:t>
                      </m:r>
                      <m:r>
                        <m:rPr>
                          <m:sty m:val="p"/>
                        </m:rPr>
                        <a:rPr lang="en-US" altLang="zh-CN" b="0" i="0" smtClean="0">
                          <a:solidFill>
                            <a:schemeClr val="tx1">
                              <a:lumMod val="65000"/>
                              <a:lumOff val="35000"/>
                            </a:schemeClr>
                          </a:solidFill>
                          <a:latin typeface="Cambria Math" panose="02040503050406030204" pitchFamily="18" charset="0"/>
                          <a:ea typeface="微软雅黑" panose="020B0503020204020204" pitchFamily="34" charset="-122"/>
                        </a:rPr>
                        <m:t>Softmax</m:t>
                      </m:r>
                      <m:d>
                        <m:dPr>
                          <m:ctrlP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ctrlPr>
                        </m:dPr>
                        <m:e>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𝑉</m:t>
                          </m:r>
                          <m:sSub>
                            <m:sSubPr>
                              <m:ctrlP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ctrlPr>
                            </m:sSubPr>
                            <m:e>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h</m:t>
                              </m:r>
                            </m:e>
                            <m:sub>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1</m:t>
                              </m:r>
                            </m:sub>
                          </m:sSub>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m:t>
                          </m:r>
                          <m:r>
                            <a:rPr lang="en-US" altLang="zh-CN" b="0" i="1" smtClean="0">
                              <a:solidFill>
                                <a:schemeClr val="tx1">
                                  <a:lumMod val="65000"/>
                                  <a:lumOff val="35000"/>
                                </a:schemeClr>
                              </a:solidFill>
                              <a:latin typeface="Cambria Math" panose="02040503050406030204" pitchFamily="18" charset="0"/>
                              <a:ea typeface="微软雅黑" panose="020B0503020204020204" pitchFamily="34" charset="-122"/>
                            </a:rPr>
                            <m:t>𝑐</m:t>
                          </m:r>
                        </m:e>
                      </m:d>
                    </m:oMath>
                  </m:oMathPara>
                </a14:m>
                <a:endParaRPr lang="zh-CN" altLang="en-US" dirty="0"/>
              </a:p>
            </p:txBody>
          </p:sp>
        </mc:Choice>
        <mc:Fallback xmlns="">
          <p:sp>
            <p:nvSpPr>
              <p:cNvPr id="40" name="TextBox 39">
                <a:extLst>
                  <a:ext uri="{FF2B5EF4-FFF2-40B4-BE49-F238E27FC236}">
                    <a16:creationId xmlns:a16="http://schemas.microsoft.com/office/drawing/2014/main" id="{BD7129B3-0786-FC53-C6F1-12FA2B9117EC}"/>
                  </a:ext>
                </a:extLst>
              </p:cNvPr>
              <p:cNvSpPr txBox="1">
                <a:spLocks noRot="1" noChangeAspect="1" noMove="1" noResize="1" noEditPoints="1" noAdjustHandles="1" noChangeArrowheads="1" noChangeShapeType="1" noTextEdit="1"/>
              </p:cNvSpPr>
              <p:nvPr/>
            </p:nvSpPr>
            <p:spPr>
              <a:xfrm>
                <a:off x="2427536" y="2353339"/>
                <a:ext cx="3834331" cy="369332"/>
              </a:xfrm>
              <a:prstGeom prst="rect">
                <a:avLst/>
              </a:prstGeom>
              <a:blipFill>
                <a:blip r:embed="rId16"/>
                <a:stretch>
                  <a:fillRect b="-6557"/>
                </a:stretch>
              </a:blipFill>
            </p:spPr>
            <p:txBody>
              <a:bodyPr/>
              <a:lstStyle/>
              <a:p>
                <a:r>
                  <a:rPr lang="zh-CN" altLang="en-US">
                    <a:noFill/>
                  </a:rPr>
                  <a:t> </a:t>
                </a:r>
              </a:p>
            </p:txBody>
          </p:sp>
        </mc:Fallback>
      </mc:AlternateContent>
      <p:cxnSp>
        <p:nvCxnSpPr>
          <p:cNvPr id="42" name="Straight Arrow Connector 41">
            <a:extLst>
              <a:ext uri="{FF2B5EF4-FFF2-40B4-BE49-F238E27FC236}">
                <a16:creationId xmlns:a16="http://schemas.microsoft.com/office/drawing/2014/main" id="{2139DF9C-052E-03CC-D7C4-0B151F465C7B}"/>
              </a:ext>
            </a:extLst>
          </p:cNvPr>
          <p:cNvCxnSpPr>
            <a:cxnSpLocks/>
            <a:stCxn id="38" idx="1"/>
            <a:endCxn id="6" idx="3"/>
          </p:cNvCxnSpPr>
          <p:nvPr/>
        </p:nvCxnSpPr>
        <p:spPr>
          <a:xfrm flipH="1" flipV="1">
            <a:off x="2066421" y="4057926"/>
            <a:ext cx="5500548" cy="1054577"/>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47" name="Straight Arrow Connector 46">
            <a:extLst>
              <a:ext uri="{FF2B5EF4-FFF2-40B4-BE49-F238E27FC236}">
                <a16:creationId xmlns:a16="http://schemas.microsoft.com/office/drawing/2014/main" id="{5C3DF97C-D837-F91F-F726-FF748A490601}"/>
              </a:ext>
            </a:extLst>
          </p:cNvPr>
          <p:cNvCxnSpPr>
            <a:cxnSpLocks/>
            <a:stCxn id="38" idx="1"/>
            <a:endCxn id="9" idx="3"/>
          </p:cNvCxnSpPr>
          <p:nvPr/>
        </p:nvCxnSpPr>
        <p:spPr>
          <a:xfrm flipH="1" flipV="1">
            <a:off x="3211935" y="4057926"/>
            <a:ext cx="4355034" cy="1054577"/>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50" name="Straight Arrow Connector 49">
            <a:extLst>
              <a:ext uri="{FF2B5EF4-FFF2-40B4-BE49-F238E27FC236}">
                <a16:creationId xmlns:a16="http://schemas.microsoft.com/office/drawing/2014/main" id="{224AF83E-9BAB-864B-0D5B-EC1143087E92}"/>
              </a:ext>
            </a:extLst>
          </p:cNvPr>
          <p:cNvCxnSpPr>
            <a:cxnSpLocks/>
            <a:stCxn id="38" idx="1"/>
            <a:endCxn id="17" idx="3"/>
          </p:cNvCxnSpPr>
          <p:nvPr/>
        </p:nvCxnSpPr>
        <p:spPr>
          <a:xfrm flipH="1" flipV="1">
            <a:off x="5705302" y="4069453"/>
            <a:ext cx="1861667" cy="1043050"/>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53" name="TextBox 52">
            <a:extLst>
              <a:ext uri="{FF2B5EF4-FFF2-40B4-BE49-F238E27FC236}">
                <a16:creationId xmlns:a16="http://schemas.microsoft.com/office/drawing/2014/main" id="{6F8E56D1-7FE0-FE57-3CBB-681036988555}"/>
              </a:ext>
            </a:extLst>
          </p:cNvPr>
          <p:cNvSpPr txBox="1"/>
          <p:nvPr/>
        </p:nvSpPr>
        <p:spPr>
          <a:xfrm>
            <a:off x="5819375" y="4979877"/>
            <a:ext cx="1747594" cy="369332"/>
          </a:xfrm>
          <a:prstGeom prst="rect">
            <a:avLst/>
          </a:prstGeom>
          <a:noFill/>
        </p:spPr>
        <p:txBody>
          <a:bodyPr wrap="none" rtlCol="0">
            <a:spAutoFit/>
          </a:bodyPr>
          <a:lstStyle/>
          <a:p>
            <a:r>
              <a:rPr lang="en-US" altLang="zh-CN" dirty="0"/>
              <a:t>Shared Weights</a:t>
            </a:r>
            <a:endParaRPr lang="zh-CN" altLang="en-US" dirty="0"/>
          </a:p>
        </p:txBody>
      </p:sp>
      <p:pic>
        <p:nvPicPr>
          <p:cNvPr id="6146" name="Picture 2" descr="在这里插入图片描述">
            <a:extLst>
              <a:ext uri="{FF2B5EF4-FFF2-40B4-BE49-F238E27FC236}">
                <a16:creationId xmlns:a16="http://schemas.microsoft.com/office/drawing/2014/main" id="{9CD3F1EC-D742-7DE0-2C4E-FE2C27B2F553}"/>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30960" r="35230"/>
          <a:stretch/>
        </p:blipFill>
        <p:spPr bwMode="auto">
          <a:xfrm>
            <a:off x="7566968" y="1136085"/>
            <a:ext cx="2653345" cy="293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698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F918E-CAB1-3113-F334-B3A55BE4891D}"/>
            </a:ext>
          </a:extLst>
        </p:cNvPr>
        <p:cNvGrpSpPr/>
        <p:nvPr/>
      </p:nvGrpSpPr>
      <p:grpSpPr>
        <a:xfrm>
          <a:off x="0" y="0"/>
          <a:ext cx="0" cy="0"/>
          <a:chOff x="0" y="0"/>
          <a:chExt cx="0" cy="0"/>
        </a:xfrm>
      </p:grpSpPr>
      <p:sp>
        <p:nvSpPr>
          <p:cNvPr id="32" name="Text Placeholder 1">
            <a:extLst>
              <a:ext uri="{FF2B5EF4-FFF2-40B4-BE49-F238E27FC236}">
                <a16:creationId xmlns:a16="http://schemas.microsoft.com/office/drawing/2014/main" id="{746388F0-5ECC-1245-F0C0-B5405A6830DD}"/>
              </a:ext>
            </a:extLst>
          </p:cNvPr>
          <p:cNvSpPr txBox="1">
            <a:spLocks/>
          </p:cNvSpPr>
          <p:nvPr/>
        </p:nvSpPr>
        <p:spPr bwMode="gray">
          <a:xfrm>
            <a:off x="731839" y="716617"/>
            <a:ext cx="8786234" cy="48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a:defRPr>
            </a:lvl1pPr>
            <a:lvl2pPr marL="0" indent="0" algn="l" rtl="0" eaLnBrk="1" fontAlgn="base" hangingPunct="1">
              <a:spcBef>
                <a:spcPts val="0"/>
              </a:spcBef>
              <a:spcAft>
                <a:spcPct val="0"/>
              </a:spcAft>
              <a:buFont typeface="Arial" charset="0"/>
              <a:buNone/>
              <a:defRPr sz="2800">
                <a:solidFill>
                  <a:schemeClr val="accent1"/>
                </a:solidFill>
                <a:latin typeface="+mn-lt"/>
                <a:cs typeface="+mn-cs"/>
                <a:sym typeface="Arial"/>
              </a:defRPr>
            </a:lvl2pPr>
            <a:lvl3pPr marL="515938" indent="-171450" algn="l" rtl="0" eaLnBrk="1" fontAlgn="base" hangingPunct="1">
              <a:spcBef>
                <a:spcPct val="20000"/>
              </a:spcBef>
              <a:spcAft>
                <a:spcPct val="0"/>
              </a:spcAft>
              <a:buFont typeface="Arial" charset="0"/>
              <a:buChar char="-"/>
              <a:defRPr sz="1600">
                <a:solidFill>
                  <a:schemeClr val="tx1"/>
                </a:solidFill>
                <a:latin typeface="+mn-lt"/>
                <a:cs typeface="+mn-cs"/>
                <a:sym typeface="Arial"/>
              </a:defRPr>
            </a:lvl3pPr>
            <a:lvl4pPr marL="684213"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4pPr>
            <a:lvl5pPr marL="858838" indent="-173038" algn="l" rtl="0" eaLnBrk="1" fontAlgn="base" hangingPunct="1">
              <a:spcBef>
                <a:spcPct val="20000"/>
              </a:spcBef>
              <a:spcAft>
                <a:spcPct val="0"/>
              </a:spcAft>
              <a:buFont typeface="Arial" charset="0"/>
              <a:buChar char="-"/>
              <a:defRPr sz="1600">
                <a:solidFill>
                  <a:schemeClr val="tx1"/>
                </a:solidFill>
                <a:latin typeface="+mn-lt"/>
                <a:cs typeface="+mn-cs"/>
                <a:sym typeface="Arial"/>
              </a:defRPr>
            </a:lvl5pPr>
            <a:lvl6pPr marL="1316038" indent="-173038" algn="l" rtl="0" eaLnBrk="1" fontAlgn="base" hangingPunct="1">
              <a:spcBef>
                <a:spcPct val="20000"/>
              </a:spcBef>
              <a:spcAft>
                <a:spcPct val="0"/>
              </a:spcAft>
              <a:buFont typeface="Arial" charset="0"/>
              <a:buChar char="-"/>
              <a:defRPr sz="1600">
                <a:solidFill>
                  <a:schemeClr val="tx1"/>
                </a:solidFill>
                <a:latin typeface="+mn-lt"/>
                <a:cs typeface="+mn-cs"/>
              </a:defRPr>
            </a:lvl6pPr>
            <a:lvl7pPr marL="1773238" indent="-173038" algn="l" rtl="0" eaLnBrk="1" fontAlgn="base" hangingPunct="1">
              <a:spcBef>
                <a:spcPct val="20000"/>
              </a:spcBef>
              <a:spcAft>
                <a:spcPct val="0"/>
              </a:spcAft>
              <a:buFont typeface="Arial" charset="0"/>
              <a:buChar char="-"/>
              <a:defRPr sz="1600">
                <a:solidFill>
                  <a:schemeClr val="tx1"/>
                </a:solidFill>
                <a:latin typeface="+mn-lt"/>
                <a:cs typeface="+mn-cs"/>
              </a:defRPr>
            </a:lvl7pPr>
            <a:lvl8pPr marL="2230438" indent="-173038" algn="l" rtl="0" eaLnBrk="1" fontAlgn="base" hangingPunct="1">
              <a:spcBef>
                <a:spcPct val="20000"/>
              </a:spcBef>
              <a:spcAft>
                <a:spcPct val="0"/>
              </a:spcAft>
              <a:buFont typeface="Arial" charset="0"/>
              <a:buChar char="-"/>
              <a:defRPr sz="1600">
                <a:solidFill>
                  <a:schemeClr val="tx1"/>
                </a:solidFill>
                <a:latin typeface="+mn-lt"/>
                <a:cs typeface="+mn-cs"/>
              </a:defRPr>
            </a:lvl8pPr>
            <a:lvl9pPr marL="2687638" indent="-173038" algn="l" rtl="0" eaLnBrk="1" fontAlgn="base" hangingPunct="1">
              <a:spcBef>
                <a:spcPct val="20000"/>
              </a:spcBef>
              <a:spcAft>
                <a:spcPct val="0"/>
              </a:spcAft>
              <a:buFont typeface="Arial"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Microsoft YaHei" panose="020B0503020204020204" pitchFamily="34" charset="-122"/>
                <a:ea typeface="Microsoft YaHei" panose="020B0503020204020204" pitchFamily="34" charset="-122"/>
              </a:rPr>
              <a:t>Recurrent Neural Network</a:t>
            </a:r>
            <a:endParaRPr lang="zh-CN" altLang="en-US" sz="3200" b="1" kern="0" dirty="0">
              <a:solidFill>
                <a:srgbClr val="0339A6"/>
              </a:solidFill>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59" name="Oval 58">
                <a:extLst>
                  <a:ext uri="{FF2B5EF4-FFF2-40B4-BE49-F238E27FC236}">
                    <a16:creationId xmlns:a16="http://schemas.microsoft.com/office/drawing/2014/main" id="{8790DA41-B052-E559-32D7-B89653DB862E}"/>
                  </a:ext>
                </a:extLst>
              </p:cNvPr>
              <p:cNvSpPr/>
              <p:nvPr/>
            </p:nvSpPr>
            <p:spPr>
              <a:xfrm>
                <a:off x="7399344" y="5003593"/>
                <a:ext cx="390699" cy="39901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59" name="Oval 58">
                <a:extLst>
                  <a:ext uri="{FF2B5EF4-FFF2-40B4-BE49-F238E27FC236}">
                    <a16:creationId xmlns:a16="http://schemas.microsoft.com/office/drawing/2014/main" id="{8790DA41-B052-E559-32D7-B89653DB862E}"/>
                  </a:ext>
                </a:extLst>
              </p:cNvPr>
              <p:cNvSpPr>
                <a:spLocks noRot="1" noChangeAspect="1" noMove="1" noResize="1" noEditPoints="1" noAdjustHandles="1" noChangeArrowheads="1" noChangeShapeType="1" noTextEdit="1"/>
              </p:cNvSpPr>
              <p:nvPr/>
            </p:nvSpPr>
            <p:spPr>
              <a:xfrm>
                <a:off x="7399344" y="5003593"/>
                <a:ext cx="390699" cy="399011"/>
              </a:xfrm>
              <a:prstGeom prst="ellipse">
                <a:avLst/>
              </a:prstGeom>
              <a:blipFill>
                <a:blip r:embed="rId2"/>
                <a:stretch>
                  <a:fillRect/>
                </a:stretch>
              </a:blipFill>
            </p:spPr>
            <p:txBody>
              <a:bodyPr/>
              <a:lstStyle/>
              <a:p>
                <a:r>
                  <a:rPr lang="zh-CN" altLang="en-US">
                    <a:noFill/>
                  </a:rPr>
                  <a:t> </a:t>
                </a:r>
              </a:p>
            </p:txBody>
          </p:sp>
        </mc:Fallback>
      </mc:AlternateContent>
      <p:sp>
        <p:nvSpPr>
          <p:cNvPr id="60" name="Rounded Rectangle 4">
            <a:extLst>
              <a:ext uri="{FF2B5EF4-FFF2-40B4-BE49-F238E27FC236}">
                <a16:creationId xmlns:a16="http://schemas.microsoft.com/office/drawing/2014/main" id="{DF2B19FD-0D80-AF31-7492-2D4AEDD0A962}"/>
              </a:ext>
            </a:extLst>
          </p:cNvPr>
          <p:cNvSpPr/>
          <p:nvPr/>
        </p:nvSpPr>
        <p:spPr>
          <a:xfrm>
            <a:off x="7399344" y="3786917"/>
            <a:ext cx="390699" cy="72320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cxnSp>
        <p:nvCxnSpPr>
          <p:cNvPr id="61" name="Straight Arrow Connector 60">
            <a:extLst>
              <a:ext uri="{FF2B5EF4-FFF2-40B4-BE49-F238E27FC236}">
                <a16:creationId xmlns:a16="http://schemas.microsoft.com/office/drawing/2014/main" id="{7C893702-1E77-CD2A-329F-EEF018919B41}"/>
              </a:ext>
            </a:extLst>
          </p:cNvPr>
          <p:cNvCxnSpPr>
            <a:cxnSpLocks/>
            <a:stCxn id="59" idx="0"/>
            <a:endCxn id="60" idx="2"/>
          </p:cNvCxnSpPr>
          <p:nvPr/>
        </p:nvCxnSpPr>
        <p:spPr>
          <a:xfrm flipV="1">
            <a:off x="7594694" y="4510124"/>
            <a:ext cx="0" cy="493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Rounded Rectangle 7">
            <a:extLst>
              <a:ext uri="{FF2B5EF4-FFF2-40B4-BE49-F238E27FC236}">
                <a16:creationId xmlns:a16="http://schemas.microsoft.com/office/drawing/2014/main" id="{64BEF859-4A9D-9319-F7AB-2CD0B246D27E}"/>
              </a:ext>
            </a:extLst>
          </p:cNvPr>
          <p:cNvSpPr/>
          <p:nvPr/>
        </p:nvSpPr>
        <p:spPr>
          <a:xfrm>
            <a:off x="8544858" y="3786917"/>
            <a:ext cx="390699" cy="72320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cxnSp>
        <p:nvCxnSpPr>
          <p:cNvPr id="64" name="Straight Arrow Connector 63">
            <a:extLst>
              <a:ext uri="{FF2B5EF4-FFF2-40B4-BE49-F238E27FC236}">
                <a16:creationId xmlns:a16="http://schemas.microsoft.com/office/drawing/2014/main" id="{F1C43B43-E0FE-6F67-F417-69530815DEFF}"/>
              </a:ext>
            </a:extLst>
          </p:cNvPr>
          <p:cNvCxnSpPr>
            <a:cxnSpLocks/>
            <a:stCxn id="59" idx="7"/>
            <a:endCxn id="63" idx="2"/>
          </p:cNvCxnSpPr>
          <p:nvPr/>
        </p:nvCxnSpPr>
        <p:spPr>
          <a:xfrm flipV="1">
            <a:off x="7732826" y="4510124"/>
            <a:ext cx="1007382" cy="551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6B0DDF7-592C-EFBE-46A4-7DE31A69EF7A}"/>
              </a:ext>
            </a:extLst>
          </p:cNvPr>
          <p:cNvCxnSpPr>
            <a:cxnSpLocks/>
            <a:stCxn id="60" idx="3"/>
            <a:endCxn id="63" idx="1"/>
          </p:cNvCxnSpPr>
          <p:nvPr/>
        </p:nvCxnSpPr>
        <p:spPr>
          <a:xfrm>
            <a:off x="7790043" y="4148521"/>
            <a:ext cx="7548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Oval 65">
                <a:extLst>
                  <a:ext uri="{FF2B5EF4-FFF2-40B4-BE49-F238E27FC236}">
                    <a16:creationId xmlns:a16="http://schemas.microsoft.com/office/drawing/2014/main" id="{E0A1C2C9-FD6B-5D29-3FCF-56D3A39C9D40}"/>
                  </a:ext>
                </a:extLst>
              </p:cNvPr>
              <p:cNvSpPr/>
              <p:nvPr/>
            </p:nvSpPr>
            <p:spPr>
              <a:xfrm>
                <a:off x="8544855" y="2937704"/>
                <a:ext cx="390699" cy="39901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oMath>
                  </m:oMathPara>
                </a14:m>
                <a:endParaRPr lang="en-US" dirty="0"/>
              </a:p>
            </p:txBody>
          </p:sp>
        </mc:Choice>
        <mc:Fallback xmlns="">
          <p:sp>
            <p:nvSpPr>
              <p:cNvPr id="66" name="Oval 65">
                <a:extLst>
                  <a:ext uri="{FF2B5EF4-FFF2-40B4-BE49-F238E27FC236}">
                    <a16:creationId xmlns:a16="http://schemas.microsoft.com/office/drawing/2014/main" id="{E0A1C2C9-FD6B-5D29-3FCF-56D3A39C9D40}"/>
                  </a:ext>
                </a:extLst>
              </p:cNvPr>
              <p:cNvSpPr>
                <a:spLocks noRot="1" noChangeAspect="1" noMove="1" noResize="1" noEditPoints="1" noAdjustHandles="1" noChangeArrowheads="1" noChangeShapeType="1" noTextEdit="1"/>
              </p:cNvSpPr>
              <p:nvPr/>
            </p:nvSpPr>
            <p:spPr>
              <a:xfrm>
                <a:off x="8544855" y="2937704"/>
                <a:ext cx="390699" cy="399011"/>
              </a:xfrm>
              <a:prstGeom prst="ellipse">
                <a:avLst/>
              </a:prstGeom>
              <a:blipFill>
                <a:blip r:embed="rId3"/>
                <a:stretch>
                  <a:fillRect l="-9091" b="-1493"/>
                </a:stretch>
              </a:blipFill>
            </p:spPr>
            <p:txBody>
              <a:bodyPr/>
              <a:lstStyle/>
              <a:p>
                <a:r>
                  <a:rPr lang="zh-CN" altLang="en-US">
                    <a:noFill/>
                  </a:rPr>
                  <a:t> </a:t>
                </a:r>
              </a:p>
            </p:txBody>
          </p:sp>
        </mc:Fallback>
      </mc:AlternateContent>
      <p:cxnSp>
        <p:nvCxnSpPr>
          <p:cNvPr id="67" name="Straight Arrow Connector 66">
            <a:extLst>
              <a:ext uri="{FF2B5EF4-FFF2-40B4-BE49-F238E27FC236}">
                <a16:creationId xmlns:a16="http://schemas.microsoft.com/office/drawing/2014/main" id="{C9AEFB61-9508-04C7-1132-85243373C68E}"/>
              </a:ext>
            </a:extLst>
          </p:cNvPr>
          <p:cNvCxnSpPr>
            <a:cxnSpLocks/>
            <a:stCxn id="63" idx="0"/>
            <a:endCxn id="66" idx="4"/>
          </p:cNvCxnSpPr>
          <p:nvPr/>
        </p:nvCxnSpPr>
        <p:spPr>
          <a:xfrm flipH="1" flipV="1">
            <a:off x="8740205" y="3336715"/>
            <a:ext cx="3" cy="450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Oval 67">
                <a:extLst>
                  <a:ext uri="{FF2B5EF4-FFF2-40B4-BE49-F238E27FC236}">
                    <a16:creationId xmlns:a16="http://schemas.microsoft.com/office/drawing/2014/main" id="{FF7FDFFF-1F06-3B35-7019-D1416D114669}"/>
                  </a:ext>
                </a:extLst>
              </p:cNvPr>
              <p:cNvSpPr/>
              <p:nvPr/>
            </p:nvSpPr>
            <p:spPr>
              <a:xfrm>
                <a:off x="7399337" y="2937704"/>
                <a:ext cx="390699" cy="39901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1</m:t>
                          </m:r>
                        </m:sup>
                      </m:sSup>
                    </m:oMath>
                  </m:oMathPara>
                </a14:m>
                <a:endParaRPr lang="en-US" dirty="0"/>
              </a:p>
            </p:txBody>
          </p:sp>
        </mc:Choice>
        <mc:Fallback xmlns="">
          <p:sp>
            <p:nvSpPr>
              <p:cNvPr id="68" name="Oval 67">
                <a:extLst>
                  <a:ext uri="{FF2B5EF4-FFF2-40B4-BE49-F238E27FC236}">
                    <a16:creationId xmlns:a16="http://schemas.microsoft.com/office/drawing/2014/main" id="{FF7FDFFF-1F06-3B35-7019-D1416D114669}"/>
                  </a:ext>
                </a:extLst>
              </p:cNvPr>
              <p:cNvSpPr>
                <a:spLocks noRot="1" noChangeAspect="1" noMove="1" noResize="1" noEditPoints="1" noAdjustHandles="1" noChangeArrowheads="1" noChangeShapeType="1" noTextEdit="1"/>
              </p:cNvSpPr>
              <p:nvPr/>
            </p:nvSpPr>
            <p:spPr>
              <a:xfrm>
                <a:off x="7399337" y="2937704"/>
                <a:ext cx="390699" cy="399011"/>
              </a:xfrm>
              <a:prstGeom prst="ellipse">
                <a:avLst/>
              </a:prstGeom>
              <a:blipFill>
                <a:blip r:embed="rId4"/>
                <a:stretch>
                  <a:fillRect l="-9091" b="-1493"/>
                </a:stretch>
              </a:blipFill>
            </p:spPr>
            <p:txBody>
              <a:bodyPr/>
              <a:lstStyle/>
              <a:p>
                <a:r>
                  <a:rPr lang="zh-CN" altLang="en-US">
                    <a:noFill/>
                  </a:rPr>
                  <a:t> </a:t>
                </a:r>
              </a:p>
            </p:txBody>
          </p:sp>
        </mc:Fallback>
      </mc:AlternateContent>
      <p:cxnSp>
        <p:nvCxnSpPr>
          <p:cNvPr id="69" name="Straight Arrow Connector 68">
            <a:extLst>
              <a:ext uri="{FF2B5EF4-FFF2-40B4-BE49-F238E27FC236}">
                <a16:creationId xmlns:a16="http://schemas.microsoft.com/office/drawing/2014/main" id="{C455F990-F919-27CA-0018-8FDDAB52620A}"/>
              </a:ext>
            </a:extLst>
          </p:cNvPr>
          <p:cNvCxnSpPr>
            <a:cxnSpLocks/>
            <a:stCxn id="60" idx="0"/>
            <a:endCxn id="68" idx="4"/>
          </p:cNvCxnSpPr>
          <p:nvPr/>
        </p:nvCxnSpPr>
        <p:spPr>
          <a:xfrm flipH="1" flipV="1">
            <a:off x="7594687" y="3336715"/>
            <a:ext cx="7" cy="450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Rounded Rectangle 15">
            <a:extLst>
              <a:ext uri="{FF2B5EF4-FFF2-40B4-BE49-F238E27FC236}">
                <a16:creationId xmlns:a16="http://schemas.microsoft.com/office/drawing/2014/main" id="{EA495352-7E39-1CE4-4D32-C03670C089E5}"/>
              </a:ext>
            </a:extLst>
          </p:cNvPr>
          <p:cNvSpPr/>
          <p:nvPr/>
        </p:nvSpPr>
        <p:spPr>
          <a:xfrm>
            <a:off x="11038225" y="3798444"/>
            <a:ext cx="390699" cy="72320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cxnSp>
        <p:nvCxnSpPr>
          <p:cNvPr id="72" name="Straight Arrow Connector 71">
            <a:extLst>
              <a:ext uri="{FF2B5EF4-FFF2-40B4-BE49-F238E27FC236}">
                <a16:creationId xmlns:a16="http://schemas.microsoft.com/office/drawing/2014/main" id="{936FEBE8-B145-020C-596D-1AAE1E0C4CBB}"/>
              </a:ext>
            </a:extLst>
          </p:cNvPr>
          <p:cNvCxnSpPr>
            <a:cxnSpLocks/>
            <a:stCxn id="59" idx="6"/>
            <a:endCxn id="71" idx="2"/>
          </p:cNvCxnSpPr>
          <p:nvPr/>
        </p:nvCxnSpPr>
        <p:spPr>
          <a:xfrm flipV="1">
            <a:off x="7790043" y="4521651"/>
            <a:ext cx="3443532" cy="681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Oval 72">
                <a:extLst>
                  <a:ext uri="{FF2B5EF4-FFF2-40B4-BE49-F238E27FC236}">
                    <a16:creationId xmlns:a16="http://schemas.microsoft.com/office/drawing/2014/main" id="{740154E9-AEF2-C64B-D75F-89E3F1055072}"/>
                  </a:ext>
                </a:extLst>
              </p:cNvPr>
              <p:cNvSpPr/>
              <p:nvPr/>
            </p:nvSpPr>
            <p:spPr>
              <a:xfrm>
                <a:off x="11038224" y="2954963"/>
                <a:ext cx="390699" cy="39901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𝑇</m:t>
                          </m:r>
                        </m:sup>
                      </m:sSup>
                    </m:oMath>
                  </m:oMathPara>
                </a14:m>
                <a:endParaRPr lang="en-US" dirty="0"/>
              </a:p>
            </p:txBody>
          </p:sp>
        </mc:Choice>
        <mc:Fallback xmlns="">
          <p:sp>
            <p:nvSpPr>
              <p:cNvPr id="73" name="Oval 72">
                <a:extLst>
                  <a:ext uri="{FF2B5EF4-FFF2-40B4-BE49-F238E27FC236}">
                    <a16:creationId xmlns:a16="http://schemas.microsoft.com/office/drawing/2014/main" id="{740154E9-AEF2-C64B-D75F-89E3F1055072}"/>
                  </a:ext>
                </a:extLst>
              </p:cNvPr>
              <p:cNvSpPr>
                <a:spLocks noRot="1" noChangeAspect="1" noMove="1" noResize="1" noEditPoints="1" noAdjustHandles="1" noChangeArrowheads="1" noChangeShapeType="1" noTextEdit="1"/>
              </p:cNvSpPr>
              <p:nvPr/>
            </p:nvSpPr>
            <p:spPr>
              <a:xfrm>
                <a:off x="11038224" y="2954963"/>
                <a:ext cx="390699" cy="399011"/>
              </a:xfrm>
              <a:prstGeom prst="ellipse">
                <a:avLst/>
              </a:prstGeom>
              <a:blipFill>
                <a:blip r:embed="rId5"/>
                <a:stretch>
                  <a:fillRect l="-10606" b="-1493"/>
                </a:stretch>
              </a:blipFill>
            </p:spPr>
            <p:txBody>
              <a:bodyPr/>
              <a:lstStyle/>
              <a:p>
                <a:r>
                  <a:rPr lang="zh-CN" altLang="en-US">
                    <a:noFill/>
                  </a:rPr>
                  <a:t> </a:t>
                </a:r>
              </a:p>
            </p:txBody>
          </p:sp>
        </mc:Fallback>
      </mc:AlternateContent>
      <p:cxnSp>
        <p:nvCxnSpPr>
          <p:cNvPr id="74" name="Straight Arrow Connector 73">
            <a:extLst>
              <a:ext uri="{FF2B5EF4-FFF2-40B4-BE49-F238E27FC236}">
                <a16:creationId xmlns:a16="http://schemas.microsoft.com/office/drawing/2014/main" id="{1500039F-3EB5-06B1-9BCE-03802E1A641E}"/>
              </a:ext>
            </a:extLst>
          </p:cNvPr>
          <p:cNvCxnSpPr>
            <a:cxnSpLocks/>
            <a:stCxn id="71" idx="0"/>
            <a:endCxn id="73" idx="4"/>
          </p:cNvCxnSpPr>
          <p:nvPr/>
        </p:nvCxnSpPr>
        <p:spPr>
          <a:xfrm flipH="1" flipV="1">
            <a:off x="11233574" y="3353974"/>
            <a:ext cx="1" cy="444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D5D35004-822B-D12D-A880-7EFC38B3A097}"/>
              </a:ext>
            </a:extLst>
          </p:cNvPr>
          <p:cNvSpPr txBox="1"/>
          <p:nvPr/>
        </p:nvSpPr>
        <p:spPr>
          <a:xfrm>
            <a:off x="9862684" y="3889039"/>
            <a:ext cx="458780" cy="369332"/>
          </a:xfrm>
          <a:prstGeom prst="rect">
            <a:avLst/>
          </a:prstGeom>
          <a:noFill/>
        </p:spPr>
        <p:txBody>
          <a:bodyPr wrap="none" rtlCol="0">
            <a:spAutoFit/>
          </a:bodyPr>
          <a:lstStyle/>
          <a:p>
            <a:r>
              <a:rPr lang="en-US" dirty="0"/>
              <a:t>…..</a:t>
            </a:r>
          </a:p>
        </p:txBody>
      </p:sp>
      <p:cxnSp>
        <p:nvCxnSpPr>
          <p:cNvPr id="76" name="Straight Arrow Connector 75">
            <a:extLst>
              <a:ext uri="{FF2B5EF4-FFF2-40B4-BE49-F238E27FC236}">
                <a16:creationId xmlns:a16="http://schemas.microsoft.com/office/drawing/2014/main" id="{B68B6AE6-4462-C26E-BF26-EC0DF5909BD2}"/>
              </a:ext>
            </a:extLst>
          </p:cNvPr>
          <p:cNvCxnSpPr>
            <a:cxnSpLocks/>
            <a:endCxn id="71" idx="1"/>
          </p:cNvCxnSpPr>
          <p:nvPr/>
        </p:nvCxnSpPr>
        <p:spPr>
          <a:xfrm>
            <a:off x="10321464" y="4157276"/>
            <a:ext cx="716761" cy="2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4A2186FD-0D8E-28D8-78A3-D9CEE0603D1A}"/>
              </a:ext>
            </a:extLst>
          </p:cNvPr>
          <p:cNvCxnSpPr>
            <a:cxnSpLocks/>
            <a:stCxn id="78" idx="3"/>
            <a:endCxn id="60" idx="1"/>
          </p:cNvCxnSpPr>
          <p:nvPr/>
        </p:nvCxnSpPr>
        <p:spPr>
          <a:xfrm>
            <a:off x="6682047" y="4146159"/>
            <a:ext cx="717297" cy="2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ounded Rectangle 26">
                <a:extLst>
                  <a:ext uri="{FF2B5EF4-FFF2-40B4-BE49-F238E27FC236}">
                    <a16:creationId xmlns:a16="http://schemas.microsoft.com/office/drawing/2014/main" id="{06C23013-7476-95D6-377A-666285FBD278}"/>
                  </a:ext>
                </a:extLst>
              </p:cNvPr>
              <p:cNvSpPr/>
              <p:nvPr/>
            </p:nvSpPr>
            <p:spPr>
              <a:xfrm>
                <a:off x="6341225" y="3967445"/>
                <a:ext cx="340822" cy="35742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h</m:t>
                          </m:r>
                        </m:e>
                        <m:sup>
                          <m:r>
                            <a:rPr lang="en-US" b="0" i="1" smtClean="0">
                              <a:latin typeface="Cambria Math" panose="02040503050406030204" pitchFamily="18" charset="0"/>
                            </a:rPr>
                            <m:t>0</m:t>
                          </m:r>
                        </m:sup>
                      </m:sSup>
                    </m:oMath>
                  </m:oMathPara>
                </a14:m>
                <a:endParaRPr lang="en-US" dirty="0"/>
              </a:p>
            </p:txBody>
          </p:sp>
        </mc:Choice>
        <mc:Fallback xmlns="">
          <p:sp>
            <p:nvSpPr>
              <p:cNvPr id="78" name="Rounded Rectangle 26">
                <a:extLst>
                  <a:ext uri="{FF2B5EF4-FFF2-40B4-BE49-F238E27FC236}">
                    <a16:creationId xmlns:a16="http://schemas.microsoft.com/office/drawing/2014/main" id="{06C23013-7476-95D6-377A-666285FBD278}"/>
                  </a:ext>
                </a:extLst>
              </p:cNvPr>
              <p:cNvSpPr>
                <a:spLocks noRot="1" noChangeAspect="1" noMove="1" noResize="1" noEditPoints="1" noAdjustHandles="1" noChangeArrowheads="1" noChangeShapeType="1" noTextEdit="1"/>
              </p:cNvSpPr>
              <p:nvPr/>
            </p:nvSpPr>
            <p:spPr>
              <a:xfrm>
                <a:off x="6341225" y="3967445"/>
                <a:ext cx="340822" cy="357428"/>
              </a:xfrm>
              <a:prstGeom prst="roundRect">
                <a:avLst/>
              </a:prstGeom>
              <a:blipFill>
                <a:blip r:embed="rId6"/>
                <a:stretch>
                  <a:fillRect l="-15517"/>
                </a:stretch>
              </a:blipFill>
            </p:spPr>
            <p:txBody>
              <a:bodyPr/>
              <a:lstStyle/>
              <a:p>
                <a:r>
                  <a:rPr lang="zh-CN" altLang="en-US">
                    <a:noFill/>
                  </a:rPr>
                  <a:t> </a:t>
                </a:r>
              </a:p>
            </p:txBody>
          </p:sp>
        </mc:Fallback>
      </mc:AlternateContent>
      <p:cxnSp>
        <p:nvCxnSpPr>
          <p:cNvPr id="79" name="Straight Arrow Connector 78">
            <a:extLst>
              <a:ext uri="{FF2B5EF4-FFF2-40B4-BE49-F238E27FC236}">
                <a16:creationId xmlns:a16="http://schemas.microsoft.com/office/drawing/2014/main" id="{A7AC26C6-3CD8-BDF2-6A16-9E3D55A93BF3}"/>
              </a:ext>
            </a:extLst>
          </p:cNvPr>
          <p:cNvCxnSpPr>
            <a:cxnSpLocks/>
          </p:cNvCxnSpPr>
          <p:nvPr/>
        </p:nvCxnSpPr>
        <p:spPr>
          <a:xfrm>
            <a:off x="8935554" y="4147340"/>
            <a:ext cx="9045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EA742B0-73F5-70CC-2B00-38A0EF519BD0}"/>
                  </a:ext>
                </a:extLst>
              </p:cNvPr>
              <p:cNvSpPr txBox="1"/>
              <p:nvPr/>
            </p:nvSpPr>
            <p:spPr>
              <a:xfrm>
                <a:off x="8023450" y="3787945"/>
                <a:ext cx="326056" cy="36933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1</m:t>
                          </m:r>
                        </m:sup>
                      </m:sSup>
                    </m:oMath>
                  </m:oMathPara>
                </a14:m>
                <a:endParaRPr lang="en-US" altLang="zh-CN" dirty="0"/>
              </a:p>
            </p:txBody>
          </p:sp>
        </mc:Choice>
        <mc:Fallback xmlns="">
          <p:sp>
            <p:nvSpPr>
              <p:cNvPr id="80" name="TextBox 79">
                <a:extLst>
                  <a:ext uri="{FF2B5EF4-FFF2-40B4-BE49-F238E27FC236}">
                    <a16:creationId xmlns:a16="http://schemas.microsoft.com/office/drawing/2014/main" id="{7EA742B0-73F5-70CC-2B00-38A0EF519BD0}"/>
                  </a:ext>
                </a:extLst>
              </p:cNvPr>
              <p:cNvSpPr txBox="1">
                <a:spLocks noRot="1" noChangeAspect="1" noMove="1" noResize="1" noEditPoints="1" noAdjustHandles="1" noChangeArrowheads="1" noChangeShapeType="1" noTextEdit="1"/>
              </p:cNvSpPr>
              <p:nvPr/>
            </p:nvSpPr>
            <p:spPr>
              <a:xfrm>
                <a:off x="8023450" y="3787945"/>
                <a:ext cx="326056" cy="369330"/>
              </a:xfrm>
              <a:prstGeom prst="rect">
                <a:avLst/>
              </a:prstGeom>
              <a:blipFill>
                <a:blip r:embed="rId7"/>
                <a:stretch>
                  <a:fillRect l="-203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80FFC4FC-9C35-9577-1B39-D49061E996E4}"/>
                  </a:ext>
                </a:extLst>
              </p:cNvPr>
              <p:cNvSpPr txBox="1"/>
              <p:nvPr/>
            </p:nvSpPr>
            <p:spPr>
              <a:xfrm>
                <a:off x="9236092" y="3787945"/>
                <a:ext cx="326056"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oMath>
                  </m:oMathPara>
                </a14:m>
                <a:endParaRPr lang="en-US" altLang="zh-CN" dirty="0"/>
              </a:p>
            </p:txBody>
          </p:sp>
        </mc:Choice>
        <mc:Fallback xmlns="">
          <p:sp>
            <p:nvSpPr>
              <p:cNvPr id="81" name="TextBox 80">
                <a:extLst>
                  <a:ext uri="{FF2B5EF4-FFF2-40B4-BE49-F238E27FC236}">
                    <a16:creationId xmlns:a16="http://schemas.microsoft.com/office/drawing/2014/main" id="{80FFC4FC-9C35-9577-1B39-D49061E996E4}"/>
                  </a:ext>
                </a:extLst>
              </p:cNvPr>
              <p:cNvSpPr txBox="1">
                <a:spLocks noRot="1" noChangeAspect="1" noMove="1" noResize="1" noEditPoints="1" noAdjustHandles="1" noChangeArrowheads="1" noChangeShapeType="1" noTextEdit="1"/>
              </p:cNvSpPr>
              <p:nvPr/>
            </p:nvSpPr>
            <p:spPr>
              <a:xfrm>
                <a:off x="9236092" y="3787945"/>
                <a:ext cx="326056" cy="369332"/>
              </a:xfrm>
              <a:prstGeom prst="rect">
                <a:avLst/>
              </a:prstGeom>
              <a:blipFill>
                <a:blip r:embed="rId8"/>
                <a:stretch>
                  <a:fillRect l="-2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1967E42-3B3E-E7D0-06F7-E84207507583}"/>
                  </a:ext>
                </a:extLst>
              </p:cNvPr>
              <p:cNvSpPr txBox="1"/>
              <p:nvPr/>
            </p:nvSpPr>
            <p:spPr>
              <a:xfrm>
                <a:off x="10686203" y="3776827"/>
                <a:ext cx="326056"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𝑇</m:t>
                          </m:r>
                          <m:r>
                            <a:rPr lang="en-US" altLang="zh-CN" b="0" i="1" smtClean="0">
                              <a:latin typeface="Cambria Math" panose="02040503050406030204" pitchFamily="18" charset="0"/>
                            </a:rPr>
                            <m:t>−1</m:t>
                          </m:r>
                        </m:sup>
                      </m:sSup>
                    </m:oMath>
                  </m:oMathPara>
                </a14:m>
                <a:endParaRPr lang="en-US" altLang="zh-CN" dirty="0"/>
              </a:p>
            </p:txBody>
          </p:sp>
        </mc:Choice>
        <mc:Fallback xmlns="">
          <p:sp>
            <p:nvSpPr>
              <p:cNvPr id="82" name="TextBox 81">
                <a:extLst>
                  <a:ext uri="{FF2B5EF4-FFF2-40B4-BE49-F238E27FC236}">
                    <a16:creationId xmlns:a16="http://schemas.microsoft.com/office/drawing/2014/main" id="{C1967E42-3B3E-E7D0-06F7-E84207507583}"/>
                  </a:ext>
                </a:extLst>
              </p:cNvPr>
              <p:cNvSpPr txBox="1">
                <a:spLocks noRot="1" noChangeAspect="1" noMove="1" noResize="1" noEditPoints="1" noAdjustHandles="1" noChangeArrowheads="1" noChangeShapeType="1" noTextEdit="1"/>
              </p:cNvSpPr>
              <p:nvPr/>
            </p:nvSpPr>
            <p:spPr>
              <a:xfrm>
                <a:off x="10686203" y="3776827"/>
                <a:ext cx="326056" cy="369332"/>
              </a:xfrm>
              <a:prstGeom prst="rect">
                <a:avLst/>
              </a:prstGeom>
              <a:blipFill>
                <a:blip r:embed="rId9"/>
                <a:stretch>
                  <a:fillRect l="-58491" r="-28302"/>
                </a:stretch>
              </a:blipFill>
            </p:spPr>
            <p:txBody>
              <a:bodyPr/>
              <a:lstStyle/>
              <a:p>
                <a:r>
                  <a:rPr lang="zh-CN" altLang="en-US">
                    <a:noFill/>
                  </a:rPr>
                  <a:t> </a:t>
                </a:r>
              </a:p>
            </p:txBody>
          </p:sp>
        </mc:Fallback>
      </mc:AlternateContent>
      <p:sp>
        <p:nvSpPr>
          <p:cNvPr id="84" name="TextBox 83">
            <a:extLst>
              <a:ext uri="{FF2B5EF4-FFF2-40B4-BE49-F238E27FC236}">
                <a16:creationId xmlns:a16="http://schemas.microsoft.com/office/drawing/2014/main" id="{F2013149-A8FB-088A-ED98-9311AAF809CD}"/>
              </a:ext>
            </a:extLst>
          </p:cNvPr>
          <p:cNvSpPr txBox="1"/>
          <p:nvPr/>
        </p:nvSpPr>
        <p:spPr>
          <a:xfrm>
            <a:off x="698512" y="1536482"/>
            <a:ext cx="3679009" cy="874407"/>
          </a:xfrm>
          <a:prstGeom prst="rect">
            <a:avLst/>
          </a:prstGeom>
          <a:noFill/>
        </p:spPr>
        <p:txBody>
          <a:bodyPr wrap="square">
            <a:spAutoFit/>
          </a:bodyPr>
          <a:lstStyle/>
          <a:p>
            <a:pPr algn="just">
              <a:lnSpc>
                <a:spcPct val="150000"/>
              </a:lnSpc>
            </a:pPr>
            <a:r>
              <a:rPr lang="en-US" altLang="zh-CN" b="1" dirty="0">
                <a:solidFill>
                  <a:srgbClr val="0D3DA7"/>
                </a:solidFill>
                <a:latin typeface="微软雅黑" panose="020B0503020204020204" pitchFamily="34" charset="-122"/>
                <a:ea typeface="微软雅黑" panose="020B0503020204020204" pitchFamily="34" charset="-122"/>
              </a:rPr>
              <a:t>N to 1</a:t>
            </a:r>
          </a:p>
          <a:p>
            <a:pPr algn="just">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Suitable for classification</a:t>
            </a:r>
          </a:p>
        </p:txBody>
      </p:sp>
      <mc:AlternateContent xmlns:mc="http://schemas.openxmlformats.org/markup-compatibility/2006" xmlns:a14="http://schemas.microsoft.com/office/drawing/2010/main">
        <mc:Choice Requires="a14">
          <p:sp>
            <p:nvSpPr>
              <p:cNvPr id="85" name="Oval 84">
                <a:extLst>
                  <a:ext uri="{FF2B5EF4-FFF2-40B4-BE49-F238E27FC236}">
                    <a16:creationId xmlns:a16="http://schemas.microsoft.com/office/drawing/2014/main" id="{2F303A96-877E-060C-E746-C4A0BE46DDCC}"/>
                  </a:ext>
                </a:extLst>
              </p:cNvPr>
              <p:cNvSpPr/>
              <p:nvPr/>
            </p:nvSpPr>
            <p:spPr>
              <a:xfrm>
                <a:off x="1936789" y="5003593"/>
                <a:ext cx="390699" cy="39901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1</m:t>
                          </m:r>
                        </m:sup>
                      </m:sSup>
                    </m:oMath>
                  </m:oMathPara>
                </a14:m>
                <a:endParaRPr lang="en-US" dirty="0"/>
              </a:p>
            </p:txBody>
          </p:sp>
        </mc:Choice>
        <mc:Fallback xmlns="">
          <p:sp>
            <p:nvSpPr>
              <p:cNvPr id="85" name="Oval 84">
                <a:extLst>
                  <a:ext uri="{FF2B5EF4-FFF2-40B4-BE49-F238E27FC236}">
                    <a16:creationId xmlns:a16="http://schemas.microsoft.com/office/drawing/2014/main" id="{2F303A96-877E-060C-E746-C4A0BE46DDCC}"/>
                  </a:ext>
                </a:extLst>
              </p:cNvPr>
              <p:cNvSpPr>
                <a:spLocks noRot="1" noChangeAspect="1" noMove="1" noResize="1" noEditPoints="1" noAdjustHandles="1" noChangeArrowheads="1" noChangeShapeType="1" noTextEdit="1"/>
              </p:cNvSpPr>
              <p:nvPr/>
            </p:nvSpPr>
            <p:spPr>
              <a:xfrm>
                <a:off x="1936789" y="5003593"/>
                <a:ext cx="390699" cy="399011"/>
              </a:xfrm>
              <a:prstGeom prst="ellipse">
                <a:avLst/>
              </a:prstGeom>
              <a:blipFill>
                <a:blip r:embed="rId10"/>
                <a:stretch>
                  <a:fillRect l="-3030"/>
                </a:stretch>
              </a:blipFill>
            </p:spPr>
            <p:txBody>
              <a:bodyPr/>
              <a:lstStyle/>
              <a:p>
                <a:r>
                  <a:rPr lang="zh-CN" altLang="en-US">
                    <a:noFill/>
                  </a:rPr>
                  <a:t> </a:t>
                </a:r>
              </a:p>
            </p:txBody>
          </p:sp>
        </mc:Fallback>
      </mc:AlternateContent>
      <p:sp>
        <p:nvSpPr>
          <p:cNvPr id="86" name="Rounded Rectangle 4">
            <a:extLst>
              <a:ext uri="{FF2B5EF4-FFF2-40B4-BE49-F238E27FC236}">
                <a16:creationId xmlns:a16="http://schemas.microsoft.com/office/drawing/2014/main" id="{3B606CA3-C1B6-E047-8CBF-1C3D8C4BADE8}"/>
              </a:ext>
            </a:extLst>
          </p:cNvPr>
          <p:cNvSpPr/>
          <p:nvPr/>
        </p:nvSpPr>
        <p:spPr>
          <a:xfrm>
            <a:off x="1936789" y="3786917"/>
            <a:ext cx="390699" cy="72320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cxnSp>
        <p:nvCxnSpPr>
          <p:cNvPr id="87" name="Straight Arrow Connector 86">
            <a:extLst>
              <a:ext uri="{FF2B5EF4-FFF2-40B4-BE49-F238E27FC236}">
                <a16:creationId xmlns:a16="http://schemas.microsoft.com/office/drawing/2014/main" id="{1DE7CE2E-8FEC-44DC-BB6D-0E0E76FA9F70}"/>
              </a:ext>
            </a:extLst>
          </p:cNvPr>
          <p:cNvCxnSpPr>
            <a:cxnSpLocks/>
            <a:stCxn id="85" idx="0"/>
            <a:endCxn id="86" idx="2"/>
          </p:cNvCxnSpPr>
          <p:nvPr/>
        </p:nvCxnSpPr>
        <p:spPr>
          <a:xfrm flipV="1">
            <a:off x="2132139" y="4510124"/>
            <a:ext cx="0" cy="493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Oval 87">
                <a:extLst>
                  <a:ext uri="{FF2B5EF4-FFF2-40B4-BE49-F238E27FC236}">
                    <a16:creationId xmlns:a16="http://schemas.microsoft.com/office/drawing/2014/main" id="{070929C1-53D3-150B-FE8F-372664DA3B64}"/>
                  </a:ext>
                </a:extLst>
              </p:cNvPr>
              <p:cNvSpPr/>
              <p:nvPr/>
            </p:nvSpPr>
            <p:spPr>
              <a:xfrm>
                <a:off x="3082303" y="5003593"/>
                <a:ext cx="390699" cy="39901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oMath>
                  </m:oMathPara>
                </a14:m>
                <a:endParaRPr lang="en-US" dirty="0"/>
              </a:p>
            </p:txBody>
          </p:sp>
        </mc:Choice>
        <mc:Fallback xmlns="">
          <p:sp>
            <p:nvSpPr>
              <p:cNvPr id="88" name="Oval 87">
                <a:extLst>
                  <a:ext uri="{FF2B5EF4-FFF2-40B4-BE49-F238E27FC236}">
                    <a16:creationId xmlns:a16="http://schemas.microsoft.com/office/drawing/2014/main" id="{070929C1-53D3-150B-FE8F-372664DA3B64}"/>
                  </a:ext>
                </a:extLst>
              </p:cNvPr>
              <p:cNvSpPr>
                <a:spLocks noRot="1" noChangeAspect="1" noMove="1" noResize="1" noEditPoints="1" noAdjustHandles="1" noChangeArrowheads="1" noChangeShapeType="1" noTextEdit="1"/>
              </p:cNvSpPr>
              <p:nvPr/>
            </p:nvSpPr>
            <p:spPr>
              <a:xfrm>
                <a:off x="3082303" y="5003593"/>
                <a:ext cx="390699" cy="399011"/>
              </a:xfrm>
              <a:prstGeom prst="ellipse">
                <a:avLst/>
              </a:prstGeom>
              <a:blipFill>
                <a:blip r:embed="rId11"/>
                <a:stretch>
                  <a:fillRect l="-3030"/>
                </a:stretch>
              </a:blipFill>
            </p:spPr>
            <p:txBody>
              <a:bodyPr/>
              <a:lstStyle/>
              <a:p>
                <a:r>
                  <a:rPr lang="zh-CN" altLang="en-US">
                    <a:noFill/>
                  </a:rPr>
                  <a:t> </a:t>
                </a:r>
              </a:p>
            </p:txBody>
          </p:sp>
        </mc:Fallback>
      </mc:AlternateContent>
      <p:sp>
        <p:nvSpPr>
          <p:cNvPr id="89" name="Rounded Rectangle 7">
            <a:extLst>
              <a:ext uri="{FF2B5EF4-FFF2-40B4-BE49-F238E27FC236}">
                <a16:creationId xmlns:a16="http://schemas.microsoft.com/office/drawing/2014/main" id="{704129F4-42C2-D007-53D6-D51EC51A49DD}"/>
              </a:ext>
            </a:extLst>
          </p:cNvPr>
          <p:cNvSpPr/>
          <p:nvPr/>
        </p:nvSpPr>
        <p:spPr>
          <a:xfrm>
            <a:off x="3082303" y="3786917"/>
            <a:ext cx="390699" cy="72320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cxnSp>
        <p:nvCxnSpPr>
          <p:cNvPr id="90" name="Straight Arrow Connector 89">
            <a:extLst>
              <a:ext uri="{FF2B5EF4-FFF2-40B4-BE49-F238E27FC236}">
                <a16:creationId xmlns:a16="http://schemas.microsoft.com/office/drawing/2014/main" id="{F404CF4E-7DDF-66E3-FC8E-6C48A61777A7}"/>
              </a:ext>
            </a:extLst>
          </p:cNvPr>
          <p:cNvCxnSpPr>
            <a:cxnSpLocks/>
            <a:stCxn id="88" idx="0"/>
            <a:endCxn id="89" idx="2"/>
          </p:cNvCxnSpPr>
          <p:nvPr/>
        </p:nvCxnSpPr>
        <p:spPr>
          <a:xfrm flipV="1">
            <a:off x="3277653" y="4510124"/>
            <a:ext cx="0" cy="493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18C88FCE-30F9-2ADB-B4AA-32FCEF9DD9C5}"/>
              </a:ext>
            </a:extLst>
          </p:cNvPr>
          <p:cNvCxnSpPr>
            <a:cxnSpLocks/>
            <a:stCxn id="86" idx="3"/>
            <a:endCxn id="89" idx="1"/>
          </p:cNvCxnSpPr>
          <p:nvPr/>
        </p:nvCxnSpPr>
        <p:spPr>
          <a:xfrm>
            <a:off x="2327488" y="4148521"/>
            <a:ext cx="7548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6" name="Oval 95">
                <a:extLst>
                  <a:ext uri="{FF2B5EF4-FFF2-40B4-BE49-F238E27FC236}">
                    <a16:creationId xmlns:a16="http://schemas.microsoft.com/office/drawing/2014/main" id="{030231F5-EE10-9B90-F7E3-AF9B6C408F15}"/>
                  </a:ext>
                </a:extLst>
              </p:cNvPr>
              <p:cNvSpPr/>
              <p:nvPr/>
            </p:nvSpPr>
            <p:spPr>
              <a:xfrm>
                <a:off x="5575670" y="5015120"/>
                <a:ext cx="390699" cy="39901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𝑇</m:t>
                          </m:r>
                        </m:sup>
                      </m:sSup>
                    </m:oMath>
                  </m:oMathPara>
                </a14:m>
                <a:endParaRPr lang="en-US" dirty="0"/>
              </a:p>
            </p:txBody>
          </p:sp>
        </mc:Choice>
        <mc:Fallback xmlns="">
          <p:sp>
            <p:nvSpPr>
              <p:cNvPr id="96" name="Oval 95">
                <a:extLst>
                  <a:ext uri="{FF2B5EF4-FFF2-40B4-BE49-F238E27FC236}">
                    <a16:creationId xmlns:a16="http://schemas.microsoft.com/office/drawing/2014/main" id="{030231F5-EE10-9B90-F7E3-AF9B6C408F15}"/>
                  </a:ext>
                </a:extLst>
              </p:cNvPr>
              <p:cNvSpPr>
                <a:spLocks noRot="1" noChangeAspect="1" noMove="1" noResize="1" noEditPoints="1" noAdjustHandles="1" noChangeArrowheads="1" noChangeShapeType="1" noTextEdit="1"/>
              </p:cNvSpPr>
              <p:nvPr/>
            </p:nvSpPr>
            <p:spPr>
              <a:xfrm>
                <a:off x="5575670" y="5015120"/>
                <a:ext cx="390699" cy="399011"/>
              </a:xfrm>
              <a:prstGeom prst="ellipse">
                <a:avLst/>
              </a:prstGeom>
              <a:blipFill>
                <a:blip r:embed="rId12"/>
                <a:stretch>
                  <a:fillRect l="-4545"/>
                </a:stretch>
              </a:blipFill>
            </p:spPr>
            <p:txBody>
              <a:bodyPr/>
              <a:lstStyle/>
              <a:p>
                <a:r>
                  <a:rPr lang="zh-CN" altLang="en-US">
                    <a:noFill/>
                  </a:rPr>
                  <a:t> </a:t>
                </a:r>
              </a:p>
            </p:txBody>
          </p:sp>
        </mc:Fallback>
      </mc:AlternateContent>
      <p:sp>
        <p:nvSpPr>
          <p:cNvPr id="97" name="Rounded Rectangle 15">
            <a:extLst>
              <a:ext uri="{FF2B5EF4-FFF2-40B4-BE49-F238E27FC236}">
                <a16:creationId xmlns:a16="http://schemas.microsoft.com/office/drawing/2014/main" id="{502FCC40-E3FD-6EEB-7C84-170BC1A88466}"/>
              </a:ext>
            </a:extLst>
          </p:cNvPr>
          <p:cNvSpPr/>
          <p:nvPr/>
        </p:nvSpPr>
        <p:spPr>
          <a:xfrm>
            <a:off x="5575670" y="3798444"/>
            <a:ext cx="390699" cy="72320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cxnSp>
        <p:nvCxnSpPr>
          <p:cNvPr id="98" name="Straight Arrow Connector 97">
            <a:extLst>
              <a:ext uri="{FF2B5EF4-FFF2-40B4-BE49-F238E27FC236}">
                <a16:creationId xmlns:a16="http://schemas.microsoft.com/office/drawing/2014/main" id="{A14A7E5F-49FC-6F54-B1B4-CBAC3489FB55}"/>
              </a:ext>
            </a:extLst>
          </p:cNvPr>
          <p:cNvCxnSpPr>
            <a:cxnSpLocks/>
            <a:stCxn id="96" idx="0"/>
            <a:endCxn id="97" idx="2"/>
          </p:cNvCxnSpPr>
          <p:nvPr/>
        </p:nvCxnSpPr>
        <p:spPr>
          <a:xfrm flipV="1">
            <a:off x="5771020" y="4521651"/>
            <a:ext cx="0" cy="493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Oval 98">
                <a:extLst>
                  <a:ext uri="{FF2B5EF4-FFF2-40B4-BE49-F238E27FC236}">
                    <a16:creationId xmlns:a16="http://schemas.microsoft.com/office/drawing/2014/main" id="{3786E3AC-323F-82DC-4B82-F10257C6E71E}"/>
                  </a:ext>
                </a:extLst>
              </p:cNvPr>
              <p:cNvSpPr/>
              <p:nvPr/>
            </p:nvSpPr>
            <p:spPr>
              <a:xfrm>
                <a:off x="5575669" y="2954963"/>
                <a:ext cx="390699" cy="39901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𝑇</m:t>
                          </m:r>
                        </m:sup>
                      </m:sSup>
                    </m:oMath>
                  </m:oMathPara>
                </a14:m>
                <a:endParaRPr lang="en-US" dirty="0"/>
              </a:p>
            </p:txBody>
          </p:sp>
        </mc:Choice>
        <mc:Fallback xmlns="">
          <p:sp>
            <p:nvSpPr>
              <p:cNvPr id="99" name="Oval 98">
                <a:extLst>
                  <a:ext uri="{FF2B5EF4-FFF2-40B4-BE49-F238E27FC236}">
                    <a16:creationId xmlns:a16="http://schemas.microsoft.com/office/drawing/2014/main" id="{3786E3AC-323F-82DC-4B82-F10257C6E71E}"/>
                  </a:ext>
                </a:extLst>
              </p:cNvPr>
              <p:cNvSpPr>
                <a:spLocks noRot="1" noChangeAspect="1" noMove="1" noResize="1" noEditPoints="1" noAdjustHandles="1" noChangeArrowheads="1" noChangeShapeType="1" noTextEdit="1"/>
              </p:cNvSpPr>
              <p:nvPr/>
            </p:nvSpPr>
            <p:spPr>
              <a:xfrm>
                <a:off x="5575669" y="2954963"/>
                <a:ext cx="390699" cy="399011"/>
              </a:xfrm>
              <a:prstGeom prst="ellipse">
                <a:avLst/>
              </a:prstGeom>
              <a:blipFill>
                <a:blip r:embed="rId13"/>
                <a:stretch>
                  <a:fillRect l="-12121" b="-1493"/>
                </a:stretch>
              </a:blipFill>
            </p:spPr>
            <p:txBody>
              <a:bodyPr/>
              <a:lstStyle/>
              <a:p>
                <a:r>
                  <a:rPr lang="zh-CN" altLang="en-US">
                    <a:noFill/>
                  </a:rPr>
                  <a:t> </a:t>
                </a:r>
              </a:p>
            </p:txBody>
          </p:sp>
        </mc:Fallback>
      </mc:AlternateContent>
      <p:cxnSp>
        <p:nvCxnSpPr>
          <p:cNvPr id="100" name="Straight Arrow Connector 99">
            <a:extLst>
              <a:ext uri="{FF2B5EF4-FFF2-40B4-BE49-F238E27FC236}">
                <a16:creationId xmlns:a16="http://schemas.microsoft.com/office/drawing/2014/main" id="{55A2A8A6-542B-CC8E-99CA-3BF32DDE8421}"/>
              </a:ext>
            </a:extLst>
          </p:cNvPr>
          <p:cNvCxnSpPr>
            <a:cxnSpLocks/>
            <a:stCxn id="97" idx="0"/>
            <a:endCxn id="99" idx="4"/>
          </p:cNvCxnSpPr>
          <p:nvPr/>
        </p:nvCxnSpPr>
        <p:spPr>
          <a:xfrm flipH="1" flipV="1">
            <a:off x="5771019" y="3353974"/>
            <a:ext cx="1" cy="444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5434D922-D54F-CEE2-3221-BEDE0F9B312A}"/>
              </a:ext>
            </a:extLst>
          </p:cNvPr>
          <p:cNvSpPr txBox="1"/>
          <p:nvPr/>
        </p:nvSpPr>
        <p:spPr>
          <a:xfrm>
            <a:off x="4400129" y="3889039"/>
            <a:ext cx="458780" cy="369332"/>
          </a:xfrm>
          <a:prstGeom prst="rect">
            <a:avLst/>
          </a:prstGeom>
          <a:noFill/>
        </p:spPr>
        <p:txBody>
          <a:bodyPr wrap="none" rtlCol="0">
            <a:spAutoFit/>
          </a:bodyPr>
          <a:lstStyle/>
          <a:p>
            <a:r>
              <a:rPr lang="en-US" dirty="0"/>
              <a:t>…..</a:t>
            </a:r>
          </a:p>
        </p:txBody>
      </p:sp>
      <p:cxnSp>
        <p:nvCxnSpPr>
          <p:cNvPr id="102" name="Straight Arrow Connector 101">
            <a:extLst>
              <a:ext uri="{FF2B5EF4-FFF2-40B4-BE49-F238E27FC236}">
                <a16:creationId xmlns:a16="http://schemas.microsoft.com/office/drawing/2014/main" id="{B1E0D220-048B-3A17-C5A5-8B9ED0DD167F}"/>
              </a:ext>
            </a:extLst>
          </p:cNvPr>
          <p:cNvCxnSpPr>
            <a:cxnSpLocks/>
            <a:endCxn id="97" idx="1"/>
          </p:cNvCxnSpPr>
          <p:nvPr/>
        </p:nvCxnSpPr>
        <p:spPr>
          <a:xfrm>
            <a:off x="4858909" y="4157276"/>
            <a:ext cx="716761" cy="2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7A8D0771-7631-AFD8-8FEA-F1B42E67FD59}"/>
              </a:ext>
            </a:extLst>
          </p:cNvPr>
          <p:cNvCxnSpPr>
            <a:cxnSpLocks/>
            <a:stCxn id="104" idx="3"/>
            <a:endCxn id="86" idx="1"/>
          </p:cNvCxnSpPr>
          <p:nvPr/>
        </p:nvCxnSpPr>
        <p:spPr>
          <a:xfrm>
            <a:off x="1219492" y="4146159"/>
            <a:ext cx="717297" cy="2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4" name="Rounded Rectangle 26">
                <a:extLst>
                  <a:ext uri="{FF2B5EF4-FFF2-40B4-BE49-F238E27FC236}">
                    <a16:creationId xmlns:a16="http://schemas.microsoft.com/office/drawing/2014/main" id="{469FB71E-AB99-FC8B-1290-4268B3861EB3}"/>
                  </a:ext>
                </a:extLst>
              </p:cNvPr>
              <p:cNvSpPr/>
              <p:nvPr/>
            </p:nvSpPr>
            <p:spPr>
              <a:xfrm>
                <a:off x="878670" y="3967445"/>
                <a:ext cx="340822" cy="35742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h</m:t>
                          </m:r>
                        </m:e>
                        <m:sup>
                          <m:r>
                            <a:rPr lang="en-US" b="0" i="1" smtClean="0">
                              <a:latin typeface="Cambria Math" panose="02040503050406030204" pitchFamily="18" charset="0"/>
                            </a:rPr>
                            <m:t>0</m:t>
                          </m:r>
                        </m:sup>
                      </m:sSup>
                    </m:oMath>
                  </m:oMathPara>
                </a14:m>
                <a:endParaRPr lang="en-US" dirty="0"/>
              </a:p>
            </p:txBody>
          </p:sp>
        </mc:Choice>
        <mc:Fallback xmlns="">
          <p:sp>
            <p:nvSpPr>
              <p:cNvPr id="104" name="Rounded Rectangle 26">
                <a:extLst>
                  <a:ext uri="{FF2B5EF4-FFF2-40B4-BE49-F238E27FC236}">
                    <a16:creationId xmlns:a16="http://schemas.microsoft.com/office/drawing/2014/main" id="{469FB71E-AB99-FC8B-1290-4268B3861EB3}"/>
                  </a:ext>
                </a:extLst>
              </p:cNvPr>
              <p:cNvSpPr>
                <a:spLocks noRot="1" noChangeAspect="1" noMove="1" noResize="1" noEditPoints="1" noAdjustHandles="1" noChangeArrowheads="1" noChangeShapeType="1" noTextEdit="1"/>
              </p:cNvSpPr>
              <p:nvPr/>
            </p:nvSpPr>
            <p:spPr>
              <a:xfrm>
                <a:off x="878670" y="3967445"/>
                <a:ext cx="340822" cy="357428"/>
              </a:xfrm>
              <a:prstGeom prst="roundRect">
                <a:avLst/>
              </a:prstGeom>
              <a:blipFill>
                <a:blip r:embed="rId14"/>
                <a:stretch>
                  <a:fillRect l="-15517"/>
                </a:stretch>
              </a:blipFill>
            </p:spPr>
            <p:txBody>
              <a:bodyPr/>
              <a:lstStyle/>
              <a:p>
                <a:r>
                  <a:rPr lang="zh-CN" altLang="en-US">
                    <a:noFill/>
                  </a:rPr>
                  <a:t> </a:t>
                </a:r>
              </a:p>
            </p:txBody>
          </p:sp>
        </mc:Fallback>
      </mc:AlternateContent>
      <p:cxnSp>
        <p:nvCxnSpPr>
          <p:cNvPr id="105" name="Straight Arrow Connector 104">
            <a:extLst>
              <a:ext uri="{FF2B5EF4-FFF2-40B4-BE49-F238E27FC236}">
                <a16:creationId xmlns:a16="http://schemas.microsoft.com/office/drawing/2014/main" id="{1AE1A19C-4B01-4A19-4B7A-0D501D35DE25}"/>
              </a:ext>
            </a:extLst>
          </p:cNvPr>
          <p:cNvCxnSpPr>
            <a:cxnSpLocks/>
          </p:cNvCxnSpPr>
          <p:nvPr/>
        </p:nvCxnSpPr>
        <p:spPr>
          <a:xfrm>
            <a:off x="3472999" y="4147340"/>
            <a:ext cx="9045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96346515-ED4D-5C4C-42BB-109E7945871B}"/>
                  </a:ext>
                </a:extLst>
              </p:cNvPr>
              <p:cNvSpPr txBox="1"/>
              <p:nvPr/>
            </p:nvSpPr>
            <p:spPr>
              <a:xfrm>
                <a:off x="2560895" y="3787945"/>
                <a:ext cx="326056" cy="36933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1</m:t>
                          </m:r>
                        </m:sup>
                      </m:sSup>
                    </m:oMath>
                  </m:oMathPara>
                </a14:m>
                <a:endParaRPr lang="en-US" altLang="zh-CN" dirty="0"/>
              </a:p>
            </p:txBody>
          </p:sp>
        </mc:Choice>
        <mc:Fallback xmlns="">
          <p:sp>
            <p:nvSpPr>
              <p:cNvPr id="106" name="TextBox 105">
                <a:extLst>
                  <a:ext uri="{FF2B5EF4-FFF2-40B4-BE49-F238E27FC236}">
                    <a16:creationId xmlns:a16="http://schemas.microsoft.com/office/drawing/2014/main" id="{96346515-ED4D-5C4C-42BB-109E7945871B}"/>
                  </a:ext>
                </a:extLst>
              </p:cNvPr>
              <p:cNvSpPr txBox="1">
                <a:spLocks noRot="1" noChangeAspect="1" noMove="1" noResize="1" noEditPoints="1" noAdjustHandles="1" noChangeArrowheads="1" noChangeShapeType="1" noTextEdit="1"/>
              </p:cNvSpPr>
              <p:nvPr/>
            </p:nvSpPr>
            <p:spPr>
              <a:xfrm>
                <a:off x="2560895" y="3787945"/>
                <a:ext cx="326056" cy="369330"/>
              </a:xfrm>
              <a:prstGeom prst="rect">
                <a:avLst/>
              </a:prstGeom>
              <a:blipFill>
                <a:blip r:embed="rId15"/>
                <a:stretch>
                  <a:fillRect l="-203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14608774-1B65-EA91-4665-0F1671D96021}"/>
                  </a:ext>
                </a:extLst>
              </p:cNvPr>
              <p:cNvSpPr txBox="1"/>
              <p:nvPr/>
            </p:nvSpPr>
            <p:spPr>
              <a:xfrm>
                <a:off x="3773537" y="3787945"/>
                <a:ext cx="326056"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oMath>
                  </m:oMathPara>
                </a14:m>
                <a:endParaRPr lang="en-US" altLang="zh-CN" dirty="0"/>
              </a:p>
            </p:txBody>
          </p:sp>
        </mc:Choice>
        <mc:Fallback xmlns="">
          <p:sp>
            <p:nvSpPr>
              <p:cNvPr id="107" name="TextBox 106">
                <a:extLst>
                  <a:ext uri="{FF2B5EF4-FFF2-40B4-BE49-F238E27FC236}">
                    <a16:creationId xmlns:a16="http://schemas.microsoft.com/office/drawing/2014/main" id="{14608774-1B65-EA91-4665-0F1671D96021}"/>
                  </a:ext>
                </a:extLst>
              </p:cNvPr>
              <p:cNvSpPr txBox="1">
                <a:spLocks noRot="1" noChangeAspect="1" noMove="1" noResize="1" noEditPoints="1" noAdjustHandles="1" noChangeArrowheads="1" noChangeShapeType="1" noTextEdit="1"/>
              </p:cNvSpPr>
              <p:nvPr/>
            </p:nvSpPr>
            <p:spPr>
              <a:xfrm>
                <a:off x="3773537" y="3787945"/>
                <a:ext cx="326056" cy="369332"/>
              </a:xfrm>
              <a:prstGeom prst="rect">
                <a:avLst/>
              </a:prstGeom>
              <a:blipFill>
                <a:blip r:embed="rId16"/>
                <a:stretch>
                  <a:fillRect l="-2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8532BE9B-4A0E-4C96-DB6F-3968A1C7016E}"/>
                  </a:ext>
                </a:extLst>
              </p:cNvPr>
              <p:cNvSpPr txBox="1"/>
              <p:nvPr/>
            </p:nvSpPr>
            <p:spPr>
              <a:xfrm>
                <a:off x="5223648" y="3776827"/>
                <a:ext cx="326056"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𝑇</m:t>
                          </m:r>
                          <m:r>
                            <a:rPr lang="en-US" altLang="zh-CN" b="0" i="1" smtClean="0">
                              <a:latin typeface="Cambria Math" panose="02040503050406030204" pitchFamily="18" charset="0"/>
                            </a:rPr>
                            <m:t>−1</m:t>
                          </m:r>
                        </m:sup>
                      </m:sSup>
                    </m:oMath>
                  </m:oMathPara>
                </a14:m>
                <a:endParaRPr lang="en-US" altLang="zh-CN" dirty="0"/>
              </a:p>
            </p:txBody>
          </p:sp>
        </mc:Choice>
        <mc:Fallback xmlns="">
          <p:sp>
            <p:nvSpPr>
              <p:cNvPr id="108" name="TextBox 107">
                <a:extLst>
                  <a:ext uri="{FF2B5EF4-FFF2-40B4-BE49-F238E27FC236}">
                    <a16:creationId xmlns:a16="http://schemas.microsoft.com/office/drawing/2014/main" id="{8532BE9B-4A0E-4C96-DB6F-3968A1C7016E}"/>
                  </a:ext>
                </a:extLst>
              </p:cNvPr>
              <p:cNvSpPr txBox="1">
                <a:spLocks noRot="1" noChangeAspect="1" noMove="1" noResize="1" noEditPoints="1" noAdjustHandles="1" noChangeArrowheads="1" noChangeShapeType="1" noTextEdit="1"/>
              </p:cNvSpPr>
              <p:nvPr/>
            </p:nvSpPr>
            <p:spPr>
              <a:xfrm>
                <a:off x="5223648" y="3776827"/>
                <a:ext cx="326056" cy="369332"/>
              </a:xfrm>
              <a:prstGeom prst="rect">
                <a:avLst/>
              </a:prstGeom>
              <a:blipFill>
                <a:blip r:embed="rId17"/>
                <a:stretch>
                  <a:fillRect l="-58491" r="-28302"/>
                </a:stretch>
              </a:blipFill>
            </p:spPr>
            <p:txBody>
              <a:bodyPr/>
              <a:lstStyle/>
              <a:p>
                <a:r>
                  <a:rPr lang="zh-CN" altLang="en-US">
                    <a:noFill/>
                  </a:rPr>
                  <a:t> </a:t>
                </a:r>
              </a:p>
            </p:txBody>
          </p:sp>
        </mc:Fallback>
      </mc:AlternateContent>
      <p:sp>
        <p:nvSpPr>
          <p:cNvPr id="109" name="TextBox 108">
            <a:extLst>
              <a:ext uri="{FF2B5EF4-FFF2-40B4-BE49-F238E27FC236}">
                <a16:creationId xmlns:a16="http://schemas.microsoft.com/office/drawing/2014/main" id="{C26F1026-70B6-9CB2-61AE-A13B368E58D0}"/>
              </a:ext>
            </a:extLst>
          </p:cNvPr>
          <p:cNvSpPr txBox="1"/>
          <p:nvPr/>
        </p:nvSpPr>
        <p:spPr>
          <a:xfrm>
            <a:off x="7096049" y="1559809"/>
            <a:ext cx="3679009" cy="874407"/>
          </a:xfrm>
          <a:prstGeom prst="rect">
            <a:avLst/>
          </a:prstGeom>
          <a:noFill/>
        </p:spPr>
        <p:txBody>
          <a:bodyPr wrap="square">
            <a:spAutoFit/>
          </a:bodyPr>
          <a:lstStyle/>
          <a:p>
            <a:pPr algn="just">
              <a:lnSpc>
                <a:spcPct val="150000"/>
              </a:lnSpc>
            </a:pPr>
            <a:r>
              <a:rPr lang="en-US" altLang="zh-CN" b="1" dirty="0">
                <a:solidFill>
                  <a:srgbClr val="0D3DA7"/>
                </a:solidFill>
                <a:latin typeface="微软雅黑" panose="020B0503020204020204" pitchFamily="34" charset="-122"/>
                <a:ea typeface="微软雅黑" panose="020B0503020204020204" pitchFamily="34" charset="-122"/>
              </a:rPr>
              <a:t>1 to N</a:t>
            </a:r>
          </a:p>
          <a:p>
            <a:pPr algn="just">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Suitable for image caption</a:t>
            </a:r>
          </a:p>
        </p:txBody>
      </p:sp>
      <p:sp>
        <p:nvSpPr>
          <p:cNvPr id="113" name="Rectangle 1">
            <a:extLst>
              <a:ext uri="{FF2B5EF4-FFF2-40B4-BE49-F238E27FC236}">
                <a16:creationId xmlns:a16="http://schemas.microsoft.com/office/drawing/2014/main" id="{6C58CA9C-F323-494A-94EE-203C3D6CEF78}"/>
              </a:ext>
            </a:extLst>
          </p:cNvPr>
          <p:cNvSpPr>
            <a:spLocks noChangeArrowheads="1"/>
          </p:cNvSpPr>
          <p:nvPr/>
        </p:nvSpPr>
        <p:spPr bwMode="auto">
          <a:xfrm>
            <a:off x="698512" y="5846765"/>
            <a:ext cx="77933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rgbClr val="0D3DA7"/>
                </a:solidFill>
                <a:effectLst/>
                <a:latin typeface="Arial" panose="020B0604020202020204" pitchFamily="34" charset="0"/>
              </a:rPr>
              <a:t>In fact, the N-to-N RNN does not have many specialized applications.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5194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F4A26E1-5D14-80C5-5ACF-C4EA95DE69AA}"/>
              </a:ext>
            </a:extLst>
          </p:cNvPr>
          <p:cNvGrpSpPr/>
          <p:nvPr/>
        </p:nvGrpSpPr>
        <p:grpSpPr>
          <a:xfrm>
            <a:off x="3276735" y="2589210"/>
            <a:ext cx="1760857" cy="1381228"/>
            <a:chOff x="9212874" y="3073359"/>
            <a:chExt cx="1760857" cy="1381228"/>
          </a:xfrm>
        </p:grpSpPr>
        <p:sp>
          <p:nvSpPr>
            <p:cNvPr id="6" name="Rounded Rectangle 4">
              <a:extLst>
                <a:ext uri="{FF2B5EF4-FFF2-40B4-BE49-F238E27FC236}">
                  <a16:creationId xmlns:a16="http://schemas.microsoft.com/office/drawing/2014/main" id="{0373BBE0-7B09-B52F-B911-0205B465EB1E}"/>
                </a:ext>
              </a:extLst>
            </p:cNvPr>
            <p:cNvSpPr/>
            <p:nvPr/>
          </p:nvSpPr>
          <p:spPr>
            <a:xfrm>
              <a:off x="9212881" y="3731380"/>
              <a:ext cx="390699" cy="72320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7" name="Rounded Rectangle 5">
              <a:extLst>
                <a:ext uri="{FF2B5EF4-FFF2-40B4-BE49-F238E27FC236}">
                  <a16:creationId xmlns:a16="http://schemas.microsoft.com/office/drawing/2014/main" id="{87C2E759-7D25-3707-CBF7-E5C2CE4DF8DA}"/>
                </a:ext>
              </a:extLst>
            </p:cNvPr>
            <p:cNvSpPr/>
            <p:nvPr/>
          </p:nvSpPr>
          <p:spPr>
            <a:xfrm>
              <a:off x="9897956" y="3731380"/>
              <a:ext cx="390699" cy="72320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8" name="Rounded Rectangle 6">
              <a:extLst>
                <a:ext uri="{FF2B5EF4-FFF2-40B4-BE49-F238E27FC236}">
                  <a16:creationId xmlns:a16="http://schemas.microsoft.com/office/drawing/2014/main" id="{4818B077-7CB7-9D60-B55F-3AB30D5336D4}"/>
                </a:ext>
              </a:extLst>
            </p:cNvPr>
            <p:cNvSpPr/>
            <p:nvPr/>
          </p:nvSpPr>
          <p:spPr>
            <a:xfrm>
              <a:off x="10583032" y="3731380"/>
              <a:ext cx="390699" cy="72320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34176885-3ED6-3118-E19F-8DBF0E70FC92}"/>
                </a:ext>
              </a:extLst>
            </p:cNvPr>
            <p:cNvCxnSpPr>
              <a:stCxn id="6" idx="3"/>
              <a:endCxn id="7" idx="1"/>
            </p:cNvCxnSpPr>
            <p:nvPr/>
          </p:nvCxnSpPr>
          <p:spPr>
            <a:xfrm>
              <a:off x="9603580" y="4092984"/>
              <a:ext cx="2943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459048D-18C7-6E50-84BD-96EAB437AE58}"/>
                </a:ext>
              </a:extLst>
            </p:cNvPr>
            <p:cNvCxnSpPr>
              <a:cxnSpLocks/>
              <a:stCxn id="7" idx="3"/>
              <a:endCxn id="8" idx="1"/>
            </p:cNvCxnSpPr>
            <p:nvPr/>
          </p:nvCxnSpPr>
          <p:spPr>
            <a:xfrm>
              <a:off x="10288655" y="4092984"/>
              <a:ext cx="2943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B3F33F2-2E2D-8EE7-D8F9-7E3D60989E76}"/>
                </a:ext>
              </a:extLst>
            </p:cNvPr>
            <p:cNvSpPr/>
            <p:nvPr/>
          </p:nvSpPr>
          <p:spPr>
            <a:xfrm>
              <a:off x="10583031" y="3079091"/>
              <a:ext cx="390699" cy="39901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y</a:t>
              </a:r>
            </a:p>
          </p:txBody>
        </p:sp>
        <p:cxnSp>
          <p:nvCxnSpPr>
            <p:cNvPr id="12" name="Straight Arrow Connector 11">
              <a:extLst>
                <a:ext uri="{FF2B5EF4-FFF2-40B4-BE49-F238E27FC236}">
                  <a16:creationId xmlns:a16="http://schemas.microsoft.com/office/drawing/2014/main" id="{31547E90-6001-6A42-BCC6-59BD262F5F63}"/>
                </a:ext>
              </a:extLst>
            </p:cNvPr>
            <p:cNvCxnSpPr>
              <a:cxnSpLocks/>
              <a:endCxn id="11" idx="4"/>
            </p:cNvCxnSpPr>
            <p:nvPr/>
          </p:nvCxnSpPr>
          <p:spPr>
            <a:xfrm flipV="1">
              <a:off x="10778380" y="3478102"/>
              <a:ext cx="1" cy="267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34F24EC-ABEE-A3ED-A459-907958345A25}"/>
                </a:ext>
              </a:extLst>
            </p:cNvPr>
            <p:cNvSpPr/>
            <p:nvPr/>
          </p:nvSpPr>
          <p:spPr>
            <a:xfrm>
              <a:off x="9897953" y="3073359"/>
              <a:ext cx="390699" cy="39901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y</a:t>
              </a:r>
            </a:p>
          </p:txBody>
        </p:sp>
        <p:cxnSp>
          <p:nvCxnSpPr>
            <p:cNvPr id="14" name="Straight Arrow Connector 13">
              <a:extLst>
                <a:ext uri="{FF2B5EF4-FFF2-40B4-BE49-F238E27FC236}">
                  <a16:creationId xmlns:a16="http://schemas.microsoft.com/office/drawing/2014/main" id="{C42C2110-A128-C0CC-8C3D-129754D96283}"/>
                </a:ext>
              </a:extLst>
            </p:cNvPr>
            <p:cNvCxnSpPr>
              <a:cxnSpLocks/>
              <a:endCxn id="13" idx="4"/>
            </p:cNvCxnSpPr>
            <p:nvPr/>
          </p:nvCxnSpPr>
          <p:spPr>
            <a:xfrm flipV="1">
              <a:off x="10093302" y="3472370"/>
              <a:ext cx="1" cy="267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DD49435D-A94E-00EE-3006-00D6FD9F7D07}"/>
                </a:ext>
              </a:extLst>
            </p:cNvPr>
            <p:cNvSpPr/>
            <p:nvPr/>
          </p:nvSpPr>
          <p:spPr>
            <a:xfrm>
              <a:off x="9212874" y="3073359"/>
              <a:ext cx="390699" cy="39901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y</a:t>
              </a:r>
            </a:p>
          </p:txBody>
        </p:sp>
        <p:cxnSp>
          <p:nvCxnSpPr>
            <p:cNvPr id="16" name="Straight Arrow Connector 15">
              <a:extLst>
                <a:ext uri="{FF2B5EF4-FFF2-40B4-BE49-F238E27FC236}">
                  <a16:creationId xmlns:a16="http://schemas.microsoft.com/office/drawing/2014/main" id="{EC1EE754-7FB1-A0AC-1241-371C39994132}"/>
                </a:ext>
              </a:extLst>
            </p:cNvPr>
            <p:cNvCxnSpPr>
              <a:cxnSpLocks/>
              <a:endCxn id="15" idx="4"/>
            </p:cNvCxnSpPr>
            <p:nvPr/>
          </p:nvCxnSpPr>
          <p:spPr>
            <a:xfrm flipV="1">
              <a:off x="9408223" y="3472370"/>
              <a:ext cx="1" cy="267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FA18311D-4D26-6FE5-CA2B-54E97D3A566A}"/>
              </a:ext>
            </a:extLst>
          </p:cNvPr>
          <p:cNvGrpSpPr/>
          <p:nvPr/>
        </p:nvGrpSpPr>
        <p:grpSpPr>
          <a:xfrm>
            <a:off x="1765615" y="3253190"/>
            <a:ext cx="1075775" cy="1333054"/>
            <a:chOff x="4758312" y="3740205"/>
            <a:chExt cx="1075775" cy="1333054"/>
          </a:xfrm>
        </p:grpSpPr>
        <p:grpSp>
          <p:nvGrpSpPr>
            <p:cNvPr id="19" name="Group 18">
              <a:extLst>
                <a:ext uri="{FF2B5EF4-FFF2-40B4-BE49-F238E27FC236}">
                  <a16:creationId xmlns:a16="http://schemas.microsoft.com/office/drawing/2014/main" id="{667D419E-F74D-6F5F-D838-411C63AAFC65}"/>
                </a:ext>
              </a:extLst>
            </p:cNvPr>
            <p:cNvGrpSpPr/>
            <p:nvPr/>
          </p:nvGrpSpPr>
          <p:grpSpPr>
            <a:xfrm>
              <a:off x="4758312" y="3740205"/>
              <a:ext cx="390699" cy="1333054"/>
              <a:chOff x="1999208" y="3765144"/>
              <a:chExt cx="390699" cy="1333054"/>
            </a:xfrm>
          </p:grpSpPr>
          <p:sp>
            <p:nvSpPr>
              <p:cNvPr id="26" name="Oval 25">
                <a:extLst>
                  <a:ext uri="{FF2B5EF4-FFF2-40B4-BE49-F238E27FC236}">
                    <a16:creationId xmlns:a16="http://schemas.microsoft.com/office/drawing/2014/main" id="{4721AFA3-F36A-EF2E-261B-6F24876BA9BC}"/>
                  </a:ext>
                </a:extLst>
              </p:cNvPr>
              <p:cNvSpPr/>
              <p:nvPr/>
            </p:nvSpPr>
            <p:spPr>
              <a:xfrm>
                <a:off x="1999208" y="4699187"/>
                <a:ext cx="390699" cy="39901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x</a:t>
                </a:r>
              </a:p>
            </p:txBody>
          </p:sp>
          <p:sp>
            <p:nvSpPr>
              <p:cNvPr id="27" name="Rounded Rectangle 25">
                <a:extLst>
                  <a:ext uri="{FF2B5EF4-FFF2-40B4-BE49-F238E27FC236}">
                    <a16:creationId xmlns:a16="http://schemas.microsoft.com/office/drawing/2014/main" id="{C93F019F-E53F-C381-1365-EA9C44622208}"/>
                  </a:ext>
                </a:extLst>
              </p:cNvPr>
              <p:cNvSpPr/>
              <p:nvPr/>
            </p:nvSpPr>
            <p:spPr>
              <a:xfrm>
                <a:off x="1999208" y="3765144"/>
                <a:ext cx="390699" cy="72320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cxnSp>
            <p:nvCxnSpPr>
              <p:cNvPr id="28" name="Straight Arrow Connector 27">
                <a:extLst>
                  <a:ext uri="{FF2B5EF4-FFF2-40B4-BE49-F238E27FC236}">
                    <a16:creationId xmlns:a16="http://schemas.microsoft.com/office/drawing/2014/main" id="{34894FB4-E548-4B23-10ED-475D11F524A1}"/>
                  </a:ext>
                </a:extLst>
              </p:cNvPr>
              <p:cNvCxnSpPr>
                <a:cxnSpLocks/>
                <a:stCxn id="26" idx="0"/>
                <a:endCxn id="27" idx="2"/>
              </p:cNvCxnSpPr>
              <p:nvPr/>
            </p:nvCxnSpPr>
            <p:spPr>
              <a:xfrm flipV="1">
                <a:off x="2194558" y="4488351"/>
                <a:ext cx="0" cy="210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B5AEDFEA-7BE0-CC07-AFA6-85545A9E9F1A}"/>
                </a:ext>
              </a:extLst>
            </p:cNvPr>
            <p:cNvGrpSpPr/>
            <p:nvPr/>
          </p:nvGrpSpPr>
          <p:grpSpPr>
            <a:xfrm>
              <a:off x="5443388" y="3740205"/>
              <a:ext cx="390699" cy="1333054"/>
              <a:chOff x="1999208" y="3765144"/>
              <a:chExt cx="390699" cy="1333054"/>
            </a:xfrm>
          </p:grpSpPr>
          <p:sp>
            <p:nvSpPr>
              <p:cNvPr id="23" name="Oval 22">
                <a:extLst>
                  <a:ext uri="{FF2B5EF4-FFF2-40B4-BE49-F238E27FC236}">
                    <a16:creationId xmlns:a16="http://schemas.microsoft.com/office/drawing/2014/main" id="{A6A8BC36-83DF-BE7F-CC8B-3BC9FFFF5C84}"/>
                  </a:ext>
                </a:extLst>
              </p:cNvPr>
              <p:cNvSpPr/>
              <p:nvPr/>
            </p:nvSpPr>
            <p:spPr>
              <a:xfrm>
                <a:off x="1999208" y="4699187"/>
                <a:ext cx="390699" cy="39901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x</a:t>
                </a:r>
              </a:p>
            </p:txBody>
          </p:sp>
          <p:sp>
            <p:nvSpPr>
              <p:cNvPr id="24" name="Rounded Rectangle 22">
                <a:extLst>
                  <a:ext uri="{FF2B5EF4-FFF2-40B4-BE49-F238E27FC236}">
                    <a16:creationId xmlns:a16="http://schemas.microsoft.com/office/drawing/2014/main" id="{BB6FD697-15D8-0DCF-72EC-2E0E0507E60E}"/>
                  </a:ext>
                </a:extLst>
              </p:cNvPr>
              <p:cNvSpPr/>
              <p:nvPr/>
            </p:nvSpPr>
            <p:spPr>
              <a:xfrm>
                <a:off x="1999208" y="3765144"/>
                <a:ext cx="390699" cy="72320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cxnSp>
            <p:nvCxnSpPr>
              <p:cNvPr id="25" name="Straight Arrow Connector 24">
                <a:extLst>
                  <a:ext uri="{FF2B5EF4-FFF2-40B4-BE49-F238E27FC236}">
                    <a16:creationId xmlns:a16="http://schemas.microsoft.com/office/drawing/2014/main" id="{7E0588DF-9336-DF6B-2B35-8357F11C6EF9}"/>
                  </a:ext>
                </a:extLst>
              </p:cNvPr>
              <p:cNvCxnSpPr>
                <a:cxnSpLocks/>
                <a:stCxn id="23" idx="0"/>
                <a:endCxn id="24" idx="2"/>
              </p:cNvCxnSpPr>
              <p:nvPr/>
            </p:nvCxnSpPr>
            <p:spPr>
              <a:xfrm flipV="1">
                <a:off x="2194558" y="4488351"/>
                <a:ext cx="0" cy="210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22" name="Straight Arrow Connector 21">
              <a:extLst>
                <a:ext uri="{FF2B5EF4-FFF2-40B4-BE49-F238E27FC236}">
                  <a16:creationId xmlns:a16="http://schemas.microsoft.com/office/drawing/2014/main" id="{B26F205C-5469-2265-EFEC-1A16A2B4C0CE}"/>
                </a:ext>
              </a:extLst>
            </p:cNvPr>
            <p:cNvCxnSpPr>
              <a:cxnSpLocks/>
              <a:stCxn id="27" idx="3"/>
              <a:endCxn id="24" idx="1"/>
            </p:cNvCxnSpPr>
            <p:nvPr/>
          </p:nvCxnSpPr>
          <p:spPr>
            <a:xfrm>
              <a:off x="5149011" y="4101809"/>
              <a:ext cx="2943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32" name="Straight Arrow Connector 31">
            <a:extLst>
              <a:ext uri="{FF2B5EF4-FFF2-40B4-BE49-F238E27FC236}">
                <a16:creationId xmlns:a16="http://schemas.microsoft.com/office/drawing/2014/main" id="{74C3A939-7696-2AFF-EDCA-452DA73C6865}"/>
              </a:ext>
            </a:extLst>
          </p:cNvPr>
          <p:cNvCxnSpPr>
            <a:cxnSpLocks/>
            <a:stCxn id="24" idx="3"/>
            <a:endCxn id="6" idx="1"/>
          </p:cNvCxnSpPr>
          <p:nvPr/>
        </p:nvCxnSpPr>
        <p:spPr>
          <a:xfrm flipV="1">
            <a:off x="2841390" y="3608835"/>
            <a:ext cx="435352" cy="5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1">
            <a:extLst>
              <a:ext uri="{FF2B5EF4-FFF2-40B4-BE49-F238E27FC236}">
                <a16:creationId xmlns:a16="http://schemas.microsoft.com/office/drawing/2014/main" id="{09031FAE-8A62-F79B-2806-BF35B9CDBCEF}"/>
              </a:ext>
            </a:extLst>
          </p:cNvPr>
          <p:cNvSpPr/>
          <p:nvPr/>
        </p:nvSpPr>
        <p:spPr>
          <a:xfrm>
            <a:off x="1546167" y="2431544"/>
            <a:ext cx="1436185" cy="2335542"/>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2">
            <a:extLst>
              <a:ext uri="{FF2B5EF4-FFF2-40B4-BE49-F238E27FC236}">
                <a16:creationId xmlns:a16="http://schemas.microsoft.com/office/drawing/2014/main" id="{F6B55A09-F3B6-5477-A67E-1D1681B495B0}"/>
              </a:ext>
            </a:extLst>
          </p:cNvPr>
          <p:cNvSpPr/>
          <p:nvPr/>
        </p:nvSpPr>
        <p:spPr>
          <a:xfrm>
            <a:off x="3160379" y="2442421"/>
            <a:ext cx="2120689" cy="2335542"/>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0345D570-7AC9-1F32-349B-148F4FFF8D09}"/>
              </a:ext>
            </a:extLst>
          </p:cNvPr>
          <p:cNvSpPr txBox="1"/>
          <p:nvPr/>
        </p:nvSpPr>
        <p:spPr>
          <a:xfrm>
            <a:off x="1787365" y="2036042"/>
            <a:ext cx="953787" cy="369332"/>
          </a:xfrm>
          <a:prstGeom prst="rect">
            <a:avLst/>
          </a:prstGeom>
          <a:noFill/>
        </p:spPr>
        <p:txBody>
          <a:bodyPr wrap="none" rtlCol="0">
            <a:spAutoFit/>
          </a:bodyPr>
          <a:lstStyle/>
          <a:p>
            <a:r>
              <a:rPr lang="en-US" dirty="0"/>
              <a:t>Encoder</a:t>
            </a:r>
          </a:p>
        </p:txBody>
      </p:sp>
      <p:sp>
        <p:nvSpPr>
          <p:cNvPr id="36" name="TextBox 35">
            <a:extLst>
              <a:ext uri="{FF2B5EF4-FFF2-40B4-BE49-F238E27FC236}">
                <a16:creationId xmlns:a16="http://schemas.microsoft.com/office/drawing/2014/main" id="{7137D877-A531-271D-E83E-6440C82DA2C2}"/>
              </a:ext>
            </a:extLst>
          </p:cNvPr>
          <p:cNvSpPr txBox="1"/>
          <p:nvPr/>
        </p:nvSpPr>
        <p:spPr>
          <a:xfrm>
            <a:off x="3731807" y="2058250"/>
            <a:ext cx="977832" cy="369332"/>
          </a:xfrm>
          <a:prstGeom prst="rect">
            <a:avLst/>
          </a:prstGeom>
          <a:noFill/>
        </p:spPr>
        <p:txBody>
          <a:bodyPr wrap="none" rtlCol="0">
            <a:spAutoFit/>
          </a:bodyPr>
          <a:lstStyle/>
          <a:p>
            <a:r>
              <a:rPr lang="en-US" dirty="0"/>
              <a:t>Decoder</a:t>
            </a:r>
          </a:p>
        </p:txBody>
      </p:sp>
      <p:cxnSp>
        <p:nvCxnSpPr>
          <p:cNvPr id="37" name="Elbow Connector 72">
            <a:extLst>
              <a:ext uri="{FF2B5EF4-FFF2-40B4-BE49-F238E27FC236}">
                <a16:creationId xmlns:a16="http://schemas.microsoft.com/office/drawing/2014/main" id="{482CB94F-A6BF-8634-0F1A-99DA7C584FDB}"/>
              </a:ext>
            </a:extLst>
          </p:cNvPr>
          <p:cNvCxnSpPr>
            <a:cxnSpLocks/>
            <a:stCxn id="15" idx="6"/>
            <a:endCxn id="7" idx="2"/>
          </p:cNvCxnSpPr>
          <p:nvPr/>
        </p:nvCxnSpPr>
        <p:spPr>
          <a:xfrm>
            <a:off x="3667434" y="2788716"/>
            <a:ext cx="489733" cy="1181722"/>
          </a:xfrm>
          <a:prstGeom prst="bentConnector4">
            <a:avLst>
              <a:gd name="adj1" fmla="val 30055"/>
              <a:gd name="adj2" fmla="val 11934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73">
            <a:extLst>
              <a:ext uri="{FF2B5EF4-FFF2-40B4-BE49-F238E27FC236}">
                <a16:creationId xmlns:a16="http://schemas.microsoft.com/office/drawing/2014/main" id="{50D6E71A-6BFC-41F5-DA32-A313EB0AF491}"/>
              </a:ext>
            </a:extLst>
          </p:cNvPr>
          <p:cNvCxnSpPr>
            <a:cxnSpLocks/>
            <a:stCxn id="13" idx="6"/>
            <a:endCxn id="8" idx="2"/>
          </p:cNvCxnSpPr>
          <p:nvPr/>
        </p:nvCxnSpPr>
        <p:spPr>
          <a:xfrm>
            <a:off x="4352513" y="2788716"/>
            <a:ext cx="489730" cy="1181722"/>
          </a:xfrm>
          <a:prstGeom prst="bentConnector4">
            <a:avLst>
              <a:gd name="adj1" fmla="val 30055"/>
              <a:gd name="adj2" fmla="val 119345"/>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 Placeholder 1">
            <a:extLst>
              <a:ext uri="{FF2B5EF4-FFF2-40B4-BE49-F238E27FC236}">
                <a16:creationId xmlns:a16="http://schemas.microsoft.com/office/drawing/2014/main" id="{182E238E-0D89-807C-E70E-6547AB93696A}"/>
              </a:ext>
            </a:extLst>
          </p:cNvPr>
          <p:cNvSpPr txBox="1">
            <a:spLocks/>
          </p:cNvSpPr>
          <p:nvPr/>
        </p:nvSpPr>
        <p:spPr bwMode="gray">
          <a:xfrm>
            <a:off x="731839" y="716617"/>
            <a:ext cx="8786234" cy="48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a:defRPr>
            </a:lvl1pPr>
            <a:lvl2pPr marL="0" indent="0" algn="l" rtl="0" eaLnBrk="1" fontAlgn="base" hangingPunct="1">
              <a:spcBef>
                <a:spcPts val="0"/>
              </a:spcBef>
              <a:spcAft>
                <a:spcPct val="0"/>
              </a:spcAft>
              <a:buFont typeface="Arial" charset="0"/>
              <a:buNone/>
              <a:defRPr sz="2800">
                <a:solidFill>
                  <a:schemeClr val="accent1"/>
                </a:solidFill>
                <a:latin typeface="+mn-lt"/>
                <a:cs typeface="+mn-cs"/>
                <a:sym typeface="Arial"/>
              </a:defRPr>
            </a:lvl2pPr>
            <a:lvl3pPr marL="515938" indent="-171450" algn="l" rtl="0" eaLnBrk="1" fontAlgn="base" hangingPunct="1">
              <a:spcBef>
                <a:spcPct val="20000"/>
              </a:spcBef>
              <a:spcAft>
                <a:spcPct val="0"/>
              </a:spcAft>
              <a:buFont typeface="Arial" charset="0"/>
              <a:buChar char="-"/>
              <a:defRPr sz="1600">
                <a:solidFill>
                  <a:schemeClr val="tx1"/>
                </a:solidFill>
                <a:latin typeface="+mn-lt"/>
                <a:cs typeface="+mn-cs"/>
                <a:sym typeface="Arial"/>
              </a:defRPr>
            </a:lvl3pPr>
            <a:lvl4pPr marL="684213"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4pPr>
            <a:lvl5pPr marL="858838" indent="-173038" algn="l" rtl="0" eaLnBrk="1" fontAlgn="base" hangingPunct="1">
              <a:spcBef>
                <a:spcPct val="20000"/>
              </a:spcBef>
              <a:spcAft>
                <a:spcPct val="0"/>
              </a:spcAft>
              <a:buFont typeface="Arial" charset="0"/>
              <a:buChar char="-"/>
              <a:defRPr sz="1600">
                <a:solidFill>
                  <a:schemeClr val="tx1"/>
                </a:solidFill>
                <a:latin typeface="+mn-lt"/>
                <a:cs typeface="+mn-cs"/>
                <a:sym typeface="Arial"/>
              </a:defRPr>
            </a:lvl5pPr>
            <a:lvl6pPr marL="1316038" indent="-173038" algn="l" rtl="0" eaLnBrk="1" fontAlgn="base" hangingPunct="1">
              <a:spcBef>
                <a:spcPct val="20000"/>
              </a:spcBef>
              <a:spcAft>
                <a:spcPct val="0"/>
              </a:spcAft>
              <a:buFont typeface="Arial" charset="0"/>
              <a:buChar char="-"/>
              <a:defRPr sz="1600">
                <a:solidFill>
                  <a:schemeClr val="tx1"/>
                </a:solidFill>
                <a:latin typeface="+mn-lt"/>
                <a:cs typeface="+mn-cs"/>
              </a:defRPr>
            </a:lvl6pPr>
            <a:lvl7pPr marL="1773238" indent="-173038" algn="l" rtl="0" eaLnBrk="1" fontAlgn="base" hangingPunct="1">
              <a:spcBef>
                <a:spcPct val="20000"/>
              </a:spcBef>
              <a:spcAft>
                <a:spcPct val="0"/>
              </a:spcAft>
              <a:buFont typeface="Arial" charset="0"/>
              <a:buChar char="-"/>
              <a:defRPr sz="1600">
                <a:solidFill>
                  <a:schemeClr val="tx1"/>
                </a:solidFill>
                <a:latin typeface="+mn-lt"/>
                <a:cs typeface="+mn-cs"/>
              </a:defRPr>
            </a:lvl7pPr>
            <a:lvl8pPr marL="2230438" indent="-173038" algn="l" rtl="0" eaLnBrk="1" fontAlgn="base" hangingPunct="1">
              <a:spcBef>
                <a:spcPct val="20000"/>
              </a:spcBef>
              <a:spcAft>
                <a:spcPct val="0"/>
              </a:spcAft>
              <a:buFont typeface="Arial" charset="0"/>
              <a:buChar char="-"/>
              <a:defRPr sz="1600">
                <a:solidFill>
                  <a:schemeClr val="tx1"/>
                </a:solidFill>
                <a:latin typeface="+mn-lt"/>
                <a:cs typeface="+mn-cs"/>
              </a:defRPr>
            </a:lvl8pPr>
            <a:lvl9pPr marL="2687638" indent="-173038" algn="l" rtl="0" eaLnBrk="1" fontAlgn="base" hangingPunct="1">
              <a:spcBef>
                <a:spcPct val="20000"/>
              </a:spcBef>
              <a:spcAft>
                <a:spcPct val="0"/>
              </a:spcAft>
              <a:buFont typeface="Arial"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Microsoft YaHei" panose="020B0503020204020204" pitchFamily="34" charset="-122"/>
                <a:ea typeface="Microsoft YaHei" panose="020B0503020204020204" pitchFamily="34" charset="-122"/>
              </a:rPr>
              <a:t>Recurrent Neural Network</a:t>
            </a:r>
            <a:endParaRPr lang="zh-CN" altLang="en-US" sz="3200" b="1" kern="0" dirty="0">
              <a:solidFill>
                <a:srgbClr val="0339A6"/>
              </a:solidFill>
              <a:latin typeface="Microsoft YaHei" panose="020B0503020204020204" pitchFamily="34" charset="-122"/>
              <a:ea typeface="Microsoft YaHei" panose="020B0503020204020204" pitchFamily="34" charset="-122"/>
            </a:endParaRPr>
          </a:p>
        </p:txBody>
      </p:sp>
      <p:sp>
        <p:nvSpPr>
          <p:cNvPr id="41" name="TextBox 40">
            <a:extLst>
              <a:ext uri="{FF2B5EF4-FFF2-40B4-BE49-F238E27FC236}">
                <a16:creationId xmlns:a16="http://schemas.microsoft.com/office/drawing/2014/main" id="{4E2AD726-4F7A-2921-73BF-901F417986AE}"/>
              </a:ext>
            </a:extLst>
          </p:cNvPr>
          <p:cNvSpPr txBox="1"/>
          <p:nvPr/>
        </p:nvSpPr>
        <p:spPr>
          <a:xfrm>
            <a:off x="861663" y="5065398"/>
            <a:ext cx="6097384" cy="458908"/>
          </a:xfrm>
          <a:prstGeom prst="rect">
            <a:avLst/>
          </a:prstGeom>
          <a:noFill/>
        </p:spPr>
        <p:txBody>
          <a:bodyPr wrap="square">
            <a:spAutoFit/>
          </a:bodyPr>
          <a:lstStyle/>
          <a:p>
            <a:pPr algn="just">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I love banana. (11</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个字符</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我喜欢香蕉。 </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五个汉字</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a:t>
            </a:r>
          </a:p>
        </p:txBody>
      </p:sp>
      <p:sp>
        <p:nvSpPr>
          <p:cNvPr id="42" name="Arrow: Right 41">
            <a:extLst>
              <a:ext uri="{FF2B5EF4-FFF2-40B4-BE49-F238E27FC236}">
                <a16:creationId xmlns:a16="http://schemas.microsoft.com/office/drawing/2014/main" id="{567A2BAE-20DD-936C-E086-D05FBB1B67C5}"/>
              </a:ext>
            </a:extLst>
          </p:cNvPr>
          <p:cNvSpPr/>
          <p:nvPr/>
        </p:nvSpPr>
        <p:spPr>
          <a:xfrm>
            <a:off x="3697677" y="5162702"/>
            <a:ext cx="425356" cy="36160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TextBox 43">
            <a:extLst>
              <a:ext uri="{FF2B5EF4-FFF2-40B4-BE49-F238E27FC236}">
                <a16:creationId xmlns:a16="http://schemas.microsoft.com/office/drawing/2014/main" id="{7AB225EB-0B79-A0E6-E795-F1C842B46448}"/>
              </a:ext>
            </a:extLst>
          </p:cNvPr>
          <p:cNvSpPr txBox="1"/>
          <p:nvPr/>
        </p:nvSpPr>
        <p:spPr>
          <a:xfrm>
            <a:off x="683114" y="1393639"/>
            <a:ext cx="9125903"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0D3DA7"/>
                </a:solidFill>
                <a:effectLst/>
                <a:latin typeface="Arial" panose="020B0604020202020204" pitchFamily="34" charset="0"/>
              </a:rPr>
              <a:t>For more flexibility, an encoder-decoder structure is suitable for n-to-m tasks.</a:t>
            </a:r>
            <a:endParaRPr kumimoji="0" lang="zh-CN" altLang="zh-CN" sz="1800" b="0" i="0" u="none" strike="noStrike" cap="none" normalizeH="0" baseline="0" dirty="0">
              <a:ln>
                <a:noFill/>
              </a:ln>
              <a:solidFill>
                <a:srgbClr val="0D3DA7"/>
              </a:solidFill>
              <a:effectLst/>
              <a:latin typeface="Arial" panose="020B0604020202020204" pitchFamily="34" charset="0"/>
            </a:endParaRPr>
          </a:p>
        </p:txBody>
      </p:sp>
    </p:spTree>
    <p:extLst>
      <p:ext uri="{BB962C8B-B14F-4D97-AF65-F5344CB8AC3E}">
        <p14:creationId xmlns:p14="http://schemas.microsoft.com/office/powerpoint/2010/main" val="1056358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3667B6-2548-6321-5859-1D46F60C4587}"/>
            </a:ext>
          </a:extLst>
        </p:cNvPr>
        <p:cNvGrpSpPr/>
        <p:nvPr/>
      </p:nvGrpSpPr>
      <p:grpSpPr>
        <a:xfrm>
          <a:off x="0" y="0"/>
          <a:ext cx="0" cy="0"/>
          <a:chOff x="0" y="0"/>
          <a:chExt cx="0" cy="0"/>
        </a:xfrm>
      </p:grpSpPr>
      <p:sp>
        <p:nvSpPr>
          <p:cNvPr id="39" name="Text Placeholder 1">
            <a:extLst>
              <a:ext uri="{FF2B5EF4-FFF2-40B4-BE49-F238E27FC236}">
                <a16:creationId xmlns:a16="http://schemas.microsoft.com/office/drawing/2014/main" id="{80398036-21FD-EE96-74A3-C4D3537E66DA}"/>
              </a:ext>
            </a:extLst>
          </p:cNvPr>
          <p:cNvSpPr txBox="1">
            <a:spLocks/>
          </p:cNvSpPr>
          <p:nvPr/>
        </p:nvSpPr>
        <p:spPr bwMode="gray">
          <a:xfrm>
            <a:off x="731839" y="716617"/>
            <a:ext cx="6259165" cy="48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a:defRPr>
            </a:lvl1pPr>
            <a:lvl2pPr marL="0" indent="0" algn="l" rtl="0" eaLnBrk="1" fontAlgn="base" hangingPunct="1">
              <a:spcBef>
                <a:spcPts val="0"/>
              </a:spcBef>
              <a:spcAft>
                <a:spcPct val="0"/>
              </a:spcAft>
              <a:buFont typeface="Arial" charset="0"/>
              <a:buNone/>
              <a:defRPr sz="2800">
                <a:solidFill>
                  <a:schemeClr val="accent1"/>
                </a:solidFill>
                <a:latin typeface="+mn-lt"/>
                <a:cs typeface="+mn-cs"/>
                <a:sym typeface="Arial"/>
              </a:defRPr>
            </a:lvl2pPr>
            <a:lvl3pPr marL="515938" indent="-171450" algn="l" rtl="0" eaLnBrk="1" fontAlgn="base" hangingPunct="1">
              <a:spcBef>
                <a:spcPct val="20000"/>
              </a:spcBef>
              <a:spcAft>
                <a:spcPct val="0"/>
              </a:spcAft>
              <a:buFont typeface="Arial" charset="0"/>
              <a:buChar char="-"/>
              <a:defRPr sz="1600">
                <a:solidFill>
                  <a:schemeClr val="tx1"/>
                </a:solidFill>
                <a:latin typeface="+mn-lt"/>
                <a:cs typeface="+mn-cs"/>
                <a:sym typeface="Arial"/>
              </a:defRPr>
            </a:lvl3pPr>
            <a:lvl4pPr marL="684213"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4pPr>
            <a:lvl5pPr marL="858838" indent="-173038" algn="l" rtl="0" eaLnBrk="1" fontAlgn="base" hangingPunct="1">
              <a:spcBef>
                <a:spcPct val="20000"/>
              </a:spcBef>
              <a:spcAft>
                <a:spcPct val="0"/>
              </a:spcAft>
              <a:buFont typeface="Arial" charset="0"/>
              <a:buChar char="-"/>
              <a:defRPr sz="1600">
                <a:solidFill>
                  <a:schemeClr val="tx1"/>
                </a:solidFill>
                <a:latin typeface="+mn-lt"/>
                <a:cs typeface="+mn-cs"/>
                <a:sym typeface="Arial"/>
              </a:defRPr>
            </a:lvl5pPr>
            <a:lvl6pPr marL="1316038" indent="-173038" algn="l" rtl="0" eaLnBrk="1" fontAlgn="base" hangingPunct="1">
              <a:spcBef>
                <a:spcPct val="20000"/>
              </a:spcBef>
              <a:spcAft>
                <a:spcPct val="0"/>
              </a:spcAft>
              <a:buFont typeface="Arial" charset="0"/>
              <a:buChar char="-"/>
              <a:defRPr sz="1600">
                <a:solidFill>
                  <a:schemeClr val="tx1"/>
                </a:solidFill>
                <a:latin typeface="+mn-lt"/>
                <a:cs typeface="+mn-cs"/>
              </a:defRPr>
            </a:lvl6pPr>
            <a:lvl7pPr marL="1773238" indent="-173038" algn="l" rtl="0" eaLnBrk="1" fontAlgn="base" hangingPunct="1">
              <a:spcBef>
                <a:spcPct val="20000"/>
              </a:spcBef>
              <a:spcAft>
                <a:spcPct val="0"/>
              </a:spcAft>
              <a:buFont typeface="Arial" charset="0"/>
              <a:buChar char="-"/>
              <a:defRPr sz="1600">
                <a:solidFill>
                  <a:schemeClr val="tx1"/>
                </a:solidFill>
                <a:latin typeface="+mn-lt"/>
                <a:cs typeface="+mn-cs"/>
              </a:defRPr>
            </a:lvl7pPr>
            <a:lvl8pPr marL="2230438" indent="-173038" algn="l" rtl="0" eaLnBrk="1" fontAlgn="base" hangingPunct="1">
              <a:spcBef>
                <a:spcPct val="20000"/>
              </a:spcBef>
              <a:spcAft>
                <a:spcPct val="0"/>
              </a:spcAft>
              <a:buFont typeface="Arial" charset="0"/>
              <a:buChar char="-"/>
              <a:defRPr sz="1600">
                <a:solidFill>
                  <a:schemeClr val="tx1"/>
                </a:solidFill>
                <a:latin typeface="+mn-lt"/>
                <a:cs typeface="+mn-cs"/>
              </a:defRPr>
            </a:lvl8pPr>
            <a:lvl9pPr marL="2687638" indent="-173038" algn="l" rtl="0" eaLnBrk="1" fontAlgn="base" hangingPunct="1">
              <a:spcBef>
                <a:spcPct val="20000"/>
              </a:spcBef>
              <a:spcAft>
                <a:spcPct val="0"/>
              </a:spcAft>
              <a:buFont typeface="Arial"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Microsoft YaHei" panose="020B0503020204020204" pitchFamily="34" charset="-122"/>
                <a:ea typeface="Microsoft YaHei" panose="020B0503020204020204" pitchFamily="34" charset="-122"/>
              </a:rPr>
              <a:t>Other RNN Structure – LSTM, Long Short-Term Memory</a:t>
            </a:r>
            <a:endParaRPr lang="zh-CN" altLang="en-US" sz="3200" b="1" kern="0" dirty="0">
              <a:solidFill>
                <a:srgbClr val="0339A6"/>
              </a:solidFill>
              <a:latin typeface="Microsoft YaHei" panose="020B0503020204020204" pitchFamily="34" charset="-122"/>
              <a:ea typeface="Microsoft YaHei" panose="020B0503020204020204" pitchFamily="34" charset="-122"/>
            </a:endParaRPr>
          </a:p>
        </p:txBody>
      </p:sp>
      <p:pic>
        <p:nvPicPr>
          <p:cNvPr id="7176" name="Picture 8" descr="Understanding Long Short-Term Memory (LSTM) Networks | Machine Learning  Archive">
            <a:extLst>
              <a:ext uri="{FF2B5EF4-FFF2-40B4-BE49-F238E27FC236}">
                <a16:creationId xmlns:a16="http://schemas.microsoft.com/office/drawing/2014/main" id="{ACFE1934-7D38-1CD6-B1E0-2835A0CC09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187" t="10662" r="12422" b="11774"/>
          <a:stretch/>
        </p:blipFill>
        <p:spPr bwMode="auto">
          <a:xfrm>
            <a:off x="445739" y="2269374"/>
            <a:ext cx="6545265" cy="37906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49E256D-675C-B754-74FA-E69452E6F204}"/>
              </a:ext>
            </a:extLst>
          </p:cNvPr>
          <p:cNvPicPr>
            <a:picLocks noChangeAspect="1"/>
          </p:cNvPicPr>
          <p:nvPr/>
        </p:nvPicPr>
        <p:blipFill>
          <a:blip r:embed="rId3"/>
          <a:stretch>
            <a:fillRect/>
          </a:stretch>
        </p:blipFill>
        <p:spPr>
          <a:xfrm>
            <a:off x="7566560" y="3059082"/>
            <a:ext cx="3903026" cy="2410692"/>
          </a:xfrm>
          <a:prstGeom prst="rect">
            <a:avLst/>
          </a:prstGeom>
        </p:spPr>
      </p:pic>
    </p:spTree>
    <p:extLst>
      <p:ext uri="{BB962C8B-B14F-4D97-AF65-F5344CB8AC3E}">
        <p14:creationId xmlns:p14="http://schemas.microsoft.com/office/powerpoint/2010/main" val="3079492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D9165-2AB1-90DD-E962-2214EDAB148B}"/>
            </a:ext>
          </a:extLst>
        </p:cNvPr>
        <p:cNvGrpSpPr/>
        <p:nvPr/>
      </p:nvGrpSpPr>
      <p:grpSpPr>
        <a:xfrm>
          <a:off x="0" y="0"/>
          <a:ext cx="0" cy="0"/>
          <a:chOff x="0" y="0"/>
          <a:chExt cx="0" cy="0"/>
        </a:xfrm>
      </p:grpSpPr>
      <p:sp>
        <p:nvSpPr>
          <p:cNvPr id="39" name="Text Placeholder 1">
            <a:extLst>
              <a:ext uri="{FF2B5EF4-FFF2-40B4-BE49-F238E27FC236}">
                <a16:creationId xmlns:a16="http://schemas.microsoft.com/office/drawing/2014/main" id="{B1D7C5AA-F8C4-6297-7836-29A8E4EBE294}"/>
              </a:ext>
            </a:extLst>
          </p:cNvPr>
          <p:cNvSpPr txBox="1">
            <a:spLocks/>
          </p:cNvSpPr>
          <p:nvPr/>
        </p:nvSpPr>
        <p:spPr bwMode="gray">
          <a:xfrm>
            <a:off x="731839" y="716617"/>
            <a:ext cx="6259165" cy="48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a:defRPr>
            </a:lvl1pPr>
            <a:lvl2pPr marL="0" indent="0" algn="l" rtl="0" eaLnBrk="1" fontAlgn="base" hangingPunct="1">
              <a:spcBef>
                <a:spcPts val="0"/>
              </a:spcBef>
              <a:spcAft>
                <a:spcPct val="0"/>
              </a:spcAft>
              <a:buFont typeface="Arial" charset="0"/>
              <a:buNone/>
              <a:defRPr sz="2800">
                <a:solidFill>
                  <a:schemeClr val="accent1"/>
                </a:solidFill>
                <a:latin typeface="+mn-lt"/>
                <a:cs typeface="+mn-cs"/>
                <a:sym typeface="Arial"/>
              </a:defRPr>
            </a:lvl2pPr>
            <a:lvl3pPr marL="515938" indent="-171450" algn="l" rtl="0" eaLnBrk="1" fontAlgn="base" hangingPunct="1">
              <a:spcBef>
                <a:spcPct val="20000"/>
              </a:spcBef>
              <a:spcAft>
                <a:spcPct val="0"/>
              </a:spcAft>
              <a:buFont typeface="Arial" charset="0"/>
              <a:buChar char="-"/>
              <a:defRPr sz="1600">
                <a:solidFill>
                  <a:schemeClr val="tx1"/>
                </a:solidFill>
                <a:latin typeface="+mn-lt"/>
                <a:cs typeface="+mn-cs"/>
                <a:sym typeface="Arial"/>
              </a:defRPr>
            </a:lvl3pPr>
            <a:lvl4pPr marL="684213"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4pPr>
            <a:lvl5pPr marL="858838" indent="-173038" algn="l" rtl="0" eaLnBrk="1" fontAlgn="base" hangingPunct="1">
              <a:spcBef>
                <a:spcPct val="20000"/>
              </a:spcBef>
              <a:spcAft>
                <a:spcPct val="0"/>
              </a:spcAft>
              <a:buFont typeface="Arial" charset="0"/>
              <a:buChar char="-"/>
              <a:defRPr sz="1600">
                <a:solidFill>
                  <a:schemeClr val="tx1"/>
                </a:solidFill>
                <a:latin typeface="+mn-lt"/>
                <a:cs typeface="+mn-cs"/>
                <a:sym typeface="Arial"/>
              </a:defRPr>
            </a:lvl5pPr>
            <a:lvl6pPr marL="1316038" indent="-173038" algn="l" rtl="0" eaLnBrk="1" fontAlgn="base" hangingPunct="1">
              <a:spcBef>
                <a:spcPct val="20000"/>
              </a:spcBef>
              <a:spcAft>
                <a:spcPct val="0"/>
              </a:spcAft>
              <a:buFont typeface="Arial" charset="0"/>
              <a:buChar char="-"/>
              <a:defRPr sz="1600">
                <a:solidFill>
                  <a:schemeClr val="tx1"/>
                </a:solidFill>
                <a:latin typeface="+mn-lt"/>
                <a:cs typeface="+mn-cs"/>
              </a:defRPr>
            </a:lvl6pPr>
            <a:lvl7pPr marL="1773238" indent="-173038" algn="l" rtl="0" eaLnBrk="1" fontAlgn="base" hangingPunct="1">
              <a:spcBef>
                <a:spcPct val="20000"/>
              </a:spcBef>
              <a:spcAft>
                <a:spcPct val="0"/>
              </a:spcAft>
              <a:buFont typeface="Arial" charset="0"/>
              <a:buChar char="-"/>
              <a:defRPr sz="1600">
                <a:solidFill>
                  <a:schemeClr val="tx1"/>
                </a:solidFill>
                <a:latin typeface="+mn-lt"/>
                <a:cs typeface="+mn-cs"/>
              </a:defRPr>
            </a:lvl7pPr>
            <a:lvl8pPr marL="2230438" indent="-173038" algn="l" rtl="0" eaLnBrk="1" fontAlgn="base" hangingPunct="1">
              <a:spcBef>
                <a:spcPct val="20000"/>
              </a:spcBef>
              <a:spcAft>
                <a:spcPct val="0"/>
              </a:spcAft>
              <a:buFont typeface="Arial" charset="0"/>
              <a:buChar char="-"/>
              <a:defRPr sz="1600">
                <a:solidFill>
                  <a:schemeClr val="tx1"/>
                </a:solidFill>
                <a:latin typeface="+mn-lt"/>
                <a:cs typeface="+mn-cs"/>
              </a:defRPr>
            </a:lvl8pPr>
            <a:lvl9pPr marL="2687638" indent="-173038" algn="l" rtl="0" eaLnBrk="1" fontAlgn="base" hangingPunct="1">
              <a:spcBef>
                <a:spcPct val="20000"/>
              </a:spcBef>
              <a:spcAft>
                <a:spcPct val="0"/>
              </a:spcAft>
              <a:buFont typeface="Arial"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Microsoft YaHei" panose="020B0503020204020204" pitchFamily="34" charset="-122"/>
                <a:ea typeface="Microsoft YaHei" panose="020B0503020204020204" pitchFamily="34" charset="-122"/>
              </a:rPr>
              <a:t>Other RNN Structure – GRU, Gated Recurrent Unit</a:t>
            </a:r>
            <a:endParaRPr lang="zh-CN" altLang="en-US" sz="3200" b="1" kern="0" dirty="0">
              <a:solidFill>
                <a:srgbClr val="0339A6"/>
              </a:solidFill>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FB24C925-4783-7D0B-1524-671A6A2C8401}"/>
              </a:ext>
            </a:extLst>
          </p:cNvPr>
          <p:cNvPicPr>
            <a:picLocks noChangeAspect="1"/>
          </p:cNvPicPr>
          <p:nvPr/>
        </p:nvPicPr>
        <p:blipFill>
          <a:blip r:embed="rId2"/>
          <a:stretch>
            <a:fillRect/>
          </a:stretch>
        </p:blipFill>
        <p:spPr>
          <a:xfrm>
            <a:off x="1290697" y="1850658"/>
            <a:ext cx="9078592" cy="4420217"/>
          </a:xfrm>
          <a:prstGeom prst="rect">
            <a:avLst/>
          </a:prstGeom>
        </p:spPr>
      </p:pic>
    </p:spTree>
    <p:extLst>
      <p:ext uri="{BB962C8B-B14F-4D97-AF65-F5344CB8AC3E}">
        <p14:creationId xmlns:p14="http://schemas.microsoft.com/office/powerpoint/2010/main" val="2603071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4F589-FC06-9E90-B5DB-808A39137C1E}"/>
            </a:ext>
          </a:extLst>
        </p:cNvPr>
        <p:cNvGrpSpPr/>
        <p:nvPr/>
      </p:nvGrpSpPr>
      <p:grpSpPr>
        <a:xfrm>
          <a:off x="0" y="0"/>
          <a:ext cx="0" cy="0"/>
          <a:chOff x="0" y="0"/>
          <a:chExt cx="0" cy="0"/>
        </a:xfrm>
      </p:grpSpPr>
      <p:sp>
        <p:nvSpPr>
          <p:cNvPr id="39" name="Text Placeholder 1">
            <a:extLst>
              <a:ext uri="{FF2B5EF4-FFF2-40B4-BE49-F238E27FC236}">
                <a16:creationId xmlns:a16="http://schemas.microsoft.com/office/drawing/2014/main" id="{DB69A469-628F-2532-EE29-2A9FC6964337}"/>
              </a:ext>
            </a:extLst>
          </p:cNvPr>
          <p:cNvSpPr txBox="1">
            <a:spLocks/>
          </p:cNvSpPr>
          <p:nvPr/>
        </p:nvSpPr>
        <p:spPr bwMode="gray">
          <a:xfrm>
            <a:off x="731839" y="716617"/>
            <a:ext cx="6259165" cy="48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a:defRPr>
            </a:lvl1pPr>
            <a:lvl2pPr marL="0" indent="0" algn="l" rtl="0" eaLnBrk="1" fontAlgn="base" hangingPunct="1">
              <a:spcBef>
                <a:spcPts val="0"/>
              </a:spcBef>
              <a:spcAft>
                <a:spcPct val="0"/>
              </a:spcAft>
              <a:buFont typeface="Arial" charset="0"/>
              <a:buNone/>
              <a:defRPr sz="2800">
                <a:solidFill>
                  <a:schemeClr val="accent1"/>
                </a:solidFill>
                <a:latin typeface="+mn-lt"/>
                <a:cs typeface="+mn-cs"/>
                <a:sym typeface="Arial"/>
              </a:defRPr>
            </a:lvl2pPr>
            <a:lvl3pPr marL="515938" indent="-171450" algn="l" rtl="0" eaLnBrk="1" fontAlgn="base" hangingPunct="1">
              <a:spcBef>
                <a:spcPct val="20000"/>
              </a:spcBef>
              <a:spcAft>
                <a:spcPct val="0"/>
              </a:spcAft>
              <a:buFont typeface="Arial" charset="0"/>
              <a:buChar char="-"/>
              <a:defRPr sz="1600">
                <a:solidFill>
                  <a:schemeClr val="tx1"/>
                </a:solidFill>
                <a:latin typeface="+mn-lt"/>
                <a:cs typeface="+mn-cs"/>
                <a:sym typeface="Arial"/>
              </a:defRPr>
            </a:lvl3pPr>
            <a:lvl4pPr marL="684213"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4pPr>
            <a:lvl5pPr marL="858838" indent="-173038" algn="l" rtl="0" eaLnBrk="1" fontAlgn="base" hangingPunct="1">
              <a:spcBef>
                <a:spcPct val="20000"/>
              </a:spcBef>
              <a:spcAft>
                <a:spcPct val="0"/>
              </a:spcAft>
              <a:buFont typeface="Arial" charset="0"/>
              <a:buChar char="-"/>
              <a:defRPr sz="1600">
                <a:solidFill>
                  <a:schemeClr val="tx1"/>
                </a:solidFill>
                <a:latin typeface="+mn-lt"/>
                <a:cs typeface="+mn-cs"/>
                <a:sym typeface="Arial"/>
              </a:defRPr>
            </a:lvl5pPr>
            <a:lvl6pPr marL="1316038" indent="-173038" algn="l" rtl="0" eaLnBrk="1" fontAlgn="base" hangingPunct="1">
              <a:spcBef>
                <a:spcPct val="20000"/>
              </a:spcBef>
              <a:spcAft>
                <a:spcPct val="0"/>
              </a:spcAft>
              <a:buFont typeface="Arial" charset="0"/>
              <a:buChar char="-"/>
              <a:defRPr sz="1600">
                <a:solidFill>
                  <a:schemeClr val="tx1"/>
                </a:solidFill>
                <a:latin typeface="+mn-lt"/>
                <a:cs typeface="+mn-cs"/>
              </a:defRPr>
            </a:lvl6pPr>
            <a:lvl7pPr marL="1773238" indent="-173038" algn="l" rtl="0" eaLnBrk="1" fontAlgn="base" hangingPunct="1">
              <a:spcBef>
                <a:spcPct val="20000"/>
              </a:spcBef>
              <a:spcAft>
                <a:spcPct val="0"/>
              </a:spcAft>
              <a:buFont typeface="Arial" charset="0"/>
              <a:buChar char="-"/>
              <a:defRPr sz="1600">
                <a:solidFill>
                  <a:schemeClr val="tx1"/>
                </a:solidFill>
                <a:latin typeface="+mn-lt"/>
                <a:cs typeface="+mn-cs"/>
              </a:defRPr>
            </a:lvl7pPr>
            <a:lvl8pPr marL="2230438" indent="-173038" algn="l" rtl="0" eaLnBrk="1" fontAlgn="base" hangingPunct="1">
              <a:spcBef>
                <a:spcPct val="20000"/>
              </a:spcBef>
              <a:spcAft>
                <a:spcPct val="0"/>
              </a:spcAft>
              <a:buFont typeface="Arial" charset="0"/>
              <a:buChar char="-"/>
              <a:defRPr sz="1600">
                <a:solidFill>
                  <a:schemeClr val="tx1"/>
                </a:solidFill>
                <a:latin typeface="+mn-lt"/>
                <a:cs typeface="+mn-cs"/>
              </a:defRPr>
            </a:lvl8pPr>
            <a:lvl9pPr marL="2687638" indent="-173038" algn="l" rtl="0" eaLnBrk="1" fontAlgn="base" hangingPunct="1">
              <a:spcBef>
                <a:spcPct val="20000"/>
              </a:spcBef>
              <a:spcAft>
                <a:spcPct val="0"/>
              </a:spcAft>
              <a:buFont typeface="Arial"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Microsoft YaHei" panose="020B0503020204020204" pitchFamily="34" charset="-122"/>
                <a:ea typeface="Microsoft YaHei" panose="020B0503020204020204" pitchFamily="34" charset="-122"/>
              </a:rPr>
              <a:t>Transformer</a:t>
            </a:r>
            <a:endParaRPr lang="zh-CN" altLang="en-US" sz="3200" b="1" kern="0" dirty="0">
              <a:solidFill>
                <a:srgbClr val="0339A6"/>
              </a:solidFill>
              <a:latin typeface="Microsoft YaHei" panose="020B0503020204020204" pitchFamily="34" charset="-122"/>
              <a:ea typeface="Microsoft YaHei" panose="020B0503020204020204" pitchFamily="34" charset="-122"/>
            </a:endParaRPr>
          </a:p>
        </p:txBody>
      </p:sp>
      <p:sp>
        <p:nvSpPr>
          <p:cNvPr id="2" name="Rectangle 96">
            <a:extLst>
              <a:ext uri="{FF2B5EF4-FFF2-40B4-BE49-F238E27FC236}">
                <a16:creationId xmlns:a16="http://schemas.microsoft.com/office/drawing/2014/main" id="{E9E0CBF7-7569-2E33-A281-10E8E1B57FC6}"/>
              </a:ext>
            </a:extLst>
          </p:cNvPr>
          <p:cNvSpPr/>
          <p:nvPr/>
        </p:nvSpPr>
        <p:spPr>
          <a:xfrm>
            <a:off x="559921" y="1361073"/>
            <a:ext cx="10479991" cy="874407"/>
          </a:xfrm>
          <a:prstGeom prst="rect">
            <a:avLst/>
          </a:prstGeom>
        </p:spPr>
        <p:txBody>
          <a:bodyPr wrap="square" anchor="t" anchorCtr="0">
            <a:spAutoFit/>
          </a:bodyPr>
          <a:lstStyle/>
          <a:p>
            <a:pPr algn="just">
              <a:lnSpc>
                <a:spcPct val="150000"/>
              </a:lnSpc>
            </a:pPr>
            <a:r>
              <a:rPr lang="en-US" altLang="zh-CN" b="1" dirty="0">
                <a:solidFill>
                  <a:srgbClr val="0339A6"/>
                </a:solidFill>
                <a:latin typeface="微软雅黑" panose="020B0503020204020204" pitchFamily="34" charset="-122"/>
                <a:ea typeface="微软雅黑" panose="020B0503020204020204" pitchFamily="34" charset="-122"/>
              </a:rPr>
              <a:t>Attention Is All You Need</a:t>
            </a:r>
          </a:p>
          <a:p>
            <a:pPr algn="just">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Is a 2017 landmark research paper in machine learning.</a:t>
            </a:r>
          </a:p>
        </p:txBody>
      </p:sp>
      <p:pic>
        <p:nvPicPr>
          <p:cNvPr id="4" name="Picture 3">
            <a:extLst>
              <a:ext uri="{FF2B5EF4-FFF2-40B4-BE49-F238E27FC236}">
                <a16:creationId xmlns:a16="http://schemas.microsoft.com/office/drawing/2014/main" id="{ADB07C84-3154-E4BF-7C1F-F38B7EED73A5}"/>
              </a:ext>
            </a:extLst>
          </p:cNvPr>
          <p:cNvPicPr>
            <a:picLocks noChangeAspect="1"/>
          </p:cNvPicPr>
          <p:nvPr/>
        </p:nvPicPr>
        <p:blipFill>
          <a:blip r:embed="rId2"/>
          <a:stretch>
            <a:fillRect/>
          </a:stretch>
        </p:blipFill>
        <p:spPr>
          <a:xfrm>
            <a:off x="559921" y="2560933"/>
            <a:ext cx="9176932" cy="1902388"/>
          </a:xfrm>
          <a:prstGeom prst="rect">
            <a:avLst/>
          </a:prstGeom>
        </p:spPr>
      </p:pic>
    </p:spTree>
    <p:extLst>
      <p:ext uri="{BB962C8B-B14F-4D97-AF65-F5344CB8AC3E}">
        <p14:creationId xmlns:p14="http://schemas.microsoft.com/office/powerpoint/2010/main" val="12943334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4E7F3-4F32-43D0-4D3A-9C81D7E1622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62C3508-37BC-4307-A079-08CE1C49B7CA}"/>
              </a:ext>
            </a:extLst>
          </p:cNvPr>
          <p:cNvPicPr>
            <a:picLocks noChangeAspect="1"/>
          </p:cNvPicPr>
          <p:nvPr/>
        </p:nvPicPr>
        <p:blipFill>
          <a:blip r:embed="rId2"/>
          <a:stretch>
            <a:fillRect/>
          </a:stretch>
        </p:blipFill>
        <p:spPr>
          <a:xfrm>
            <a:off x="6096000" y="307518"/>
            <a:ext cx="4469301" cy="6425791"/>
          </a:xfrm>
          <a:prstGeom prst="rect">
            <a:avLst/>
          </a:prstGeom>
        </p:spPr>
      </p:pic>
      <p:sp>
        <p:nvSpPr>
          <p:cNvPr id="39" name="Text Placeholder 1">
            <a:extLst>
              <a:ext uri="{FF2B5EF4-FFF2-40B4-BE49-F238E27FC236}">
                <a16:creationId xmlns:a16="http://schemas.microsoft.com/office/drawing/2014/main" id="{6ABDA340-B9E2-A921-AFB1-74D533A38704}"/>
              </a:ext>
            </a:extLst>
          </p:cNvPr>
          <p:cNvSpPr txBox="1">
            <a:spLocks/>
          </p:cNvSpPr>
          <p:nvPr/>
        </p:nvSpPr>
        <p:spPr bwMode="gray">
          <a:xfrm>
            <a:off x="731839" y="716617"/>
            <a:ext cx="6259165" cy="48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a:defRPr>
            </a:lvl1pPr>
            <a:lvl2pPr marL="0" indent="0" algn="l" rtl="0" eaLnBrk="1" fontAlgn="base" hangingPunct="1">
              <a:spcBef>
                <a:spcPts val="0"/>
              </a:spcBef>
              <a:spcAft>
                <a:spcPct val="0"/>
              </a:spcAft>
              <a:buFont typeface="Arial" charset="0"/>
              <a:buNone/>
              <a:defRPr sz="2800">
                <a:solidFill>
                  <a:schemeClr val="accent1"/>
                </a:solidFill>
                <a:latin typeface="+mn-lt"/>
                <a:cs typeface="+mn-cs"/>
                <a:sym typeface="Arial"/>
              </a:defRPr>
            </a:lvl2pPr>
            <a:lvl3pPr marL="515938" indent="-171450" algn="l" rtl="0" eaLnBrk="1" fontAlgn="base" hangingPunct="1">
              <a:spcBef>
                <a:spcPct val="20000"/>
              </a:spcBef>
              <a:spcAft>
                <a:spcPct val="0"/>
              </a:spcAft>
              <a:buFont typeface="Arial" charset="0"/>
              <a:buChar char="-"/>
              <a:defRPr sz="1600">
                <a:solidFill>
                  <a:schemeClr val="tx1"/>
                </a:solidFill>
                <a:latin typeface="+mn-lt"/>
                <a:cs typeface="+mn-cs"/>
                <a:sym typeface="Arial"/>
              </a:defRPr>
            </a:lvl3pPr>
            <a:lvl4pPr marL="684213"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4pPr>
            <a:lvl5pPr marL="858838" indent="-173038" algn="l" rtl="0" eaLnBrk="1" fontAlgn="base" hangingPunct="1">
              <a:spcBef>
                <a:spcPct val="20000"/>
              </a:spcBef>
              <a:spcAft>
                <a:spcPct val="0"/>
              </a:spcAft>
              <a:buFont typeface="Arial" charset="0"/>
              <a:buChar char="-"/>
              <a:defRPr sz="1600">
                <a:solidFill>
                  <a:schemeClr val="tx1"/>
                </a:solidFill>
                <a:latin typeface="+mn-lt"/>
                <a:cs typeface="+mn-cs"/>
                <a:sym typeface="Arial"/>
              </a:defRPr>
            </a:lvl5pPr>
            <a:lvl6pPr marL="1316038" indent="-173038" algn="l" rtl="0" eaLnBrk="1" fontAlgn="base" hangingPunct="1">
              <a:spcBef>
                <a:spcPct val="20000"/>
              </a:spcBef>
              <a:spcAft>
                <a:spcPct val="0"/>
              </a:spcAft>
              <a:buFont typeface="Arial" charset="0"/>
              <a:buChar char="-"/>
              <a:defRPr sz="1600">
                <a:solidFill>
                  <a:schemeClr val="tx1"/>
                </a:solidFill>
                <a:latin typeface="+mn-lt"/>
                <a:cs typeface="+mn-cs"/>
              </a:defRPr>
            </a:lvl6pPr>
            <a:lvl7pPr marL="1773238" indent="-173038" algn="l" rtl="0" eaLnBrk="1" fontAlgn="base" hangingPunct="1">
              <a:spcBef>
                <a:spcPct val="20000"/>
              </a:spcBef>
              <a:spcAft>
                <a:spcPct val="0"/>
              </a:spcAft>
              <a:buFont typeface="Arial" charset="0"/>
              <a:buChar char="-"/>
              <a:defRPr sz="1600">
                <a:solidFill>
                  <a:schemeClr val="tx1"/>
                </a:solidFill>
                <a:latin typeface="+mn-lt"/>
                <a:cs typeface="+mn-cs"/>
              </a:defRPr>
            </a:lvl7pPr>
            <a:lvl8pPr marL="2230438" indent="-173038" algn="l" rtl="0" eaLnBrk="1" fontAlgn="base" hangingPunct="1">
              <a:spcBef>
                <a:spcPct val="20000"/>
              </a:spcBef>
              <a:spcAft>
                <a:spcPct val="0"/>
              </a:spcAft>
              <a:buFont typeface="Arial" charset="0"/>
              <a:buChar char="-"/>
              <a:defRPr sz="1600">
                <a:solidFill>
                  <a:schemeClr val="tx1"/>
                </a:solidFill>
                <a:latin typeface="+mn-lt"/>
                <a:cs typeface="+mn-cs"/>
              </a:defRPr>
            </a:lvl8pPr>
            <a:lvl9pPr marL="2687638" indent="-173038" algn="l" rtl="0" eaLnBrk="1" fontAlgn="base" hangingPunct="1">
              <a:spcBef>
                <a:spcPct val="20000"/>
              </a:spcBef>
              <a:spcAft>
                <a:spcPct val="0"/>
              </a:spcAft>
              <a:buFont typeface="Arial"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Microsoft YaHei" panose="020B0503020204020204" pitchFamily="34" charset="-122"/>
                <a:ea typeface="Microsoft YaHei" panose="020B0503020204020204" pitchFamily="34" charset="-122"/>
              </a:rPr>
              <a:t>Transformer</a:t>
            </a:r>
            <a:endParaRPr lang="zh-CN" altLang="en-US" sz="3200" b="1" kern="0" dirty="0">
              <a:solidFill>
                <a:srgbClr val="0339A6"/>
              </a:solidFill>
              <a:latin typeface="Microsoft YaHei" panose="020B0503020204020204" pitchFamily="34" charset="-122"/>
              <a:ea typeface="Microsoft YaHei" panose="020B0503020204020204" pitchFamily="34" charset="-122"/>
            </a:endParaRPr>
          </a:p>
        </p:txBody>
      </p:sp>
      <p:sp>
        <p:nvSpPr>
          <p:cNvPr id="2" name="Rectangle 96">
            <a:extLst>
              <a:ext uri="{FF2B5EF4-FFF2-40B4-BE49-F238E27FC236}">
                <a16:creationId xmlns:a16="http://schemas.microsoft.com/office/drawing/2014/main" id="{55FCA187-8B1D-C820-7F0A-D38BE52000ED}"/>
              </a:ext>
            </a:extLst>
          </p:cNvPr>
          <p:cNvSpPr/>
          <p:nvPr/>
        </p:nvSpPr>
        <p:spPr>
          <a:xfrm>
            <a:off x="559921" y="1361073"/>
            <a:ext cx="10479991" cy="458908"/>
          </a:xfrm>
          <a:prstGeom prst="rect">
            <a:avLst/>
          </a:prstGeom>
        </p:spPr>
        <p:txBody>
          <a:bodyPr wrap="square" anchor="t" anchorCtr="0">
            <a:spAutoFit/>
          </a:bodyPr>
          <a:lstStyle/>
          <a:p>
            <a:pPr algn="just">
              <a:lnSpc>
                <a:spcPct val="150000"/>
              </a:lnSpc>
            </a:pPr>
            <a:r>
              <a:rPr lang="en-US" altLang="zh-CN" b="1" dirty="0">
                <a:solidFill>
                  <a:srgbClr val="0339A6"/>
                </a:solidFill>
                <a:latin typeface="微软雅黑" panose="020B0503020204020204" pitchFamily="34" charset="-122"/>
                <a:ea typeface="微软雅黑" panose="020B0503020204020204" pitchFamily="34" charset="-122"/>
              </a:rPr>
              <a:t>Original Version – Encoder-Decoder Structure</a:t>
            </a:r>
          </a:p>
        </p:txBody>
      </p:sp>
      <p:pic>
        <p:nvPicPr>
          <p:cNvPr id="6" name="Picture 5" descr="Diagram&#10;&#10;Description automatically generated">
            <a:extLst>
              <a:ext uri="{FF2B5EF4-FFF2-40B4-BE49-F238E27FC236}">
                <a16:creationId xmlns:a16="http://schemas.microsoft.com/office/drawing/2014/main" id="{7C6AE129-1132-CE85-70D7-49D150770359}"/>
              </a:ext>
            </a:extLst>
          </p:cNvPr>
          <p:cNvPicPr>
            <a:picLocks noChangeAspect="1"/>
          </p:cNvPicPr>
          <p:nvPr/>
        </p:nvPicPr>
        <p:blipFill>
          <a:blip r:embed="rId3"/>
          <a:stretch>
            <a:fillRect/>
          </a:stretch>
        </p:blipFill>
        <p:spPr>
          <a:xfrm>
            <a:off x="456263" y="1864158"/>
            <a:ext cx="2871697" cy="3561891"/>
          </a:xfrm>
          <a:prstGeom prst="rect">
            <a:avLst/>
          </a:prstGeom>
        </p:spPr>
      </p:pic>
      <p:pic>
        <p:nvPicPr>
          <p:cNvPr id="7" name="Picture 6" descr="Diagram&#10;&#10;Description automatically generated">
            <a:extLst>
              <a:ext uri="{FF2B5EF4-FFF2-40B4-BE49-F238E27FC236}">
                <a16:creationId xmlns:a16="http://schemas.microsoft.com/office/drawing/2014/main" id="{7AC6D232-34F9-CADC-D1A4-854A3D0F730E}"/>
              </a:ext>
            </a:extLst>
          </p:cNvPr>
          <p:cNvPicPr>
            <a:picLocks noChangeAspect="1"/>
          </p:cNvPicPr>
          <p:nvPr/>
        </p:nvPicPr>
        <p:blipFill>
          <a:blip r:embed="rId4"/>
          <a:stretch>
            <a:fillRect/>
          </a:stretch>
        </p:blipFill>
        <p:spPr>
          <a:xfrm>
            <a:off x="3363602" y="1980077"/>
            <a:ext cx="2732398" cy="3471489"/>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3BD8FA1-BEBA-63A0-91AF-5153CD67C06F}"/>
                  </a:ext>
                </a:extLst>
              </p:cNvPr>
              <p:cNvSpPr txBox="1"/>
              <p:nvPr/>
            </p:nvSpPr>
            <p:spPr>
              <a:xfrm>
                <a:off x="1105876" y="5321030"/>
                <a:ext cx="4616088" cy="8082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Attention</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Q</m:t>
                          </m:r>
                          <m:r>
                            <a:rPr lang="en-US" b="0" i="0" smtClean="0">
                              <a:latin typeface="Cambria Math" panose="02040503050406030204" pitchFamily="18" charset="0"/>
                            </a:rPr>
                            <m:t>,</m:t>
                          </m:r>
                          <m:r>
                            <m:rPr>
                              <m:sty m:val="p"/>
                            </m:rPr>
                            <a:rPr lang="en-US" b="0" i="0" smtClean="0">
                              <a:latin typeface="Cambria Math" panose="02040503050406030204" pitchFamily="18" charset="0"/>
                            </a:rPr>
                            <m:t>K</m:t>
                          </m:r>
                          <m:r>
                            <a:rPr lang="en-US" b="0" i="0" smtClean="0">
                              <a:latin typeface="Cambria Math" panose="02040503050406030204" pitchFamily="18" charset="0"/>
                            </a:rPr>
                            <m:t>,</m:t>
                          </m:r>
                          <m:r>
                            <m:rPr>
                              <m:sty m:val="p"/>
                            </m:rPr>
                            <a:rPr lang="en-US" b="0" i="0" smtClean="0">
                              <a:latin typeface="Cambria Math" panose="02040503050406030204" pitchFamily="18" charset="0"/>
                            </a:rPr>
                            <m:t>V</m:t>
                          </m:r>
                        </m:e>
                      </m:d>
                      <m:r>
                        <a:rPr lang="en-US" b="0" i="0" smtClean="0">
                          <a:latin typeface="Cambria Math" panose="02040503050406030204" pitchFamily="18" charset="0"/>
                        </a:rPr>
                        <m:t>=</m:t>
                      </m:r>
                      <m:r>
                        <m:rPr>
                          <m:sty m:val="p"/>
                        </m:rPr>
                        <a:rPr lang="en-US" b="0" i="0" smtClean="0">
                          <a:latin typeface="Cambria Math" panose="02040503050406030204" pitchFamily="18" charset="0"/>
                        </a:rPr>
                        <m:t>softmax</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num>
                            <m:den>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𝑘</m:t>
                                      </m:r>
                                    </m:sub>
                                  </m:sSub>
                                </m:e>
                              </m:rad>
                            </m:den>
                          </m:f>
                        </m:e>
                      </m:d>
                      <m:r>
                        <a:rPr lang="en-US" b="0" i="1" smtClean="0">
                          <a:latin typeface="Cambria Math" panose="02040503050406030204" pitchFamily="18" charset="0"/>
                        </a:rPr>
                        <m:t>𝑉</m:t>
                      </m:r>
                      <m:r>
                        <a:rPr lang="en-US" b="0" i="0" smtClean="0">
                          <a:latin typeface="Cambria Math" panose="02040503050406030204" pitchFamily="18" charset="0"/>
                        </a:rPr>
                        <m:t> </m:t>
                      </m:r>
                    </m:oMath>
                  </m:oMathPara>
                </a14:m>
                <a:endParaRPr lang="en-US" dirty="0"/>
              </a:p>
            </p:txBody>
          </p:sp>
        </mc:Choice>
        <mc:Fallback xmlns="">
          <p:sp>
            <p:nvSpPr>
              <p:cNvPr id="8" name="TextBox 7">
                <a:extLst>
                  <a:ext uri="{FF2B5EF4-FFF2-40B4-BE49-F238E27FC236}">
                    <a16:creationId xmlns:a16="http://schemas.microsoft.com/office/drawing/2014/main" id="{F3BD8FA1-BEBA-63A0-91AF-5153CD67C06F}"/>
                  </a:ext>
                </a:extLst>
              </p:cNvPr>
              <p:cNvSpPr txBox="1">
                <a:spLocks noRot="1" noChangeAspect="1" noMove="1" noResize="1" noEditPoints="1" noAdjustHandles="1" noChangeArrowheads="1" noChangeShapeType="1" noTextEdit="1"/>
              </p:cNvSpPr>
              <p:nvPr/>
            </p:nvSpPr>
            <p:spPr>
              <a:xfrm>
                <a:off x="1105876" y="5321030"/>
                <a:ext cx="4616088" cy="808235"/>
              </a:xfrm>
              <a:prstGeom prst="rect">
                <a:avLst/>
              </a:prstGeom>
              <a:blipFill>
                <a:blip r:embed="rId5"/>
                <a:stretch>
                  <a:fillRect/>
                </a:stretch>
              </a:blipFill>
            </p:spPr>
            <p:txBody>
              <a:bodyPr/>
              <a:lstStyle/>
              <a:p>
                <a:r>
                  <a:rPr lang="zh-CN" altLang="en-US">
                    <a:noFill/>
                  </a:rPr>
                  <a:t> </a:t>
                </a:r>
              </a:p>
            </p:txBody>
          </p:sp>
        </mc:Fallback>
      </mc:AlternateContent>
      <p:sp>
        <p:nvSpPr>
          <p:cNvPr id="9" name="TextBox 8">
            <a:extLst>
              <a:ext uri="{FF2B5EF4-FFF2-40B4-BE49-F238E27FC236}">
                <a16:creationId xmlns:a16="http://schemas.microsoft.com/office/drawing/2014/main" id="{374E4A50-7B4D-9351-C8F8-890D175758D2}"/>
              </a:ext>
            </a:extLst>
          </p:cNvPr>
          <p:cNvSpPr txBox="1"/>
          <p:nvPr/>
        </p:nvSpPr>
        <p:spPr>
          <a:xfrm>
            <a:off x="1266447" y="6363977"/>
            <a:ext cx="6100762" cy="338554"/>
          </a:xfrm>
          <a:prstGeom prst="rect">
            <a:avLst/>
          </a:prstGeom>
          <a:noFill/>
        </p:spPr>
        <p:txBody>
          <a:bodyPr wrap="square">
            <a:spAutoFit/>
          </a:bodyPr>
          <a:lstStyle/>
          <a:p>
            <a:r>
              <a:rPr lang="en-US" sz="1600" dirty="0">
                <a:latin typeface="Microsoft YaHei" panose="020B0503020204020204" pitchFamily="34" charset="-122"/>
                <a:ea typeface="Microsoft YaHei" panose="020B0503020204020204" pitchFamily="34" charset="-122"/>
              </a:rPr>
              <a:t>https://</a:t>
            </a:r>
            <a:r>
              <a:rPr lang="en-US" sz="1600" dirty="0" err="1">
                <a:latin typeface="Microsoft YaHei" panose="020B0503020204020204" pitchFamily="34" charset="-122"/>
                <a:ea typeface="Microsoft YaHei" panose="020B0503020204020204" pitchFamily="34" charset="-122"/>
              </a:rPr>
              <a:t>arxiv.org</a:t>
            </a:r>
            <a:r>
              <a:rPr lang="en-US" sz="1600" dirty="0">
                <a:latin typeface="Microsoft YaHei" panose="020B0503020204020204" pitchFamily="34" charset="-122"/>
                <a:ea typeface="Microsoft YaHei" panose="020B0503020204020204" pitchFamily="34" charset="-122"/>
              </a:rPr>
              <a:t>/abs/1706.03762</a:t>
            </a:r>
          </a:p>
        </p:txBody>
      </p:sp>
    </p:spTree>
    <p:extLst>
      <p:ext uri="{BB962C8B-B14F-4D97-AF65-F5344CB8AC3E}">
        <p14:creationId xmlns:p14="http://schemas.microsoft.com/office/powerpoint/2010/main" val="172276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C6BA-7630-EA03-FCCB-F198290F2753}"/>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3F33641-3759-3050-02B4-8B0CD3D4988C}"/>
              </a:ext>
            </a:extLst>
          </p:cNvPr>
          <p:cNvSpPr/>
          <p:nvPr/>
        </p:nvSpPr>
        <p:spPr>
          <a:xfrm>
            <a:off x="6978568" y="3123987"/>
            <a:ext cx="4452072" cy="3494261"/>
          </a:xfrm>
          <a:prstGeom prst="rect">
            <a:avLst/>
          </a:prstGeom>
          <a:solidFill>
            <a:schemeClr val="accent6">
              <a:lumMod val="20000"/>
              <a:lumOff val="80000"/>
            </a:schemeClr>
          </a:solidFill>
          <a:ln w="28575">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Rectangle 1">
            <a:extLst>
              <a:ext uri="{FF2B5EF4-FFF2-40B4-BE49-F238E27FC236}">
                <a16:creationId xmlns:a16="http://schemas.microsoft.com/office/drawing/2014/main" id="{739845DB-E36F-2A31-9FDB-306E87FB7633}"/>
              </a:ext>
            </a:extLst>
          </p:cNvPr>
          <p:cNvSpPr/>
          <p:nvPr/>
        </p:nvSpPr>
        <p:spPr>
          <a:xfrm>
            <a:off x="2643497" y="1162082"/>
            <a:ext cx="4241539" cy="5456166"/>
          </a:xfrm>
          <a:prstGeom prst="rect">
            <a:avLst/>
          </a:prstGeom>
          <a:solidFill>
            <a:schemeClr val="accent4">
              <a:lumMod val="20000"/>
              <a:lumOff val="80000"/>
            </a:schemeClr>
          </a:solidFill>
          <a:ln w="28575">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Text Placeholder 1">
            <a:extLst>
              <a:ext uri="{FF2B5EF4-FFF2-40B4-BE49-F238E27FC236}">
                <a16:creationId xmlns:a16="http://schemas.microsoft.com/office/drawing/2014/main" id="{D7C13BDC-3666-06E3-9DFE-5B0FC1041363}"/>
              </a:ext>
            </a:extLst>
          </p:cNvPr>
          <p:cNvSpPr txBox="1">
            <a:spLocks/>
          </p:cNvSpPr>
          <p:nvPr/>
        </p:nvSpPr>
        <p:spPr bwMode="gray">
          <a:xfrm>
            <a:off x="242311" y="724930"/>
            <a:ext cx="6259165" cy="48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a:defRPr>
            </a:lvl1pPr>
            <a:lvl2pPr marL="0" indent="0" algn="l" rtl="0" eaLnBrk="1" fontAlgn="base" hangingPunct="1">
              <a:spcBef>
                <a:spcPts val="0"/>
              </a:spcBef>
              <a:spcAft>
                <a:spcPct val="0"/>
              </a:spcAft>
              <a:buFont typeface="Arial" charset="0"/>
              <a:buNone/>
              <a:defRPr sz="2800">
                <a:solidFill>
                  <a:schemeClr val="accent1"/>
                </a:solidFill>
                <a:latin typeface="+mn-lt"/>
                <a:cs typeface="+mn-cs"/>
                <a:sym typeface="Arial"/>
              </a:defRPr>
            </a:lvl2pPr>
            <a:lvl3pPr marL="515938" indent="-171450" algn="l" rtl="0" eaLnBrk="1" fontAlgn="base" hangingPunct="1">
              <a:spcBef>
                <a:spcPct val="20000"/>
              </a:spcBef>
              <a:spcAft>
                <a:spcPct val="0"/>
              </a:spcAft>
              <a:buFont typeface="Arial" charset="0"/>
              <a:buChar char="-"/>
              <a:defRPr sz="1600">
                <a:solidFill>
                  <a:schemeClr val="tx1"/>
                </a:solidFill>
                <a:latin typeface="+mn-lt"/>
                <a:cs typeface="+mn-cs"/>
                <a:sym typeface="Arial"/>
              </a:defRPr>
            </a:lvl3pPr>
            <a:lvl4pPr marL="684213"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4pPr>
            <a:lvl5pPr marL="858838" indent="-173038" algn="l" rtl="0" eaLnBrk="1" fontAlgn="base" hangingPunct="1">
              <a:spcBef>
                <a:spcPct val="20000"/>
              </a:spcBef>
              <a:spcAft>
                <a:spcPct val="0"/>
              </a:spcAft>
              <a:buFont typeface="Arial" charset="0"/>
              <a:buChar char="-"/>
              <a:defRPr sz="1600">
                <a:solidFill>
                  <a:schemeClr val="tx1"/>
                </a:solidFill>
                <a:latin typeface="+mn-lt"/>
                <a:cs typeface="+mn-cs"/>
                <a:sym typeface="Arial"/>
              </a:defRPr>
            </a:lvl5pPr>
            <a:lvl6pPr marL="1316038" indent="-173038" algn="l" rtl="0" eaLnBrk="1" fontAlgn="base" hangingPunct="1">
              <a:spcBef>
                <a:spcPct val="20000"/>
              </a:spcBef>
              <a:spcAft>
                <a:spcPct val="0"/>
              </a:spcAft>
              <a:buFont typeface="Arial" charset="0"/>
              <a:buChar char="-"/>
              <a:defRPr sz="1600">
                <a:solidFill>
                  <a:schemeClr val="tx1"/>
                </a:solidFill>
                <a:latin typeface="+mn-lt"/>
                <a:cs typeface="+mn-cs"/>
              </a:defRPr>
            </a:lvl6pPr>
            <a:lvl7pPr marL="1773238" indent="-173038" algn="l" rtl="0" eaLnBrk="1" fontAlgn="base" hangingPunct="1">
              <a:spcBef>
                <a:spcPct val="20000"/>
              </a:spcBef>
              <a:spcAft>
                <a:spcPct val="0"/>
              </a:spcAft>
              <a:buFont typeface="Arial" charset="0"/>
              <a:buChar char="-"/>
              <a:defRPr sz="1600">
                <a:solidFill>
                  <a:schemeClr val="tx1"/>
                </a:solidFill>
                <a:latin typeface="+mn-lt"/>
                <a:cs typeface="+mn-cs"/>
              </a:defRPr>
            </a:lvl7pPr>
            <a:lvl8pPr marL="2230438" indent="-173038" algn="l" rtl="0" eaLnBrk="1" fontAlgn="base" hangingPunct="1">
              <a:spcBef>
                <a:spcPct val="20000"/>
              </a:spcBef>
              <a:spcAft>
                <a:spcPct val="0"/>
              </a:spcAft>
              <a:buFont typeface="Arial" charset="0"/>
              <a:buChar char="-"/>
              <a:defRPr sz="1600">
                <a:solidFill>
                  <a:schemeClr val="tx1"/>
                </a:solidFill>
                <a:latin typeface="+mn-lt"/>
                <a:cs typeface="+mn-cs"/>
              </a:defRPr>
            </a:lvl8pPr>
            <a:lvl9pPr marL="2687638" indent="-173038" algn="l" rtl="0" eaLnBrk="1" fontAlgn="base" hangingPunct="1">
              <a:spcBef>
                <a:spcPct val="20000"/>
              </a:spcBef>
              <a:spcAft>
                <a:spcPct val="0"/>
              </a:spcAft>
              <a:buFont typeface="Arial"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Microsoft YaHei" panose="020B0503020204020204" pitchFamily="34" charset="-122"/>
                <a:ea typeface="Microsoft YaHei" panose="020B0503020204020204" pitchFamily="34" charset="-122"/>
              </a:rPr>
              <a:t>Transformer – Decoder Only </a:t>
            </a:r>
            <a:endParaRPr lang="zh-CN" altLang="en-US" sz="3200" b="1" kern="0" dirty="0">
              <a:solidFill>
                <a:srgbClr val="0339A6"/>
              </a:solidFill>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B83532D-5F2B-F8F7-6CF2-22DF25FE010F}"/>
                  </a:ext>
                </a:extLst>
              </p:cNvPr>
              <p:cNvSpPr txBox="1"/>
              <p:nvPr/>
            </p:nvSpPr>
            <p:spPr>
              <a:xfrm>
                <a:off x="679086" y="3059168"/>
                <a:ext cx="1608967" cy="646331"/>
              </a:xfrm>
              <a:prstGeom prst="rect">
                <a:avLst/>
              </a:prstGeom>
              <a:noFill/>
            </p:spPr>
            <p:txBody>
              <a:bodyPr wrap="none" rtlCol="0">
                <a:spAutoFit/>
              </a:bodyPr>
              <a:lstStyle/>
              <a:p>
                <a:r>
                  <a:rPr lang="en-US" altLang="zh-CN" dirty="0"/>
                  <a:t>Input </a:t>
                </a:r>
                <a14:m>
                  <m:oMath xmlns:m="http://schemas.openxmlformats.org/officeDocument/2006/math">
                    <m:r>
                      <a:rPr lang="en-US" altLang="zh-CN" b="0" i="1" smtClean="0">
                        <a:latin typeface="Cambria Math" panose="02040503050406030204" pitchFamily="18" charset="0"/>
                      </a:rPr>
                      <m:t>𝑥</m:t>
                    </m:r>
                    <m:r>
                      <a:rPr lang="en-US" altLang="zh-CN" b="0" i="0" smtClean="0">
                        <a:latin typeface="Cambria Math" panose="02040503050406030204" pitchFamily="18" charset="0"/>
                      </a:rPr>
                      <m:t>:</m:t>
                    </m:r>
                  </m:oMath>
                </a14:m>
                <a:endParaRPr lang="en-US" altLang="zh-CN" b="0" i="0" dirty="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𝐿</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=4×6</m:t>
                    </m:r>
                  </m:oMath>
                </a14:m>
                <a:r>
                  <a:rPr lang="en-US" altLang="zh-CN" dirty="0"/>
                  <a:t> </a:t>
                </a:r>
                <a:endParaRPr lang="zh-CN" altLang="en-US" dirty="0"/>
              </a:p>
            </p:txBody>
          </p:sp>
        </mc:Choice>
        <mc:Fallback xmlns="">
          <p:sp>
            <p:nvSpPr>
              <p:cNvPr id="3" name="TextBox 2">
                <a:extLst>
                  <a:ext uri="{FF2B5EF4-FFF2-40B4-BE49-F238E27FC236}">
                    <a16:creationId xmlns:a16="http://schemas.microsoft.com/office/drawing/2014/main" id="{BB83532D-5F2B-F8F7-6CF2-22DF25FE010F}"/>
                  </a:ext>
                </a:extLst>
              </p:cNvPr>
              <p:cNvSpPr txBox="1">
                <a:spLocks noRot="1" noChangeAspect="1" noMove="1" noResize="1" noEditPoints="1" noAdjustHandles="1" noChangeArrowheads="1" noChangeShapeType="1" noTextEdit="1"/>
              </p:cNvSpPr>
              <p:nvPr/>
            </p:nvSpPr>
            <p:spPr>
              <a:xfrm>
                <a:off x="679086" y="3059168"/>
                <a:ext cx="1608967" cy="646331"/>
              </a:xfrm>
              <a:prstGeom prst="rect">
                <a:avLst/>
              </a:prstGeom>
              <a:blipFill>
                <a:blip r:embed="rId3"/>
                <a:stretch>
                  <a:fillRect l="-3030" t="-5660"/>
                </a:stretch>
              </a:blipFill>
            </p:spPr>
            <p:txBody>
              <a:bodyPr/>
              <a:lstStyle/>
              <a:p>
                <a:r>
                  <a:rPr lang="zh-CN" altLang="en-US">
                    <a:noFill/>
                  </a:rPr>
                  <a:t> </a:t>
                </a:r>
              </a:p>
            </p:txBody>
          </p:sp>
        </mc:Fallback>
      </mc:AlternateContent>
      <p:sp>
        <p:nvSpPr>
          <p:cNvPr id="4" name="TextBox 3">
            <a:extLst>
              <a:ext uri="{FF2B5EF4-FFF2-40B4-BE49-F238E27FC236}">
                <a16:creationId xmlns:a16="http://schemas.microsoft.com/office/drawing/2014/main" id="{0E7A0578-4285-9CBC-FA91-AD265E5E73FF}"/>
              </a:ext>
            </a:extLst>
          </p:cNvPr>
          <p:cNvSpPr txBox="1"/>
          <p:nvPr/>
        </p:nvSpPr>
        <p:spPr>
          <a:xfrm>
            <a:off x="56884" y="3705499"/>
            <a:ext cx="694421" cy="369332"/>
          </a:xfrm>
          <a:prstGeom prst="rect">
            <a:avLst/>
          </a:prstGeom>
          <a:noFill/>
        </p:spPr>
        <p:txBody>
          <a:bodyPr wrap="none" rtlCol="0">
            <a:spAutoFit/>
          </a:bodyPr>
          <a:lstStyle/>
          <a:p>
            <a:r>
              <a:rPr lang="en-US" altLang="zh-CN" dirty="0"/>
              <a:t>LLMs</a:t>
            </a:r>
            <a:endParaRPr lang="zh-CN" altLang="en-US" dirty="0"/>
          </a:p>
        </p:txBody>
      </p:sp>
      <p:sp>
        <p:nvSpPr>
          <p:cNvPr id="5" name="TextBox 4">
            <a:extLst>
              <a:ext uri="{FF2B5EF4-FFF2-40B4-BE49-F238E27FC236}">
                <a16:creationId xmlns:a16="http://schemas.microsoft.com/office/drawing/2014/main" id="{453CE54A-D400-F173-4802-A1DAC6AF2068}"/>
              </a:ext>
            </a:extLst>
          </p:cNvPr>
          <p:cNvSpPr txBox="1"/>
          <p:nvPr/>
        </p:nvSpPr>
        <p:spPr>
          <a:xfrm>
            <a:off x="73416" y="3976832"/>
            <a:ext cx="497252" cy="369332"/>
          </a:xfrm>
          <a:prstGeom prst="rect">
            <a:avLst/>
          </a:prstGeom>
          <a:noFill/>
        </p:spPr>
        <p:txBody>
          <a:bodyPr wrap="none" rtlCol="0">
            <a:spAutoFit/>
          </a:bodyPr>
          <a:lstStyle/>
          <a:p>
            <a:r>
              <a:rPr lang="en-US" altLang="zh-CN" dirty="0"/>
              <a:t>are</a:t>
            </a:r>
            <a:endParaRPr lang="zh-CN" altLang="en-US" dirty="0"/>
          </a:p>
        </p:txBody>
      </p:sp>
      <p:sp>
        <p:nvSpPr>
          <p:cNvPr id="6" name="TextBox 5">
            <a:extLst>
              <a:ext uri="{FF2B5EF4-FFF2-40B4-BE49-F238E27FC236}">
                <a16:creationId xmlns:a16="http://schemas.microsoft.com/office/drawing/2014/main" id="{F8977AD2-E94E-7476-C12D-0C59969A437F}"/>
              </a:ext>
            </a:extLst>
          </p:cNvPr>
          <p:cNvSpPr txBox="1"/>
          <p:nvPr/>
        </p:nvSpPr>
        <p:spPr>
          <a:xfrm>
            <a:off x="56882" y="4296658"/>
            <a:ext cx="606256" cy="369332"/>
          </a:xfrm>
          <a:prstGeom prst="rect">
            <a:avLst/>
          </a:prstGeom>
          <a:noFill/>
        </p:spPr>
        <p:txBody>
          <a:bodyPr wrap="none" rtlCol="0">
            <a:spAutoFit/>
          </a:bodyPr>
          <a:lstStyle/>
          <a:p>
            <a:r>
              <a:rPr lang="en-US" altLang="zh-CN" dirty="0"/>
              <a:t>cool</a:t>
            </a:r>
            <a:endParaRPr lang="zh-CN" altLang="en-US" dirty="0"/>
          </a:p>
        </p:txBody>
      </p:sp>
      <p:sp>
        <p:nvSpPr>
          <p:cNvPr id="7" name="TextBox 6">
            <a:extLst>
              <a:ext uri="{FF2B5EF4-FFF2-40B4-BE49-F238E27FC236}">
                <a16:creationId xmlns:a16="http://schemas.microsoft.com/office/drawing/2014/main" id="{5318D4E3-406B-7531-CE3C-517C5D044347}"/>
              </a:ext>
            </a:extLst>
          </p:cNvPr>
          <p:cNvSpPr txBox="1"/>
          <p:nvPr/>
        </p:nvSpPr>
        <p:spPr>
          <a:xfrm>
            <a:off x="56882" y="4569469"/>
            <a:ext cx="240772" cy="369332"/>
          </a:xfrm>
          <a:prstGeom prst="rect">
            <a:avLst/>
          </a:prstGeom>
          <a:noFill/>
        </p:spPr>
        <p:txBody>
          <a:bodyPr wrap="none" rtlCol="0">
            <a:spAutoFit/>
          </a:bodyPr>
          <a:lstStyle/>
          <a:p>
            <a:r>
              <a:rPr lang="en-US" altLang="zh-CN" b="1" dirty="0"/>
              <a:t>.</a:t>
            </a:r>
            <a:endParaRPr lang="zh-CN" altLang="en-US" b="1" dirty="0"/>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BC07B8ED-01E5-0F34-3E3F-AC673857ACD7}"/>
                  </a:ext>
                </a:extLst>
              </p:cNvPr>
              <p:cNvGraphicFramePr>
                <a:graphicFrameLocks noGrp="1"/>
              </p:cNvGraphicFramePr>
              <p:nvPr>
                <p:extLst>
                  <p:ext uri="{D42A27DB-BD31-4B8C-83A1-F6EECF244321}">
                    <p14:modId xmlns:p14="http://schemas.microsoft.com/office/powerpoint/2010/main" val="1262602332"/>
                  </p:ext>
                </p:extLst>
              </p:nvPr>
            </p:nvGraphicFramePr>
            <p:xfrm>
              <a:off x="7033590" y="423242"/>
              <a:ext cx="5069840" cy="2449195"/>
            </p:xfrm>
            <a:graphic>
              <a:graphicData uri="http://schemas.openxmlformats.org/drawingml/2006/table">
                <a:tbl>
                  <a:tblPr firstRow="1" bandRow="1">
                    <a:tableStyleId>{5C22544A-7EE6-4342-B048-85BDC9FD1C3A}</a:tableStyleId>
                  </a:tblPr>
                  <a:tblGrid>
                    <a:gridCol w="506153">
                      <a:extLst>
                        <a:ext uri="{9D8B030D-6E8A-4147-A177-3AD203B41FA5}">
                          <a16:colId xmlns:a16="http://schemas.microsoft.com/office/drawing/2014/main" val="300538310"/>
                        </a:ext>
                      </a:extLst>
                    </a:gridCol>
                    <a:gridCol w="1804913">
                      <a:extLst>
                        <a:ext uri="{9D8B030D-6E8A-4147-A177-3AD203B41FA5}">
                          <a16:colId xmlns:a16="http://schemas.microsoft.com/office/drawing/2014/main" val="2105769406"/>
                        </a:ext>
                      </a:extLst>
                    </a:gridCol>
                    <a:gridCol w="1936865">
                      <a:extLst>
                        <a:ext uri="{9D8B030D-6E8A-4147-A177-3AD203B41FA5}">
                          <a16:colId xmlns:a16="http://schemas.microsoft.com/office/drawing/2014/main" val="3485850248"/>
                        </a:ext>
                      </a:extLst>
                    </a:gridCol>
                    <a:gridCol w="821909">
                      <a:extLst>
                        <a:ext uri="{9D8B030D-6E8A-4147-A177-3AD203B41FA5}">
                          <a16:colId xmlns:a16="http://schemas.microsoft.com/office/drawing/2014/main" val="2177289972"/>
                        </a:ext>
                      </a:extLst>
                    </a:gridCol>
                  </a:tblGrid>
                  <a:tr h="289870">
                    <a:tc>
                      <a:txBody>
                        <a:bodyPr/>
                        <a:lstStyle/>
                        <a:p>
                          <a:endParaRPr lang="zh-CN" altLang="en-US" sz="1600" dirty="0"/>
                        </a:p>
                      </a:txBody>
                      <a:tcPr/>
                    </a:tc>
                    <a:tc>
                      <a:txBody>
                        <a:bodyPr/>
                        <a:lstStyle/>
                        <a:p>
                          <a:r>
                            <a:rPr lang="en-US" altLang="zh-CN" sz="1600" dirty="0"/>
                            <a:t>Name</a:t>
                          </a:r>
                          <a:endParaRPr lang="zh-CN" altLang="en-US" sz="1600" dirty="0"/>
                        </a:p>
                      </a:txBody>
                      <a:tcPr/>
                    </a:tc>
                    <a:tc>
                      <a:txBody>
                        <a:bodyPr/>
                        <a:lstStyle/>
                        <a:p>
                          <a:r>
                            <a:rPr lang="en-US" altLang="zh-CN" sz="1600" dirty="0"/>
                            <a:t>Usually</a:t>
                          </a:r>
                          <a:endParaRPr lang="zh-CN" altLang="en-US" sz="1600" dirty="0"/>
                        </a:p>
                      </a:txBody>
                      <a:tcPr/>
                    </a:tc>
                    <a:tc>
                      <a:txBody>
                        <a:bodyPr/>
                        <a:lstStyle/>
                        <a:p>
                          <a:r>
                            <a:rPr lang="en-US" altLang="zh-CN" sz="1600" dirty="0"/>
                            <a:t>Here</a:t>
                          </a:r>
                          <a:endParaRPr lang="zh-CN" altLang="en-US" sz="1600" dirty="0"/>
                        </a:p>
                      </a:txBody>
                      <a:tcPr/>
                    </a:tc>
                    <a:extLst>
                      <a:ext uri="{0D108BD9-81ED-4DB2-BD59-A6C34878D82A}">
                        <a16:rowId xmlns:a16="http://schemas.microsoft.com/office/drawing/2014/main" val="3514547025"/>
                      </a:ext>
                    </a:extLst>
                  </a:tr>
                  <a:tr h="289870">
                    <a:tc>
                      <a:txBody>
                        <a:bodyPr/>
                        <a:lstStyle/>
                        <a:p>
                          <a:pPr/>
                          <a14:m>
                            <m:oMathPara xmlns:m="http://schemas.openxmlformats.org/officeDocument/2006/math">
                              <m:oMathParaPr>
                                <m:jc m:val="centerGroup"/>
                              </m:oMathParaPr>
                              <m:oMath xmlns:m="http://schemas.openxmlformats.org/officeDocument/2006/math">
                                <m:r>
                                  <a:rPr lang="en-US" altLang="zh-CN" sz="1600" i="1" dirty="0" smtClean="0">
                                    <a:latin typeface="Cambria Math" panose="02040503050406030204" pitchFamily="18" charset="0"/>
                                  </a:rPr>
                                  <m:t>𝐿</m:t>
                                </m:r>
                              </m:oMath>
                            </m:oMathPara>
                          </a14:m>
                          <a:endParaRPr lang="zh-CN" altLang="en-US" sz="1600" dirty="0"/>
                        </a:p>
                      </a:txBody>
                      <a:tcPr/>
                    </a:tc>
                    <a:tc>
                      <a:txBody>
                        <a:bodyPr/>
                        <a:lstStyle/>
                        <a:p>
                          <a:r>
                            <a:rPr lang="en-US" altLang="zh-CN" sz="1600" dirty="0"/>
                            <a:t>Sequence Length</a:t>
                          </a:r>
                          <a:endParaRPr lang="zh-CN" altLang="en-US" sz="1600" dirty="0"/>
                        </a:p>
                      </a:txBody>
                      <a:tcPr/>
                    </a:tc>
                    <a:tc>
                      <a:txBody>
                        <a:bodyPr/>
                        <a:lstStyle/>
                        <a:p>
                          <a:r>
                            <a:rPr lang="en-US" altLang="zh-CN" sz="1600" dirty="0"/>
                            <a:t>1024/2048/4096</a:t>
                          </a:r>
                          <a:endParaRPr lang="zh-CN" altLang="en-US" sz="1600" dirty="0"/>
                        </a:p>
                      </a:txBody>
                      <a:tcPr/>
                    </a:tc>
                    <a:tc>
                      <a:txBody>
                        <a:bodyPr/>
                        <a:lstStyle/>
                        <a:p>
                          <a:r>
                            <a:rPr lang="en-US" altLang="zh-CN" sz="1600" dirty="0"/>
                            <a:t>4</a:t>
                          </a:r>
                          <a:endParaRPr lang="zh-CN" altLang="en-US" sz="1600" dirty="0"/>
                        </a:p>
                      </a:txBody>
                      <a:tcPr/>
                    </a:tc>
                    <a:extLst>
                      <a:ext uri="{0D108BD9-81ED-4DB2-BD59-A6C34878D82A}">
                        <a16:rowId xmlns:a16="http://schemas.microsoft.com/office/drawing/2014/main" val="4068566372"/>
                      </a:ext>
                    </a:extLst>
                  </a:tr>
                  <a:tr h="289870">
                    <a:tc>
                      <a:txBody>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𝑑</m:t>
                                </m:r>
                              </m:oMath>
                            </m:oMathPara>
                          </a14:m>
                          <a:endParaRPr lang="zh-CN" altLang="en-US" sz="1600" dirty="0"/>
                        </a:p>
                      </a:txBody>
                      <a:tcPr/>
                    </a:tc>
                    <a:tc>
                      <a:txBody>
                        <a:bodyPr/>
                        <a:lstStyle/>
                        <a:p>
                          <a:r>
                            <a:rPr lang="en-US" altLang="zh-CN" sz="1600" dirty="0"/>
                            <a:t>Embedding Size</a:t>
                          </a:r>
                          <a:endParaRPr lang="zh-CN" altLang="en-US" sz="1600" dirty="0"/>
                        </a:p>
                      </a:txBody>
                      <a:tcPr/>
                    </a:tc>
                    <a:tc>
                      <a:txBody>
                        <a:bodyPr/>
                        <a:lstStyle/>
                        <a:p>
                          <a:r>
                            <a:rPr lang="en-US" altLang="zh-CN" sz="1600" dirty="0"/>
                            <a:t>768/1024/2048</a:t>
                          </a:r>
                          <a:endParaRPr lang="zh-CN" altLang="en-US" sz="1600" dirty="0"/>
                        </a:p>
                      </a:txBody>
                      <a:tcPr/>
                    </a:tc>
                    <a:tc>
                      <a:txBody>
                        <a:bodyPr/>
                        <a:lstStyle/>
                        <a:p>
                          <a:r>
                            <a:rPr lang="en-US" altLang="zh-CN" sz="1600" dirty="0"/>
                            <a:t>6</a:t>
                          </a:r>
                          <a:endParaRPr lang="zh-CN" altLang="en-US" sz="1600" dirty="0"/>
                        </a:p>
                      </a:txBody>
                      <a:tcPr/>
                    </a:tc>
                    <a:extLst>
                      <a:ext uri="{0D108BD9-81ED-4DB2-BD59-A6C34878D82A}">
                        <a16:rowId xmlns:a16="http://schemas.microsoft.com/office/drawing/2014/main" val="2109831224"/>
                      </a:ext>
                    </a:extLst>
                  </a:tr>
                  <a:tr h="289870">
                    <a:tc>
                      <a:txBody>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rPr>
                                  <m:t>𝑑</m:t>
                                </m:r>
                              </m:oMath>
                            </m:oMathPara>
                          </a14:m>
                          <a:endParaRPr lang="zh-CN" altLang="en-US" sz="1600" dirty="0"/>
                        </a:p>
                      </a:txBody>
                      <a:tcPr/>
                    </a:tc>
                    <a:tc>
                      <a:txBody>
                        <a:bodyPr/>
                        <a:lstStyle/>
                        <a:p>
                          <a:r>
                            <a:rPr lang="en-US" altLang="zh-CN" sz="1600" dirty="0"/>
                            <a:t>Hidden Size</a:t>
                          </a:r>
                          <a:endParaRPr lang="zh-CN" altLang="en-US" sz="1600" dirty="0"/>
                        </a:p>
                      </a:txBody>
                      <a:tcPr/>
                    </a:tc>
                    <a:tc>
                      <a:txBody>
                        <a:bodyPr/>
                        <a:lstStyle/>
                        <a:p>
                          <a:r>
                            <a:rPr lang="en-US" altLang="zh-CN" sz="1600" dirty="0"/>
                            <a:t>768/1024/2048</a:t>
                          </a:r>
                          <a:endParaRPr lang="zh-CN" altLang="en-US" sz="1600" dirty="0"/>
                        </a:p>
                      </a:txBody>
                      <a:tcPr/>
                    </a:tc>
                    <a:tc>
                      <a:txBody>
                        <a:bodyPr/>
                        <a:lstStyle/>
                        <a:p>
                          <a:r>
                            <a:rPr lang="en-US" altLang="zh-CN" sz="1600" dirty="0"/>
                            <a:t>6</a:t>
                          </a:r>
                          <a:endParaRPr lang="zh-CN" altLang="en-US" sz="1600" dirty="0"/>
                        </a:p>
                      </a:txBody>
                      <a:tcPr/>
                    </a:tc>
                    <a:extLst>
                      <a:ext uri="{0D108BD9-81ED-4DB2-BD59-A6C34878D82A}">
                        <a16:rowId xmlns:a16="http://schemas.microsoft.com/office/drawing/2014/main" val="2222582273"/>
                      </a:ext>
                    </a:extLst>
                  </a:tr>
                  <a:tr h="289870">
                    <a:tc>
                      <a:txBody>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h</m:t>
                                </m:r>
                              </m:oMath>
                            </m:oMathPara>
                          </a14:m>
                          <a:endParaRPr lang="zh-CN" altLang="en-US" sz="1600" dirty="0"/>
                        </a:p>
                      </a:txBody>
                      <a:tcPr/>
                    </a:tc>
                    <a:tc>
                      <a:txBody>
                        <a:bodyPr/>
                        <a:lstStyle/>
                        <a:p>
                          <a:r>
                            <a:rPr lang="en-US" altLang="zh-CN" sz="1600" dirty="0"/>
                            <a:t>Head Number</a:t>
                          </a:r>
                          <a:endParaRPr lang="zh-CN" altLang="en-US" sz="1600" dirty="0"/>
                        </a:p>
                      </a:txBody>
                      <a:tcPr/>
                    </a:tc>
                    <a:tc>
                      <a:txBody>
                        <a:bodyPr/>
                        <a:lstStyle/>
                        <a:p>
                          <a:r>
                            <a:rPr lang="en-US" altLang="zh-CN" sz="1600" dirty="0"/>
                            <a:t>12/32/64</a:t>
                          </a:r>
                          <a:endParaRPr lang="zh-CN" altLang="en-US" sz="1600" dirty="0"/>
                        </a:p>
                      </a:txBody>
                      <a:tcPr/>
                    </a:tc>
                    <a:tc>
                      <a:txBody>
                        <a:bodyPr/>
                        <a:lstStyle/>
                        <a:p>
                          <a:r>
                            <a:rPr lang="en-US" altLang="zh-CN" sz="1600" dirty="0"/>
                            <a:t>2</a:t>
                          </a:r>
                          <a:endParaRPr lang="zh-CN" altLang="en-US" sz="1600" dirty="0"/>
                        </a:p>
                      </a:txBody>
                      <a:tcPr/>
                    </a:tc>
                    <a:extLst>
                      <a:ext uri="{0D108BD9-81ED-4DB2-BD59-A6C34878D82A}">
                        <a16:rowId xmlns:a16="http://schemas.microsoft.com/office/drawing/2014/main" val="3539846007"/>
                      </a:ext>
                    </a:extLst>
                  </a:tr>
                  <a:tr h="289870">
                    <a:tc>
                      <a:txBody>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𝑀</m:t>
                                </m:r>
                              </m:oMath>
                            </m:oMathPara>
                          </a14:m>
                          <a:endParaRPr lang="zh-CN" altLang="en-US" sz="1600" dirty="0"/>
                        </a:p>
                      </a:txBody>
                      <a:tcPr/>
                    </a:tc>
                    <a:tc>
                      <a:txBody>
                        <a:bodyPr/>
                        <a:lstStyle/>
                        <a:p>
                          <a:r>
                            <a:rPr lang="en-US" altLang="zh-CN" sz="1600" dirty="0"/>
                            <a:t>FFN Multiplier</a:t>
                          </a:r>
                          <a:endParaRPr lang="zh-CN" altLang="en-US" sz="1600" dirty="0"/>
                        </a:p>
                      </a:txBody>
                      <a:tcPr/>
                    </a:tc>
                    <a:tc>
                      <a:txBody>
                        <a:bodyPr/>
                        <a:lstStyle/>
                        <a:p>
                          <a14:m>
                            <m:oMath xmlns:m="http://schemas.openxmlformats.org/officeDocument/2006/math">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8</m:t>
                                  </m:r>
                                </m:num>
                                <m:den>
                                  <m:r>
                                    <a:rPr lang="en-US" altLang="zh-CN" sz="1600" b="0" i="1" smtClean="0">
                                      <a:latin typeface="Cambria Math" panose="02040503050406030204" pitchFamily="18" charset="0"/>
                                    </a:rPr>
                                    <m:t>3</m:t>
                                  </m:r>
                                </m:den>
                              </m:f>
                            </m:oMath>
                          </a14:m>
                          <a:r>
                            <a:rPr lang="en-US" altLang="zh-CN" sz="1600" dirty="0"/>
                            <a:t>/4</a:t>
                          </a:r>
                          <a:endParaRPr lang="zh-CN" altLang="en-US" sz="1600" dirty="0"/>
                        </a:p>
                      </a:txBody>
                      <a:tcPr/>
                    </a:tc>
                    <a:tc>
                      <a:txBody>
                        <a:bodyPr/>
                        <a:lstStyle/>
                        <a:p>
                          <a:r>
                            <a:rPr lang="en-US" altLang="zh-CN" sz="1600" dirty="0"/>
                            <a:t>1.5</a:t>
                          </a:r>
                          <a:endParaRPr lang="zh-CN" altLang="en-US" sz="1600" dirty="0"/>
                        </a:p>
                      </a:txBody>
                      <a:tcPr/>
                    </a:tc>
                    <a:extLst>
                      <a:ext uri="{0D108BD9-81ED-4DB2-BD59-A6C34878D82A}">
                        <a16:rowId xmlns:a16="http://schemas.microsoft.com/office/drawing/2014/main" val="2008926726"/>
                      </a:ext>
                    </a:extLst>
                  </a:tr>
                  <a:tr h="289870">
                    <a:tc>
                      <a:txBody>
                        <a:bodyPr/>
                        <a:lstStyle/>
                        <a:p>
                          <a:pPr/>
                          <a14:m>
                            <m:oMathPara xmlns:m="http://schemas.openxmlformats.org/officeDocument/2006/math">
                              <m:oMathParaPr>
                                <m:jc m:val="centerGroup"/>
                              </m:oMathParaPr>
                              <m:oMath xmlns:m="http://schemas.openxmlformats.org/officeDocument/2006/math">
                                <m:r>
                                  <a:rPr lang="en-US" altLang="zh-CN" sz="1600" i="1" dirty="0" smtClean="0">
                                    <a:latin typeface="Cambria Math" panose="02040503050406030204" pitchFamily="18" charset="0"/>
                                  </a:rPr>
                                  <m:t>𝑁</m:t>
                                </m:r>
                              </m:oMath>
                            </m:oMathPara>
                          </a14:m>
                          <a:endParaRPr lang="zh-CN" altLang="en-US" sz="1600" dirty="0"/>
                        </a:p>
                      </a:txBody>
                      <a:tcPr/>
                    </a:tc>
                    <a:tc>
                      <a:txBody>
                        <a:bodyPr/>
                        <a:lstStyle/>
                        <a:p>
                          <a:r>
                            <a:rPr lang="en-US" altLang="zh-CN" sz="1600" dirty="0"/>
                            <a:t>Layer Number</a:t>
                          </a:r>
                          <a:endParaRPr lang="zh-CN" altLang="en-US" sz="1600" dirty="0"/>
                        </a:p>
                      </a:txBody>
                      <a:tcPr/>
                    </a:tc>
                    <a:tc>
                      <a:txBody>
                        <a:bodyPr/>
                        <a:lstStyle/>
                        <a:p>
                          <a:r>
                            <a:rPr lang="en-US" altLang="zh-CN" sz="1600" dirty="0"/>
                            <a:t>32/128</a:t>
                          </a:r>
                          <a:endParaRPr lang="zh-CN" altLang="en-US" sz="1600" dirty="0"/>
                        </a:p>
                      </a:txBody>
                      <a:tcPr/>
                    </a:tc>
                    <a:tc>
                      <a:txBody>
                        <a:bodyPr/>
                        <a:lstStyle/>
                        <a:p>
                          <a:r>
                            <a:rPr lang="en-US" altLang="zh-CN" sz="1600" dirty="0"/>
                            <a:t>-</a:t>
                          </a:r>
                          <a:endParaRPr lang="zh-CN" altLang="en-US" sz="1600" dirty="0"/>
                        </a:p>
                      </a:txBody>
                      <a:tcPr/>
                    </a:tc>
                    <a:extLst>
                      <a:ext uri="{0D108BD9-81ED-4DB2-BD59-A6C34878D82A}">
                        <a16:rowId xmlns:a16="http://schemas.microsoft.com/office/drawing/2014/main" val="1812544710"/>
                      </a:ext>
                    </a:extLst>
                  </a:tr>
                </a:tbl>
              </a:graphicData>
            </a:graphic>
          </p:graphicFrame>
        </mc:Choice>
        <mc:Fallback xmlns="">
          <p:graphicFrame>
            <p:nvGraphicFramePr>
              <p:cNvPr id="9" name="Table 8">
                <a:extLst>
                  <a:ext uri="{FF2B5EF4-FFF2-40B4-BE49-F238E27FC236}">
                    <a16:creationId xmlns:a16="http://schemas.microsoft.com/office/drawing/2014/main" id="{BC07B8ED-01E5-0F34-3E3F-AC673857ACD7}"/>
                  </a:ext>
                </a:extLst>
              </p:cNvPr>
              <p:cNvGraphicFramePr>
                <a:graphicFrameLocks noGrp="1"/>
              </p:cNvGraphicFramePr>
              <p:nvPr>
                <p:extLst>
                  <p:ext uri="{D42A27DB-BD31-4B8C-83A1-F6EECF244321}">
                    <p14:modId xmlns:p14="http://schemas.microsoft.com/office/powerpoint/2010/main" val="1262602332"/>
                  </p:ext>
                </p:extLst>
              </p:nvPr>
            </p:nvGraphicFramePr>
            <p:xfrm>
              <a:off x="7033590" y="423242"/>
              <a:ext cx="5069840" cy="2449195"/>
            </p:xfrm>
            <a:graphic>
              <a:graphicData uri="http://schemas.openxmlformats.org/drawingml/2006/table">
                <a:tbl>
                  <a:tblPr firstRow="1" bandRow="1">
                    <a:tableStyleId>{5C22544A-7EE6-4342-B048-85BDC9FD1C3A}</a:tableStyleId>
                  </a:tblPr>
                  <a:tblGrid>
                    <a:gridCol w="506153">
                      <a:extLst>
                        <a:ext uri="{9D8B030D-6E8A-4147-A177-3AD203B41FA5}">
                          <a16:colId xmlns:a16="http://schemas.microsoft.com/office/drawing/2014/main" val="300538310"/>
                        </a:ext>
                      </a:extLst>
                    </a:gridCol>
                    <a:gridCol w="1804913">
                      <a:extLst>
                        <a:ext uri="{9D8B030D-6E8A-4147-A177-3AD203B41FA5}">
                          <a16:colId xmlns:a16="http://schemas.microsoft.com/office/drawing/2014/main" val="2105769406"/>
                        </a:ext>
                      </a:extLst>
                    </a:gridCol>
                    <a:gridCol w="1936865">
                      <a:extLst>
                        <a:ext uri="{9D8B030D-6E8A-4147-A177-3AD203B41FA5}">
                          <a16:colId xmlns:a16="http://schemas.microsoft.com/office/drawing/2014/main" val="3485850248"/>
                        </a:ext>
                      </a:extLst>
                    </a:gridCol>
                    <a:gridCol w="821909">
                      <a:extLst>
                        <a:ext uri="{9D8B030D-6E8A-4147-A177-3AD203B41FA5}">
                          <a16:colId xmlns:a16="http://schemas.microsoft.com/office/drawing/2014/main" val="2177289972"/>
                        </a:ext>
                      </a:extLst>
                    </a:gridCol>
                  </a:tblGrid>
                  <a:tr h="335280">
                    <a:tc>
                      <a:txBody>
                        <a:bodyPr/>
                        <a:lstStyle/>
                        <a:p>
                          <a:endParaRPr lang="zh-CN" altLang="en-US" sz="1600" dirty="0"/>
                        </a:p>
                      </a:txBody>
                      <a:tcPr/>
                    </a:tc>
                    <a:tc>
                      <a:txBody>
                        <a:bodyPr/>
                        <a:lstStyle/>
                        <a:p>
                          <a:r>
                            <a:rPr lang="en-US" altLang="zh-CN" sz="1600" dirty="0"/>
                            <a:t>Name</a:t>
                          </a:r>
                          <a:endParaRPr lang="zh-CN" altLang="en-US" sz="1600" dirty="0"/>
                        </a:p>
                      </a:txBody>
                      <a:tcPr/>
                    </a:tc>
                    <a:tc>
                      <a:txBody>
                        <a:bodyPr/>
                        <a:lstStyle/>
                        <a:p>
                          <a:r>
                            <a:rPr lang="en-US" altLang="zh-CN" sz="1600" dirty="0"/>
                            <a:t>Usually</a:t>
                          </a:r>
                          <a:endParaRPr lang="zh-CN" altLang="en-US" sz="1600" dirty="0"/>
                        </a:p>
                      </a:txBody>
                      <a:tcPr/>
                    </a:tc>
                    <a:tc>
                      <a:txBody>
                        <a:bodyPr/>
                        <a:lstStyle/>
                        <a:p>
                          <a:r>
                            <a:rPr lang="en-US" altLang="zh-CN" sz="1600" dirty="0"/>
                            <a:t>Here</a:t>
                          </a:r>
                          <a:endParaRPr lang="zh-CN" altLang="en-US" sz="1600" dirty="0"/>
                        </a:p>
                      </a:txBody>
                      <a:tcPr/>
                    </a:tc>
                    <a:extLst>
                      <a:ext uri="{0D108BD9-81ED-4DB2-BD59-A6C34878D82A}">
                        <a16:rowId xmlns:a16="http://schemas.microsoft.com/office/drawing/2014/main" val="3514547025"/>
                      </a:ext>
                    </a:extLst>
                  </a:tr>
                  <a:tr h="335280">
                    <a:tc>
                      <a:txBody>
                        <a:bodyPr/>
                        <a:lstStyle/>
                        <a:p>
                          <a:endParaRPr lang="zh-CN"/>
                        </a:p>
                      </a:txBody>
                      <a:tcPr>
                        <a:blipFill>
                          <a:blip r:embed="rId4"/>
                          <a:stretch>
                            <a:fillRect l="-1205" t="-105455" r="-908434" b="-554545"/>
                          </a:stretch>
                        </a:blipFill>
                      </a:tcPr>
                    </a:tc>
                    <a:tc>
                      <a:txBody>
                        <a:bodyPr/>
                        <a:lstStyle/>
                        <a:p>
                          <a:r>
                            <a:rPr lang="en-US" altLang="zh-CN" sz="1600" dirty="0"/>
                            <a:t>Sequence Length</a:t>
                          </a:r>
                          <a:endParaRPr lang="zh-CN" altLang="en-US" sz="1600" dirty="0"/>
                        </a:p>
                      </a:txBody>
                      <a:tcPr/>
                    </a:tc>
                    <a:tc>
                      <a:txBody>
                        <a:bodyPr/>
                        <a:lstStyle/>
                        <a:p>
                          <a:r>
                            <a:rPr lang="en-US" altLang="zh-CN" sz="1600" dirty="0"/>
                            <a:t>1024/2048/4096</a:t>
                          </a:r>
                          <a:endParaRPr lang="zh-CN" altLang="en-US" sz="1600" dirty="0"/>
                        </a:p>
                      </a:txBody>
                      <a:tcPr/>
                    </a:tc>
                    <a:tc>
                      <a:txBody>
                        <a:bodyPr/>
                        <a:lstStyle/>
                        <a:p>
                          <a:r>
                            <a:rPr lang="en-US" altLang="zh-CN" sz="1600" dirty="0"/>
                            <a:t>4</a:t>
                          </a:r>
                          <a:endParaRPr lang="zh-CN" altLang="en-US" sz="1600" dirty="0"/>
                        </a:p>
                      </a:txBody>
                      <a:tcPr/>
                    </a:tc>
                    <a:extLst>
                      <a:ext uri="{0D108BD9-81ED-4DB2-BD59-A6C34878D82A}">
                        <a16:rowId xmlns:a16="http://schemas.microsoft.com/office/drawing/2014/main" val="4068566372"/>
                      </a:ext>
                    </a:extLst>
                  </a:tr>
                  <a:tr h="335280">
                    <a:tc>
                      <a:txBody>
                        <a:bodyPr/>
                        <a:lstStyle/>
                        <a:p>
                          <a:endParaRPr lang="zh-CN"/>
                        </a:p>
                      </a:txBody>
                      <a:tcPr>
                        <a:blipFill>
                          <a:blip r:embed="rId4"/>
                          <a:stretch>
                            <a:fillRect l="-1205" t="-201786" r="-908434" b="-444643"/>
                          </a:stretch>
                        </a:blipFill>
                      </a:tcPr>
                    </a:tc>
                    <a:tc>
                      <a:txBody>
                        <a:bodyPr/>
                        <a:lstStyle/>
                        <a:p>
                          <a:r>
                            <a:rPr lang="en-US" altLang="zh-CN" sz="1600" dirty="0"/>
                            <a:t>Embedding Size</a:t>
                          </a:r>
                          <a:endParaRPr lang="zh-CN" altLang="en-US" sz="1600" dirty="0"/>
                        </a:p>
                      </a:txBody>
                      <a:tcPr/>
                    </a:tc>
                    <a:tc>
                      <a:txBody>
                        <a:bodyPr/>
                        <a:lstStyle/>
                        <a:p>
                          <a:r>
                            <a:rPr lang="en-US" altLang="zh-CN" sz="1600" dirty="0"/>
                            <a:t>768/1024/2048</a:t>
                          </a:r>
                          <a:endParaRPr lang="zh-CN" altLang="en-US" sz="1600" dirty="0"/>
                        </a:p>
                      </a:txBody>
                      <a:tcPr/>
                    </a:tc>
                    <a:tc>
                      <a:txBody>
                        <a:bodyPr/>
                        <a:lstStyle/>
                        <a:p>
                          <a:r>
                            <a:rPr lang="en-US" altLang="zh-CN" sz="1600" dirty="0"/>
                            <a:t>6</a:t>
                          </a:r>
                          <a:endParaRPr lang="zh-CN" altLang="en-US" sz="1600" dirty="0"/>
                        </a:p>
                      </a:txBody>
                      <a:tcPr/>
                    </a:tc>
                    <a:extLst>
                      <a:ext uri="{0D108BD9-81ED-4DB2-BD59-A6C34878D82A}">
                        <a16:rowId xmlns:a16="http://schemas.microsoft.com/office/drawing/2014/main" val="2109831224"/>
                      </a:ext>
                    </a:extLst>
                  </a:tr>
                  <a:tr h="335280">
                    <a:tc>
                      <a:txBody>
                        <a:bodyPr/>
                        <a:lstStyle/>
                        <a:p>
                          <a:endParaRPr lang="zh-CN"/>
                        </a:p>
                      </a:txBody>
                      <a:tcPr>
                        <a:blipFill>
                          <a:blip r:embed="rId4"/>
                          <a:stretch>
                            <a:fillRect l="-1205" t="-307273" r="-908434" b="-352727"/>
                          </a:stretch>
                        </a:blipFill>
                      </a:tcPr>
                    </a:tc>
                    <a:tc>
                      <a:txBody>
                        <a:bodyPr/>
                        <a:lstStyle/>
                        <a:p>
                          <a:r>
                            <a:rPr lang="en-US" altLang="zh-CN" sz="1600" dirty="0"/>
                            <a:t>Hidden Size</a:t>
                          </a:r>
                          <a:endParaRPr lang="zh-CN" altLang="en-US" sz="1600" dirty="0"/>
                        </a:p>
                      </a:txBody>
                      <a:tcPr/>
                    </a:tc>
                    <a:tc>
                      <a:txBody>
                        <a:bodyPr/>
                        <a:lstStyle/>
                        <a:p>
                          <a:r>
                            <a:rPr lang="en-US" altLang="zh-CN" sz="1600" dirty="0"/>
                            <a:t>768/1024/2048</a:t>
                          </a:r>
                          <a:endParaRPr lang="zh-CN" altLang="en-US" sz="1600" dirty="0"/>
                        </a:p>
                      </a:txBody>
                      <a:tcPr/>
                    </a:tc>
                    <a:tc>
                      <a:txBody>
                        <a:bodyPr/>
                        <a:lstStyle/>
                        <a:p>
                          <a:r>
                            <a:rPr lang="en-US" altLang="zh-CN" sz="1600" dirty="0"/>
                            <a:t>6</a:t>
                          </a:r>
                          <a:endParaRPr lang="zh-CN" altLang="en-US" sz="1600" dirty="0"/>
                        </a:p>
                      </a:txBody>
                      <a:tcPr/>
                    </a:tc>
                    <a:extLst>
                      <a:ext uri="{0D108BD9-81ED-4DB2-BD59-A6C34878D82A}">
                        <a16:rowId xmlns:a16="http://schemas.microsoft.com/office/drawing/2014/main" val="2222582273"/>
                      </a:ext>
                    </a:extLst>
                  </a:tr>
                  <a:tr h="335280">
                    <a:tc>
                      <a:txBody>
                        <a:bodyPr/>
                        <a:lstStyle/>
                        <a:p>
                          <a:endParaRPr lang="zh-CN"/>
                        </a:p>
                      </a:txBody>
                      <a:tcPr>
                        <a:blipFill>
                          <a:blip r:embed="rId4"/>
                          <a:stretch>
                            <a:fillRect l="-1205" t="-407273" r="-908434" b="-252727"/>
                          </a:stretch>
                        </a:blipFill>
                      </a:tcPr>
                    </a:tc>
                    <a:tc>
                      <a:txBody>
                        <a:bodyPr/>
                        <a:lstStyle/>
                        <a:p>
                          <a:r>
                            <a:rPr lang="en-US" altLang="zh-CN" sz="1600" dirty="0"/>
                            <a:t>Head Number</a:t>
                          </a:r>
                          <a:endParaRPr lang="zh-CN" altLang="en-US" sz="1600" dirty="0"/>
                        </a:p>
                      </a:txBody>
                      <a:tcPr/>
                    </a:tc>
                    <a:tc>
                      <a:txBody>
                        <a:bodyPr/>
                        <a:lstStyle/>
                        <a:p>
                          <a:r>
                            <a:rPr lang="en-US" altLang="zh-CN" sz="1600" dirty="0"/>
                            <a:t>12/32/64</a:t>
                          </a:r>
                          <a:endParaRPr lang="zh-CN" altLang="en-US" sz="1600" dirty="0"/>
                        </a:p>
                      </a:txBody>
                      <a:tcPr/>
                    </a:tc>
                    <a:tc>
                      <a:txBody>
                        <a:bodyPr/>
                        <a:lstStyle/>
                        <a:p>
                          <a:r>
                            <a:rPr lang="en-US" altLang="zh-CN" sz="1600" dirty="0"/>
                            <a:t>2</a:t>
                          </a:r>
                          <a:endParaRPr lang="zh-CN" altLang="en-US" sz="1600" dirty="0"/>
                        </a:p>
                      </a:txBody>
                      <a:tcPr/>
                    </a:tc>
                    <a:extLst>
                      <a:ext uri="{0D108BD9-81ED-4DB2-BD59-A6C34878D82A}">
                        <a16:rowId xmlns:a16="http://schemas.microsoft.com/office/drawing/2014/main" val="3539846007"/>
                      </a:ext>
                    </a:extLst>
                  </a:tr>
                  <a:tr h="437515">
                    <a:tc>
                      <a:txBody>
                        <a:bodyPr/>
                        <a:lstStyle/>
                        <a:p>
                          <a:endParaRPr lang="zh-CN"/>
                        </a:p>
                      </a:txBody>
                      <a:tcPr>
                        <a:blipFill>
                          <a:blip r:embed="rId4"/>
                          <a:stretch>
                            <a:fillRect l="-1205" t="-387500" r="-908434" b="-93056"/>
                          </a:stretch>
                        </a:blipFill>
                      </a:tcPr>
                    </a:tc>
                    <a:tc>
                      <a:txBody>
                        <a:bodyPr/>
                        <a:lstStyle/>
                        <a:p>
                          <a:r>
                            <a:rPr lang="en-US" altLang="zh-CN" sz="1600" dirty="0"/>
                            <a:t>FFN Multiplier</a:t>
                          </a:r>
                          <a:endParaRPr lang="zh-CN" altLang="en-US" sz="1600" dirty="0"/>
                        </a:p>
                      </a:txBody>
                      <a:tcPr/>
                    </a:tc>
                    <a:tc>
                      <a:txBody>
                        <a:bodyPr/>
                        <a:lstStyle/>
                        <a:p>
                          <a:endParaRPr lang="zh-CN"/>
                        </a:p>
                      </a:txBody>
                      <a:tcPr>
                        <a:blipFill>
                          <a:blip r:embed="rId4"/>
                          <a:stretch>
                            <a:fillRect l="-119811" t="-387500" r="-43711" b="-93056"/>
                          </a:stretch>
                        </a:blipFill>
                      </a:tcPr>
                    </a:tc>
                    <a:tc>
                      <a:txBody>
                        <a:bodyPr/>
                        <a:lstStyle/>
                        <a:p>
                          <a:r>
                            <a:rPr lang="en-US" altLang="zh-CN" sz="1600" dirty="0"/>
                            <a:t>1.5</a:t>
                          </a:r>
                          <a:endParaRPr lang="zh-CN" altLang="en-US" sz="1600" dirty="0"/>
                        </a:p>
                      </a:txBody>
                      <a:tcPr/>
                    </a:tc>
                    <a:extLst>
                      <a:ext uri="{0D108BD9-81ED-4DB2-BD59-A6C34878D82A}">
                        <a16:rowId xmlns:a16="http://schemas.microsoft.com/office/drawing/2014/main" val="2008926726"/>
                      </a:ext>
                    </a:extLst>
                  </a:tr>
                  <a:tr h="335280">
                    <a:tc>
                      <a:txBody>
                        <a:bodyPr/>
                        <a:lstStyle/>
                        <a:p>
                          <a:endParaRPr lang="zh-CN"/>
                        </a:p>
                      </a:txBody>
                      <a:tcPr>
                        <a:blipFill>
                          <a:blip r:embed="rId4"/>
                          <a:stretch>
                            <a:fillRect l="-1205" t="-638182" r="-908434" b="-21818"/>
                          </a:stretch>
                        </a:blipFill>
                      </a:tcPr>
                    </a:tc>
                    <a:tc>
                      <a:txBody>
                        <a:bodyPr/>
                        <a:lstStyle/>
                        <a:p>
                          <a:r>
                            <a:rPr lang="en-US" altLang="zh-CN" sz="1600" dirty="0"/>
                            <a:t>Layer Number</a:t>
                          </a:r>
                          <a:endParaRPr lang="zh-CN" altLang="en-US" sz="1600" dirty="0"/>
                        </a:p>
                      </a:txBody>
                      <a:tcPr/>
                    </a:tc>
                    <a:tc>
                      <a:txBody>
                        <a:bodyPr/>
                        <a:lstStyle/>
                        <a:p>
                          <a:r>
                            <a:rPr lang="en-US" altLang="zh-CN" sz="1600" dirty="0"/>
                            <a:t>32/128</a:t>
                          </a:r>
                          <a:endParaRPr lang="zh-CN" altLang="en-US" sz="1600" dirty="0"/>
                        </a:p>
                      </a:txBody>
                      <a:tcPr/>
                    </a:tc>
                    <a:tc>
                      <a:txBody>
                        <a:bodyPr/>
                        <a:lstStyle/>
                        <a:p>
                          <a:r>
                            <a:rPr lang="en-US" altLang="zh-CN" sz="1600" dirty="0"/>
                            <a:t>-</a:t>
                          </a:r>
                          <a:endParaRPr lang="zh-CN" altLang="en-US" sz="1600" dirty="0"/>
                        </a:p>
                      </a:txBody>
                      <a:tcPr/>
                    </a:tc>
                    <a:extLst>
                      <a:ext uri="{0D108BD9-81ED-4DB2-BD59-A6C34878D82A}">
                        <a16:rowId xmlns:a16="http://schemas.microsoft.com/office/drawing/2014/main" val="1812544710"/>
                      </a:ext>
                    </a:extLst>
                  </a:tr>
                </a:tbl>
              </a:graphicData>
            </a:graphic>
          </p:graphicFrame>
        </mc:Fallback>
      </mc:AlternateContent>
      <p:graphicFrame>
        <p:nvGraphicFramePr>
          <p:cNvPr id="12" name="Table 11">
            <a:extLst>
              <a:ext uri="{FF2B5EF4-FFF2-40B4-BE49-F238E27FC236}">
                <a16:creationId xmlns:a16="http://schemas.microsoft.com/office/drawing/2014/main" id="{2819E791-1870-1EC4-5A69-B39CCDFFA939}"/>
              </a:ext>
            </a:extLst>
          </p:cNvPr>
          <p:cNvGraphicFramePr>
            <a:graphicFrameLocks noGrp="1"/>
          </p:cNvGraphicFramePr>
          <p:nvPr/>
        </p:nvGraphicFramePr>
        <p:xfrm>
          <a:off x="3471976" y="2093667"/>
          <a:ext cx="767123" cy="1036320"/>
        </p:xfrm>
        <a:graphic>
          <a:graphicData uri="http://schemas.openxmlformats.org/drawingml/2006/table">
            <a:tbl>
              <a:tblPr firstRow="1" bandRow="1">
                <a:solidFill>
                  <a:srgbClr val="FFC000"/>
                </a:solidFill>
                <a:tableStyleId>{ED083AE6-46FA-4A59-8FB0-9F97EB10719F}</a:tableStyleId>
              </a:tblPr>
              <a:tblGrid>
                <a:gridCol w="247201">
                  <a:extLst>
                    <a:ext uri="{9D8B030D-6E8A-4147-A177-3AD203B41FA5}">
                      <a16:colId xmlns:a16="http://schemas.microsoft.com/office/drawing/2014/main" val="4197993966"/>
                    </a:ext>
                  </a:extLst>
                </a:gridCol>
                <a:gridCol w="259961">
                  <a:extLst>
                    <a:ext uri="{9D8B030D-6E8A-4147-A177-3AD203B41FA5}">
                      <a16:colId xmlns:a16="http://schemas.microsoft.com/office/drawing/2014/main" val="1558130124"/>
                    </a:ext>
                  </a:extLst>
                </a:gridCol>
                <a:gridCol w="259961">
                  <a:extLst>
                    <a:ext uri="{9D8B030D-6E8A-4147-A177-3AD203B41FA5}">
                      <a16:colId xmlns:a16="http://schemas.microsoft.com/office/drawing/2014/main" val="2633258326"/>
                    </a:ext>
                  </a:extLst>
                </a:gridCol>
              </a:tblGrid>
              <a:tr h="180147">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1327427154"/>
                  </a:ext>
                </a:extLst>
              </a:tr>
              <a:tr h="180147">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3006614830"/>
                  </a:ext>
                </a:extLst>
              </a:tr>
              <a:tr h="180147">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3872314890"/>
                  </a:ext>
                </a:extLst>
              </a:tr>
              <a:tr h="180147">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1493281849"/>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4B52BC9-368C-C4D9-CDA8-A7B6E610FF27}"/>
                  </a:ext>
                </a:extLst>
              </p:cNvPr>
              <p:cNvSpPr txBox="1"/>
              <p:nvPr/>
            </p:nvSpPr>
            <p:spPr>
              <a:xfrm>
                <a:off x="2962485" y="2359324"/>
                <a:ext cx="40940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𝑄</m:t>
                      </m:r>
                    </m:oMath>
                  </m:oMathPara>
                </a14:m>
                <a:endParaRPr lang="zh-CN" altLang="en-US" dirty="0"/>
              </a:p>
            </p:txBody>
          </p:sp>
        </mc:Choice>
        <mc:Fallback xmlns="">
          <p:sp>
            <p:nvSpPr>
              <p:cNvPr id="15" name="TextBox 14">
                <a:extLst>
                  <a:ext uri="{FF2B5EF4-FFF2-40B4-BE49-F238E27FC236}">
                    <a16:creationId xmlns:a16="http://schemas.microsoft.com/office/drawing/2014/main" id="{B4B52BC9-368C-C4D9-CDA8-A7B6E610FF27}"/>
                  </a:ext>
                </a:extLst>
              </p:cNvPr>
              <p:cNvSpPr txBox="1">
                <a:spLocks noRot="1" noChangeAspect="1" noMove="1" noResize="1" noEditPoints="1" noAdjustHandles="1" noChangeArrowheads="1" noChangeShapeType="1" noTextEdit="1"/>
              </p:cNvSpPr>
              <p:nvPr/>
            </p:nvSpPr>
            <p:spPr>
              <a:xfrm>
                <a:off x="2962485" y="2359324"/>
                <a:ext cx="409407" cy="369332"/>
              </a:xfrm>
              <a:prstGeom prst="rect">
                <a:avLst/>
              </a:prstGeom>
              <a:blipFill>
                <a:blip r:embed="rId5"/>
                <a:stretch>
                  <a:fillRect b="-98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7B43279-FD70-02C7-AFAA-494958E463D1}"/>
                  </a:ext>
                </a:extLst>
              </p:cNvPr>
              <p:cNvSpPr txBox="1"/>
              <p:nvPr/>
            </p:nvSpPr>
            <p:spPr>
              <a:xfrm>
                <a:off x="2869883" y="4270187"/>
                <a:ext cx="4160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𝐾</m:t>
                      </m:r>
                    </m:oMath>
                  </m:oMathPara>
                </a14:m>
                <a:endParaRPr lang="zh-CN" altLang="en-US" dirty="0"/>
              </a:p>
            </p:txBody>
          </p:sp>
        </mc:Choice>
        <mc:Fallback xmlns="">
          <p:sp>
            <p:nvSpPr>
              <p:cNvPr id="16" name="TextBox 15">
                <a:extLst>
                  <a:ext uri="{FF2B5EF4-FFF2-40B4-BE49-F238E27FC236}">
                    <a16:creationId xmlns:a16="http://schemas.microsoft.com/office/drawing/2014/main" id="{A7B43279-FD70-02C7-AFAA-494958E463D1}"/>
                  </a:ext>
                </a:extLst>
              </p:cNvPr>
              <p:cNvSpPr txBox="1">
                <a:spLocks noRot="1" noChangeAspect="1" noMove="1" noResize="1" noEditPoints="1" noAdjustHandles="1" noChangeArrowheads="1" noChangeShapeType="1" noTextEdit="1"/>
              </p:cNvSpPr>
              <p:nvPr/>
            </p:nvSpPr>
            <p:spPr>
              <a:xfrm>
                <a:off x="2869883" y="4270187"/>
                <a:ext cx="416075"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ABF47F6-8CA8-4DA3-B0D3-062C5B19DB9B}"/>
                  </a:ext>
                </a:extLst>
              </p:cNvPr>
              <p:cNvSpPr txBox="1"/>
              <p:nvPr/>
            </p:nvSpPr>
            <p:spPr>
              <a:xfrm>
                <a:off x="2869883" y="5964985"/>
                <a:ext cx="3987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𝑉</m:t>
                      </m:r>
                    </m:oMath>
                  </m:oMathPara>
                </a14:m>
                <a:endParaRPr lang="zh-CN" altLang="en-US" dirty="0"/>
              </a:p>
            </p:txBody>
          </p:sp>
        </mc:Choice>
        <mc:Fallback xmlns="">
          <p:sp>
            <p:nvSpPr>
              <p:cNvPr id="17" name="TextBox 16">
                <a:extLst>
                  <a:ext uri="{FF2B5EF4-FFF2-40B4-BE49-F238E27FC236}">
                    <a16:creationId xmlns:a16="http://schemas.microsoft.com/office/drawing/2014/main" id="{0ABF47F6-8CA8-4DA3-B0D3-062C5B19DB9B}"/>
                  </a:ext>
                </a:extLst>
              </p:cNvPr>
              <p:cNvSpPr txBox="1">
                <a:spLocks noRot="1" noChangeAspect="1" noMove="1" noResize="1" noEditPoints="1" noAdjustHandles="1" noChangeArrowheads="1" noChangeShapeType="1" noTextEdit="1"/>
              </p:cNvSpPr>
              <p:nvPr/>
            </p:nvSpPr>
            <p:spPr>
              <a:xfrm>
                <a:off x="2869883" y="5964985"/>
                <a:ext cx="398764"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5F5A159-3D0C-3BC8-26F8-5BDB8B981203}"/>
                  </a:ext>
                </a:extLst>
              </p:cNvPr>
              <p:cNvSpPr txBox="1"/>
              <p:nvPr/>
            </p:nvSpPr>
            <p:spPr>
              <a:xfrm>
                <a:off x="3291287" y="1139660"/>
                <a:ext cx="2590144" cy="766813"/>
              </a:xfrm>
              <a:prstGeom prst="rect">
                <a:avLst/>
              </a:prstGeom>
              <a:noFill/>
            </p:spPr>
            <p:txBody>
              <a:bodyPr wrap="square" rtlCol="0">
                <a:spAutoFit/>
              </a:bodyPr>
              <a:lstStyle/>
              <a:p>
                <a:r>
                  <a:rPr lang="en-US" altLang="zh-CN" dirty="0"/>
                  <a:t> </a:t>
                </a:r>
                <a14:m>
                  <m:oMath xmlns:m="http://schemas.openxmlformats.org/officeDocument/2006/math">
                    <m:r>
                      <a:rPr lang="en-US" altLang="zh-CN" b="0" i="1" smtClean="0">
                        <a:latin typeface="Cambria Math" panose="02040503050406030204" pitchFamily="18" charset="0"/>
                      </a:rPr>
                      <m:t>𝑄𝐾𝑉</m:t>
                    </m:r>
                    <m:r>
                      <a:rPr lang="en-US" altLang="zh-CN" b="0" i="0" smtClean="0">
                        <a:latin typeface="Cambria Math" panose="02040503050406030204" pitchFamily="18" charset="0"/>
                      </a:rPr>
                      <m:t>:</m:t>
                    </m:r>
                  </m:oMath>
                </a14:m>
                <a:endParaRPr lang="en-US" altLang="zh-CN" b="0" i="0" dirty="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h</m:t>
                    </m:r>
                    <m:r>
                      <a:rPr lang="en-US" altLang="zh-CN" b="0" i="1" smtClean="0">
                        <a:latin typeface="Cambria Math" panose="02040503050406030204" pitchFamily="18" charset="0"/>
                      </a:rPr>
                      <m:t>×</m:t>
                    </m:r>
                    <m:r>
                      <a:rPr lang="en-US" altLang="zh-CN" b="0" i="1" smtClean="0">
                        <a:latin typeface="Cambria Math" panose="02040503050406030204" pitchFamily="18" charset="0"/>
                      </a:rPr>
                      <m:t>𝐿</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𝑑</m:t>
                        </m:r>
                      </m:num>
                      <m:den>
                        <m:r>
                          <a:rPr lang="en-US" altLang="zh-CN" b="0" i="1" smtClean="0">
                            <a:latin typeface="Cambria Math" panose="02040503050406030204" pitchFamily="18" charset="0"/>
                          </a:rPr>
                          <m:t>h</m:t>
                        </m:r>
                      </m:den>
                    </m:f>
                    <m:r>
                      <a:rPr lang="en-US" altLang="zh-CN" b="0" i="1" smtClean="0">
                        <a:latin typeface="Cambria Math" panose="02040503050406030204" pitchFamily="18" charset="0"/>
                      </a:rPr>
                      <m:t>=2×4×3</m:t>
                    </m:r>
                  </m:oMath>
                </a14:m>
                <a:r>
                  <a:rPr lang="en-US" altLang="zh-CN" dirty="0"/>
                  <a:t> </a:t>
                </a:r>
                <a:endParaRPr lang="zh-CN" altLang="en-US" dirty="0"/>
              </a:p>
            </p:txBody>
          </p:sp>
        </mc:Choice>
        <mc:Fallback xmlns="">
          <p:sp>
            <p:nvSpPr>
              <p:cNvPr id="18" name="TextBox 17">
                <a:extLst>
                  <a:ext uri="{FF2B5EF4-FFF2-40B4-BE49-F238E27FC236}">
                    <a16:creationId xmlns:a16="http://schemas.microsoft.com/office/drawing/2014/main" id="{85F5A159-3D0C-3BC8-26F8-5BDB8B981203}"/>
                  </a:ext>
                </a:extLst>
              </p:cNvPr>
              <p:cNvSpPr txBox="1">
                <a:spLocks noRot="1" noChangeAspect="1" noMove="1" noResize="1" noEditPoints="1" noAdjustHandles="1" noChangeArrowheads="1" noChangeShapeType="1" noTextEdit="1"/>
              </p:cNvSpPr>
              <p:nvPr/>
            </p:nvSpPr>
            <p:spPr>
              <a:xfrm>
                <a:off x="3291287" y="1139660"/>
                <a:ext cx="2590144" cy="766813"/>
              </a:xfrm>
              <a:prstGeom prst="rect">
                <a:avLst/>
              </a:prstGeom>
              <a:blipFill>
                <a:blip r:embed="rId8"/>
                <a:stretch>
                  <a:fillRect b="-794"/>
                </a:stretch>
              </a:blipFill>
            </p:spPr>
            <p:txBody>
              <a:bodyPr/>
              <a:lstStyle/>
              <a:p>
                <a:r>
                  <a:rPr lang="zh-CN" altLang="en-US">
                    <a:noFill/>
                  </a:rPr>
                  <a:t> </a:t>
                </a:r>
              </a:p>
            </p:txBody>
          </p:sp>
        </mc:Fallback>
      </mc:AlternateContent>
      <p:graphicFrame>
        <p:nvGraphicFramePr>
          <p:cNvPr id="19" name="Table 18">
            <a:extLst>
              <a:ext uri="{FF2B5EF4-FFF2-40B4-BE49-F238E27FC236}">
                <a16:creationId xmlns:a16="http://schemas.microsoft.com/office/drawing/2014/main" id="{C4B20059-E30F-D570-7F08-7C45610AAA46}"/>
              </a:ext>
            </a:extLst>
          </p:cNvPr>
          <p:cNvGraphicFramePr>
            <a:graphicFrameLocks noGrp="1"/>
          </p:cNvGraphicFramePr>
          <p:nvPr/>
        </p:nvGraphicFramePr>
        <p:xfrm>
          <a:off x="761360" y="3778498"/>
          <a:ext cx="1444418" cy="1036320"/>
        </p:xfrm>
        <a:graphic>
          <a:graphicData uri="http://schemas.openxmlformats.org/drawingml/2006/table">
            <a:tbl>
              <a:tblPr firstRow="1" bandRow="1">
                <a:tableStyleId>{5DA37D80-6434-44D0-A028-1B22A696006F}</a:tableStyleId>
              </a:tblPr>
              <a:tblGrid>
                <a:gridCol w="230808">
                  <a:extLst>
                    <a:ext uri="{9D8B030D-6E8A-4147-A177-3AD203B41FA5}">
                      <a16:colId xmlns:a16="http://schemas.microsoft.com/office/drawing/2014/main" val="4197993966"/>
                    </a:ext>
                  </a:extLst>
                </a:gridCol>
                <a:gridCol w="242722">
                  <a:extLst>
                    <a:ext uri="{9D8B030D-6E8A-4147-A177-3AD203B41FA5}">
                      <a16:colId xmlns:a16="http://schemas.microsoft.com/office/drawing/2014/main" val="1558130124"/>
                    </a:ext>
                  </a:extLst>
                </a:gridCol>
                <a:gridCol w="242722">
                  <a:extLst>
                    <a:ext uri="{9D8B030D-6E8A-4147-A177-3AD203B41FA5}">
                      <a16:colId xmlns:a16="http://schemas.microsoft.com/office/drawing/2014/main" val="2633258326"/>
                    </a:ext>
                  </a:extLst>
                </a:gridCol>
                <a:gridCol w="242722">
                  <a:extLst>
                    <a:ext uri="{9D8B030D-6E8A-4147-A177-3AD203B41FA5}">
                      <a16:colId xmlns:a16="http://schemas.microsoft.com/office/drawing/2014/main" val="3648502665"/>
                    </a:ext>
                  </a:extLst>
                </a:gridCol>
                <a:gridCol w="242722">
                  <a:extLst>
                    <a:ext uri="{9D8B030D-6E8A-4147-A177-3AD203B41FA5}">
                      <a16:colId xmlns:a16="http://schemas.microsoft.com/office/drawing/2014/main" val="1943343466"/>
                    </a:ext>
                  </a:extLst>
                </a:gridCol>
                <a:gridCol w="242722">
                  <a:extLst>
                    <a:ext uri="{9D8B030D-6E8A-4147-A177-3AD203B41FA5}">
                      <a16:colId xmlns:a16="http://schemas.microsoft.com/office/drawing/2014/main" val="2236613660"/>
                    </a:ext>
                  </a:extLst>
                </a:gridCol>
              </a:tblGrid>
              <a:tr h="180147">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327427154"/>
                  </a:ext>
                </a:extLst>
              </a:tr>
              <a:tr h="180147">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006614830"/>
                  </a:ext>
                </a:extLst>
              </a:tr>
              <a:tr h="180147">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872314890"/>
                  </a:ext>
                </a:extLst>
              </a:tr>
              <a:tr h="180147">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93281849"/>
                  </a:ext>
                </a:extLst>
              </a:tr>
            </a:tbl>
          </a:graphicData>
        </a:graphic>
      </p:graphicFrame>
      <p:graphicFrame>
        <p:nvGraphicFramePr>
          <p:cNvPr id="25" name="Table 24">
            <a:extLst>
              <a:ext uri="{FF2B5EF4-FFF2-40B4-BE49-F238E27FC236}">
                <a16:creationId xmlns:a16="http://schemas.microsoft.com/office/drawing/2014/main" id="{B918DC92-4C8E-9678-FF2E-979EEC7CDC89}"/>
              </a:ext>
            </a:extLst>
          </p:cNvPr>
          <p:cNvGraphicFramePr>
            <a:graphicFrameLocks noGrp="1"/>
          </p:cNvGraphicFramePr>
          <p:nvPr/>
        </p:nvGraphicFramePr>
        <p:xfrm>
          <a:off x="3794572" y="2237359"/>
          <a:ext cx="767123" cy="1036320"/>
        </p:xfrm>
        <a:graphic>
          <a:graphicData uri="http://schemas.openxmlformats.org/drawingml/2006/table">
            <a:tbl>
              <a:tblPr firstRow="1" bandRow="1">
                <a:solidFill>
                  <a:srgbClr val="FFC000"/>
                </a:solidFill>
                <a:tableStyleId>{ED083AE6-46FA-4A59-8FB0-9F97EB10719F}</a:tableStyleId>
              </a:tblPr>
              <a:tblGrid>
                <a:gridCol w="247201">
                  <a:extLst>
                    <a:ext uri="{9D8B030D-6E8A-4147-A177-3AD203B41FA5}">
                      <a16:colId xmlns:a16="http://schemas.microsoft.com/office/drawing/2014/main" val="4197993966"/>
                    </a:ext>
                  </a:extLst>
                </a:gridCol>
                <a:gridCol w="259961">
                  <a:extLst>
                    <a:ext uri="{9D8B030D-6E8A-4147-A177-3AD203B41FA5}">
                      <a16:colId xmlns:a16="http://schemas.microsoft.com/office/drawing/2014/main" val="1558130124"/>
                    </a:ext>
                  </a:extLst>
                </a:gridCol>
                <a:gridCol w="259961">
                  <a:extLst>
                    <a:ext uri="{9D8B030D-6E8A-4147-A177-3AD203B41FA5}">
                      <a16:colId xmlns:a16="http://schemas.microsoft.com/office/drawing/2014/main" val="2633258326"/>
                    </a:ext>
                  </a:extLst>
                </a:gridCol>
              </a:tblGrid>
              <a:tr h="180147">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1327427154"/>
                  </a:ext>
                </a:extLst>
              </a:tr>
              <a:tr h="180147">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3006614830"/>
                  </a:ext>
                </a:extLst>
              </a:tr>
              <a:tr h="180147">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3872314890"/>
                  </a:ext>
                </a:extLst>
              </a:tr>
              <a:tr h="180147">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1493281849"/>
                  </a:ext>
                </a:extLst>
              </a:tr>
            </a:tbl>
          </a:graphicData>
        </a:graphic>
      </p:graphicFrame>
      <p:graphicFrame>
        <p:nvGraphicFramePr>
          <p:cNvPr id="26" name="Table 25">
            <a:extLst>
              <a:ext uri="{FF2B5EF4-FFF2-40B4-BE49-F238E27FC236}">
                <a16:creationId xmlns:a16="http://schemas.microsoft.com/office/drawing/2014/main" id="{B8321917-C96D-1C28-816D-39B0BEAFC4AA}"/>
              </a:ext>
            </a:extLst>
          </p:cNvPr>
          <p:cNvGraphicFramePr>
            <a:graphicFrameLocks noGrp="1"/>
          </p:cNvGraphicFramePr>
          <p:nvPr/>
        </p:nvGraphicFramePr>
        <p:xfrm>
          <a:off x="3471977" y="3716803"/>
          <a:ext cx="767123" cy="1036320"/>
        </p:xfrm>
        <a:graphic>
          <a:graphicData uri="http://schemas.openxmlformats.org/drawingml/2006/table">
            <a:tbl>
              <a:tblPr firstRow="1" bandRow="1">
                <a:solidFill>
                  <a:srgbClr val="FFC000"/>
                </a:solidFill>
                <a:tableStyleId>{ED083AE6-46FA-4A59-8FB0-9F97EB10719F}</a:tableStyleId>
              </a:tblPr>
              <a:tblGrid>
                <a:gridCol w="247201">
                  <a:extLst>
                    <a:ext uri="{9D8B030D-6E8A-4147-A177-3AD203B41FA5}">
                      <a16:colId xmlns:a16="http://schemas.microsoft.com/office/drawing/2014/main" val="4197993966"/>
                    </a:ext>
                  </a:extLst>
                </a:gridCol>
                <a:gridCol w="259961">
                  <a:extLst>
                    <a:ext uri="{9D8B030D-6E8A-4147-A177-3AD203B41FA5}">
                      <a16:colId xmlns:a16="http://schemas.microsoft.com/office/drawing/2014/main" val="1558130124"/>
                    </a:ext>
                  </a:extLst>
                </a:gridCol>
                <a:gridCol w="259961">
                  <a:extLst>
                    <a:ext uri="{9D8B030D-6E8A-4147-A177-3AD203B41FA5}">
                      <a16:colId xmlns:a16="http://schemas.microsoft.com/office/drawing/2014/main" val="2633258326"/>
                    </a:ext>
                  </a:extLst>
                </a:gridCol>
              </a:tblGrid>
              <a:tr h="180147">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327427154"/>
                  </a:ext>
                </a:extLst>
              </a:tr>
              <a:tr h="180147">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3006614830"/>
                  </a:ext>
                </a:extLst>
              </a:tr>
              <a:tr h="180147">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3872314890"/>
                  </a:ext>
                </a:extLst>
              </a:tr>
              <a:tr h="180147">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493281849"/>
                  </a:ext>
                </a:extLst>
              </a:tr>
            </a:tbl>
          </a:graphicData>
        </a:graphic>
      </p:graphicFrame>
      <p:graphicFrame>
        <p:nvGraphicFramePr>
          <p:cNvPr id="27" name="Table 26">
            <a:extLst>
              <a:ext uri="{FF2B5EF4-FFF2-40B4-BE49-F238E27FC236}">
                <a16:creationId xmlns:a16="http://schemas.microsoft.com/office/drawing/2014/main" id="{15D8ABC7-22CD-C215-70EE-9E6BF1D6A517}"/>
              </a:ext>
            </a:extLst>
          </p:cNvPr>
          <p:cNvGraphicFramePr>
            <a:graphicFrameLocks noGrp="1"/>
          </p:cNvGraphicFramePr>
          <p:nvPr/>
        </p:nvGraphicFramePr>
        <p:xfrm>
          <a:off x="3794572" y="3862672"/>
          <a:ext cx="767123" cy="1036320"/>
        </p:xfrm>
        <a:graphic>
          <a:graphicData uri="http://schemas.openxmlformats.org/drawingml/2006/table">
            <a:tbl>
              <a:tblPr firstRow="1" bandRow="1">
                <a:solidFill>
                  <a:srgbClr val="FFC000"/>
                </a:solidFill>
                <a:tableStyleId>{ED083AE6-46FA-4A59-8FB0-9F97EB10719F}</a:tableStyleId>
              </a:tblPr>
              <a:tblGrid>
                <a:gridCol w="247201">
                  <a:extLst>
                    <a:ext uri="{9D8B030D-6E8A-4147-A177-3AD203B41FA5}">
                      <a16:colId xmlns:a16="http://schemas.microsoft.com/office/drawing/2014/main" val="4197993966"/>
                    </a:ext>
                  </a:extLst>
                </a:gridCol>
                <a:gridCol w="259961">
                  <a:extLst>
                    <a:ext uri="{9D8B030D-6E8A-4147-A177-3AD203B41FA5}">
                      <a16:colId xmlns:a16="http://schemas.microsoft.com/office/drawing/2014/main" val="1558130124"/>
                    </a:ext>
                  </a:extLst>
                </a:gridCol>
                <a:gridCol w="259961">
                  <a:extLst>
                    <a:ext uri="{9D8B030D-6E8A-4147-A177-3AD203B41FA5}">
                      <a16:colId xmlns:a16="http://schemas.microsoft.com/office/drawing/2014/main" val="2633258326"/>
                    </a:ext>
                  </a:extLst>
                </a:gridCol>
              </a:tblGrid>
              <a:tr h="180147">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327427154"/>
                  </a:ext>
                </a:extLst>
              </a:tr>
              <a:tr h="180147">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3006614830"/>
                  </a:ext>
                </a:extLst>
              </a:tr>
              <a:tr h="180147">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3872314890"/>
                  </a:ext>
                </a:extLst>
              </a:tr>
              <a:tr h="180147">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493281849"/>
                  </a:ext>
                </a:extLst>
              </a:tr>
            </a:tbl>
          </a:graphicData>
        </a:graphic>
      </p:graphicFrame>
      <p:graphicFrame>
        <p:nvGraphicFramePr>
          <p:cNvPr id="28" name="Table 27">
            <a:extLst>
              <a:ext uri="{FF2B5EF4-FFF2-40B4-BE49-F238E27FC236}">
                <a16:creationId xmlns:a16="http://schemas.microsoft.com/office/drawing/2014/main" id="{35CF17BB-1412-D76F-15A7-693E867B07EF}"/>
              </a:ext>
            </a:extLst>
          </p:cNvPr>
          <p:cNvGraphicFramePr>
            <a:graphicFrameLocks noGrp="1"/>
          </p:cNvGraphicFramePr>
          <p:nvPr/>
        </p:nvGraphicFramePr>
        <p:xfrm>
          <a:off x="3471976" y="5325771"/>
          <a:ext cx="767123" cy="1036320"/>
        </p:xfrm>
        <a:graphic>
          <a:graphicData uri="http://schemas.openxmlformats.org/drawingml/2006/table">
            <a:tbl>
              <a:tblPr firstRow="1" bandRow="1">
                <a:solidFill>
                  <a:srgbClr val="FFC000"/>
                </a:solidFill>
                <a:tableStyleId>{ED083AE6-46FA-4A59-8FB0-9F97EB10719F}</a:tableStyleId>
              </a:tblPr>
              <a:tblGrid>
                <a:gridCol w="247201">
                  <a:extLst>
                    <a:ext uri="{9D8B030D-6E8A-4147-A177-3AD203B41FA5}">
                      <a16:colId xmlns:a16="http://schemas.microsoft.com/office/drawing/2014/main" val="4197993966"/>
                    </a:ext>
                  </a:extLst>
                </a:gridCol>
                <a:gridCol w="259961">
                  <a:extLst>
                    <a:ext uri="{9D8B030D-6E8A-4147-A177-3AD203B41FA5}">
                      <a16:colId xmlns:a16="http://schemas.microsoft.com/office/drawing/2014/main" val="1558130124"/>
                    </a:ext>
                  </a:extLst>
                </a:gridCol>
                <a:gridCol w="259961">
                  <a:extLst>
                    <a:ext uri="{9D8B030D-6E8A-4147-A177-3AD203B41FA5}">
                      <a16:colId xmlns:a16="http://schemas.microsoft.com/office/drawing/2014/main" val="2633258326"/>
                    </a:ext>
                  </a:extLst>
                </a:gridCol>
              </a:tblGrid>
              <a:tr h="180147">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1327427154"/>
                  </a:ext>
                </a:extLst>
              </a:tr>
              <a:tr h="180147">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3006614830"/>
                  </a:ext>
                </a:extLst>
              </a:tr>
              <a:tr h="180147">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3872314890"/>
                  </a:ext>
                </a:extLst>
              </a:tr>
              <a:tr h="180147">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1493281849"/>
                  </a:ext>
                </a:extLst>
              </a:tr>
            </a:tbl>
          </a:graphicData>
        </a:graphic>
      </p:graphicFrame>
      <p:graphicFrame>
        <p:nvGraphicFramePr>
          <p:cNvPr id="29" name="Table 28">
            <a:extLst>
              <a:ext uri="{FF2B5EF4-FFF2-40B4-BE49-F238E27FC236}">
                <a16:creationId xmlns:a16="http://schemas.microsoft.com/office/drawing/2014/main" id="{37558518-169D-D3F6-CB53-B441C68C9C18}"/>
              </a:ext>
            </a:extLst>
          </p:cNvPr>
          <p:cNvGraphicFramePr>
            <a:graphicFrameLocks noGrp="1"/>
          </p:cNvGraphicFramePr>
          <p:nvPr/>
        </p:nvGraphicFramePr>
        <p:xfrm>
          <a:off x="3794571" y="5491036"/>
          <a:ext cx="767123" cy="1036320"/>
        </p:xfrm>
        <a:graphic>
          <a:graphicData uri="http://schemas.openxmlformats.org/drawingml/2006/table">
            <a:tbl>
              <a:tblPr firstRow="1" bandRow="1">
                <a:solidFill>
                  <a:srgbClr val="FFC000"/>
                </a:solidFill>
                <a:tableStyleId>{ED083AE6-46FA-4A59-8FB0-9F97EB10719F}</a:tableStyleId>
              </a:tblPr>
              <a:tblGrid>
                <a:gridCol w="247201">
                  <a:extLst>
                    <a:ext uri="{9D8B030D-6E8A-4147-A177-3AD203B41FA5}">
                      <a16:colId xmlns:a16="http://schemas.microsoft.com/office/drawing/2014/main" val="4197993966"/>
                    </a:ext>
                  </a:extLst>
                </a:gridCol>
                <a:gridCol w="259961">
                  <a:extLst>
                    <a:ext uri="{9D8B030D-6E8A-4147-A177-3AD203B41FA5}">
                      <a16:colId xmlns:a16="http://schemas.microsoft.com/office/drawing/2014/main" val="1558130124"/>
                    </a:ext>
                  </a:extLst>
                </a:gridCol>
                <a:gridCol w="259961">
                  <a:extLst>
                    <a:ext uri="{9D8B030D-6E8A-4147-A177-3AD203B41FA5}">
                      <a16:colId xmlns:a16="http://schemas.microsoft.com/office/drawing/2014/main" val="2633258326"/>
                    </a:ext>
                  </a:extLst>
                </a:gridCol>
              </a:tblGrid>
              <a:tr h="180147">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1327427154"/>
                  </a:ext>
                </a:extLst>
              </a:tr>
              <a:tr h="180147">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3006614830"/>
                  </a:ext>
                </a:extLst>
              </a:tr>
              <a:tr h="180147">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3872314890"/>
                  </a:ext>
                </a:extLst>
              </a:tr>
              <a:tr h="180147">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1493281849"/>
                  </a:ext>
                </a:extLst>
              </a:tr>
            </a:tbl>
          </a:graphicData>
        </a:graphic>
      </p:graphicFrame>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DFE674D-D922-9747-15F0-1DE50CB4B1A4}"/>
                  </a:ext>
                </a:extLst>
              </p:cNvPr>
              <p:cNvSpPr txBox="1"/>
              <p:nvPr/>
            </p:nvSpPr>
            <p:spPr>
              <a:xfrm>
                <a:off x="4685335" y="2693328"/>
                <a:ext cx="2454867" cy="97494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z="1600" b="0" i="0" smtClean="0">
                          <a:latin typeface="Cambria Math" panose="02040503050406030204" pitchFamily="18" charset="0"/>
                        </a:rPr>
                        <m:t>softmax</m:t>
                      </m:r>
                      <m:d>
                        <m:dPr>
                          <m:ctrlPr>
                            <a:rPr lang="en-US" altLang="zh-CN" sz="1600" b="0" i="1" smtClean="0">
                              <a:latin typeface="Cambria Math" panose="02040503050406030204" pitchFamily="18" charset="0"/>
                            </a:rPr>
                          </m:ctrlPr>
                        </m:dPr>
                        <m:e>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𝑄</m:t>
                              </m:r>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𝐾</m:t>
                                  </m:r>
                                </m:e>
                                <m:sup>
                                  <m:r>
                                    <a:rPr lang="en-US" altLang="zh-CN" sz="1600" b="0" i="1" smtClean="0">
                                      <a:latin typeface="Cambria Math" panose="02040503050406030204" pitchFamily="18" charset="0"/>
                                    </a:rPr>
                                    <m:t>𝑇</m:t>
                                  </m:r>
                                </m:sup>
                              </m:sSup>
                            </m:num>
                            <m:den>
                              <m:rad>
                                <m:radPr>
                                  <m:degHide m:val="on"/>
                                  <m:ctrlPr>
                                    <a:rPr lang="en-US" altLang="zh-CN" sz="1600" b="0" i="1" smtClean="0">
                                      <a:latin typeface="Cambria Math" panose="02040503050406030204" pitchFamily="18" charset="0"/>
                                    </a:rPr>
                                  </m:ctrlPr>
                                </m:radPr>
                                <m:deg/>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𝑑</m:t>
                                      </m:r>
                                    </m:e>
                                    <m:sub>
                                      <m:r>
                                        <a:rPr lang="en-US" altLang="zh-CN" sz="1600" b="0" i="1" smtClean="0">
                                          <a:latin typeface="Cambria Math" panose="02040503050406030204" pitchFamily="18" charset="0"/>
                                        </a:rPr>
                                        <m:t>𝑘</m:t>
                                      </m:r>
                                    </m:sub>
                                  </m:sSub>
                                </m:e>
                              </m:rad>
                            </m:den>
                          </m:f>
                        </m:e>
                      </m:d>
                      <m:r>
                        <a:rPr lang="en-US" altLang="zh-CN" sz="1600" b="0" i="1" smtClean="0">
                          <a:latin typeface="Cambria Math" panose="02040503050406030204" pitchFamily="18" charset="0"/>
                        </a:rPr>
                        <m:t>:</m:t>
                      </m:r>
                    </m:oMath>
                  </m:oMathPara>
                </a14:m>
                <a:endParaRPr lang="en-US" altLang="zh-CN" sz="16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h</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𝐿</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𝐿</m:t>
                      </m:r>
                      <m:r>
                        <a:rPr lang="en-US" altLang="zh-CN" sz="1600" b="0" i="1" smtClean="0">
                          <a:latin typeface="Cambria Math" panose="02040503050406030204" pitchFamily="18" charset="0"/>
                        </a:rPr>
                        <m:t>=2×4×4</m:t>
                      </m:r>
                    </m:oMath>
                  </m:oMathPara>
                </a14:m>
                <a:endParaRPr lang="zh-CN" altLang="en-US" sz="1600" dirty="0"/>
              </a:p>
            </p:txBody>
          </p:sp>
        </mc:Choice>
        <mc:Fallback xmlns="">
          <p:sp>
            <p:nvSpPr>
              <p:cNvPr id="31" name="TextBox 30">
                <a:extLst>
                  <a:ext uri="{FF2B5EF4-FFF2-40B4-BE49-F238E27FC236}">
                    <a16:creationId xmlns:a16="http://schemas.microsoft.com/office/drawing/2014/main" id="{FDFE674D-D922-9747-15F0-1DE50CB4B1A4}"/>
                  </a:ext>
                </a:extLst>
              </p:cNvPr>
              <p:cNvSpPr txBox="1">
                <a:spLocks noRot="1" noChangeAspect="1" noMove="1" noResize="1" noEditPoints="1" noAdjustHandles="1" noChangeArrowheads="1" noChangeShapeType="1" noTextEdit="1"/>
              </p:cNvSpPr>
              <p:nvPr/>
            </p:nvSpPr>
            <p:spPr>
              <a:xfrm>
                <a:off x="4685335" y="2693328"/>
                <a:ext cx="2454867" cy="974947"/>
              </a:xfrm>
              <a:prstGeom prst="rect">
                <a:avLst/>
              </a:prstGeom>
              <a:blipFill>
                <a:blip r:embed="rId9"/>
                <a:stretch>
                  <a:fillRect/>
                </a:stretch>
              </a:blipFill>
            </p:spPr>
            <p:txBody>
              <a:bodyPr/>
              <a:lstStyle/>
              <a:p>
                <a:r>
                  <a:rPr lang="zh-CN" altLang="en-US">
                    <a:noFill/>
                  </a:rPr>
                  <a:t> </a:t>
                </a:r>
              </a:p>
            </p:txBody>
          </p:sp>
        </mc:Fallback>
      </mc:AlternateContent>
      <p:graphicFrame>
        <p:nvGraphicFramePr>
          <p:cNvPr id="32" name="Table 31">
            <a:extLst>
              <a:ext uri="{FF2B5EF4-FFF2-40B4-BE49-F238E27FC236}">
                <a16:creationId xmlns:a16="http://schemas.microsoft.com/office/drawing/2014/main" id="{E0AF1FFE-FD35-749D-9662-72AB3613F911}"/>
              </a:ext>
            </a:extLst>
          </p:cNvPr>
          <p:cNvGraphicFramePr>
            <a:graphicFrameLocks noGrp="1"/>
          </p:cNvGraphicFramePr>
          <p:nvPr/>
        </p:nvGraphicFramePr>
        <p:xfrm>
          <a:off x="5248781" y="3723002"/>
          <a:ext cx="1035764" cy="1036320"/>
        </p:xfrm>
        <a:graphic>
          <a:graphicData uri="http://schemas.openxmlformats.org/drawingml/2006/table">
            <a:tbl>
              <a:tblPr firstRow="1" bandRow="1">
                <a:solidFill>
                  <a:srgbClr val="FFC000"/>
                </a:solidFill>
                <a:tableStyleId>{ED083AE6-46FA-4A59-8FB0-9F97EB10719F}</a:tableStyleId>
              </a:tblPr>
              <a:tblGrid>
                <a:gridCol w="258941">
                  <a:extLst>
                    <a:ext uri="{9D8B030D-6E8A-4147-A177-3AD203B41FA5}">
                      <a16:colId xmlns:a16="http://schemas.microsoft.com/office/drawing/2014/main" val="4197993966"/>
                    </a:ext>
                  </a:extLst>
                </a:gridCol>
                <a:gridCol w="258941">
                  <a:extLst>
                    <a:ext uri="{9D8B030D-6E8A-4147-A177-3AD203B41FA5}">
                      <a16:colId xmlns:a16="http://schemas.microsoft.com/office/drawing/2014/main" val="1558130124"/>
                    </a:ext>
                  </a:extLst>
                </a:gridCol>
                <a:gridCol w="258941">
                  <a:extLst>
                    <a:ext uri="{9D8B030D-6E8A-4147-A177-3AD203B41FA5}">
                      <a16:colId xmlns:a16="http://schemas.microsoft.com/office/drawing/2014/main" val="2633258326"/>
                    </a:ext>
                  </a:extLst>
                </a:gridCol>
                <a:gridCol w="258941">
                  <a:extLst>
                    <a:ext uri="{9D8B030D-6E8A-4147-A177-3AD203B41FA5}">
                      <a16:colId xmlns:a16="http://schemas.microsoft.com/office/drawing/2014/main" val="1969982648"/>
                    </a:ext>
                  </a:extLst>
                </a:gridCol>
              </a:tblGrid>
              <a:tr h="180147">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1327427154"/>
                  </a:ext>
                </a:extLst>
              </a:tr>
              <a:tr h="180147">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006614830"/>
                  </a:ext>
                </a:extLst>
              </a:tr>
              <a:tr h="180147">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872314890"/>
                  </a:ext>
                </a:extLst>
              </a:tr>
              <a:tr h="180147">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1493281849"/>
                  </a:ext>
                </a:extLst>
              </a:tr>
            </a:tbl>
          </a:graphicData>
        </a:graphic>
      </p:graphicFrame>
      <p:graphicFrame>
        <p:nvGraphicFramePr>
          <p:cNvPr id="33" name="Table 32">
            <a:extLst>
              <a:ext uri="{FF2B5EF4-FFF2-40B4-BE49-F238E27FC236}">
                <a16:creationId xmlns:a16="http://schemas.microsoft.com/office/drawing/2014/main" id="{926D2AD3-C144-D306-D530-EBE497AB66FA}"/>
              </a:ext>
            </a:extLst>
          </p:cNvPr>
          <p:cNvGraphicFramePr>
            <a:graphicFrameLocks noGrp="1"/>
          </p:cNvGraphicFramePr>
          <p:nvPr/>
        </p:nvGraphicFramePr>
        <p:xfrm>
          <a:off x="5614265" y="3844298"/>
          <a:ext cx="1035764" cy="1036320"/>
        </p:xfrm>
        <a:graphic>
          <a:graphicData uri="http://schemas.openxmlformats.org/drawingml/2006/table">
            <a:tbl>
              <a:tblPr firstRow="1" bandRow="1">
                <a:solidFill>
                  <a:srgbClr val="FFC000"/>
                </a:solidFill>
                <a:tableStyleId>{ED083AE6-46FA-4A59-8FB0-9F97EB10719F}</a:tableStyleId>
              </a:tblPr>
              <a:tblGrid>
                <a:gridCol w="258941">
                  <a:extLst>
                    <a:ext uri="{9D8B030D-6E8A-4147-A177-3AD203B41FA5}">
                      <a16:colId xmlns:a16="http://schemas.microsoft.com/office/drawing/2014/main" val="4197993966"/>
                    </a:ext>
                  </a:extLst>
                </a:gridCol>
                <a:gridCol w="258941">
                  <a:extLst>
                    <a:ext uri="{9D8B030D-6E8A-4147-A177-3AD203B41FA5}">
                      <a16:colId xmlns:a16="http://schemas.microsoft.com/office/drawing/2014/main" val="1558130124"/>
                    </a:ext>
                  </a:extLst>
                </a:gridCol>
                <a:gridCol w="258941">
                  <a:extLst>
                    <a:ext uri="{9D8B030D-6E8A-4147-A177-3AD203B41FA5}">
                      <a16:colId xmlns:a16="http://schemas.microsoft.com/office/drawing/2014/main" val="2633258326"/>
                    </a:ext>
                  </a:extLst>
                </a:gridCol>
                <a:gridCol w="258941">
                  <a:extLst>
                    <a:ext uri="{9D8B030D-6E8A-4147-A177-3AD203B41FA5}">
                      <a16:colId xmlns:a16="http://schemas.microsoft.com/office/drawing/2014/main" val="1969982648"/>
                    </a:ext>
                  </a:extLst>
                </a:gridCol>
              </a:tblGrid>
              <a:tr h="180147">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1327427154"/>
                  </a:ext>
                </a:extLst>
              </a:tr>
              <a:tr h="180147">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006614830"/>
                  </a:ext>
                </a:extLst>
              </a:tr>
              <a:tr h="180147">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872314890"/>
                  </a:ext>
                </a:extLst>
              </a:tr>
              <a:tr h="180147">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1493281849"/>
                  </a:ext>
                </a:extLst>
              </a:tr>
            </a:tbl>
          </a:graphicData>
        </a:graphic>
      </p:graphicFrame>
      <p:cxnSp>
        <p:nvCxnSpPr>
          <p:cNvPr id="35" name="Straight Arrow Connector 34">
            <a:extLst>
              <a:ext uri="{FF2B5EF4-FFF2-40B4-BE49-F238E27FC236}">
                <a16:creationId xmlns:a16="http://schemas.microsoft.com/office/drawing/2014/main" id="{9922D455-9B55-92B1-B43A-0B8831F08B2D}"/>
              </a:ext>
            </a:extLst>
          </p:cNvPr>
          <p:cNvCxnSpPr>
            <a:cxnSpLocks/>
            <a:stCxn id="19" idx="3"/>
            <a:endCxn id="15" idx="1"/>
          </p:cNvCxnSpPr>
          <p:nvPr/>
        </p:nvCxnSpPr>
        <p:spPr>
          <a:xfrm flipV="1">
            <a:off x="2205778" y="2543990"/>
            <a:ext cx="756707" cy="17526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02B04EC-3EF9-A723-C16A-4B34FC5ED6B6}"/>
              </a:ext>
            </a:extLst>
          </p:cNvPr>
          <p:cNvCxnSpPr>
            <a:cxnSpLocks/>
            <a:stCxn id="19" idx="3"/>
            <a:endCxn id="16" idx="1"/>
          </p:cNvCxnSpPr>
          <p:nvPr/>
        </p:nvCxnSpPr>
        <p:spPr>
          <a:xfrm>
            <a:off x="2205778" y="4296658"/>
            <a:ext cx="664105" cy="1581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263E44F-D3FE-DB25-1F76-90B7ACBCF5DA}"/>
              </a:ext>
            </a:extLst>
          </p:cNvPr>
          <p:cNvCxnSpPr>
            <a:cxnSpLocks/>
            <a:stCxn id="19" idx="3"/>
            <a:endCxn id="17" idx="1"/>
          </p:cNvCxnSpPr>
          <p:nvPr/>
        </p:nvCxnSpPr>
        <p:spPr>
          <a:xfrm>
            <a:off x="2205778" y="4296658"/>
            <a:ext cx="664105" cy="18529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4D90168-5F14-DFFA-3713-30328B67A343}"/>
              </a:ext>
            </a:extLst>
          </p:cNvPr>
          <p:cNvCxnSpPr>
            <a:cxnSpLocks/>
            <a:stCxn id="25" idx="3"/>
            <a:endCxn id="32" idx="1"/>
          </p:cNvCxnSpPr>
          <p:nvPr/>
        </p:nvCxnSpPr>
        <p:spPr>
          <a:xfrm>
            <a:off x="4561695" y="2755519"/>
            <a:ext cx="687086" cy="14856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1B02193-2F4B-69AC-9DC6-BD9087E96A6B}"/>
              </a:ext>
            </a:extLst>
          </p:cNvPr>
          <p:cNvCxnSpPr>
            <a:cxnSpLocks/>
            <a:stCxn id="27" idx="3"/>
            <a:endCxn id="32" idx="1"/>
          </p:cNvCxnSpPr>
          <p:nvPr/>
        </p:nvCxnSpPr>
        <p:spPr>
          <a:xfrm flipV="1">
            <a:off x="4561695" y="4241162"/>
            <a:ext cx="687086" cy="1396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65" name="Table 64">
            <a:extLst>
              <a:ext uri="{FF2B5EF4-FFF2-40B4-BE49-F238E27FC236}">
                <a16:creationId xmlns:a16="http://schemas.microsoft.com/office/drawing/2014/main" id="{38E711EF-5547-D2EE-323E-32FF1867FE97}"/>
              </a:ext>
            </a:extLst>
          </p:cNvPr>
          <p:cNvGraphicFramePr>
            <a:graphicFrameLocks noGrp="1"/>
          </p:cNvGraphicFramePr>
          <p:nvPr/>
        </p:nvGraphicFramePr>
        <p:xfrm>
          <a:off x="5461268" y="5366955"/>
          <a:ext cx="767123" cy="1036320"/>
        </p:xfrm>
        <a:graphic>
          <a:graphicData uri="http://schemas.openxmlformats.org/drawingml/2006/table">
            <a:tbl>
              <a:tblPr firstRow="1" bandRow="1">
                <a:solidFill>
                  <a:srgbClr val="FFC000"/>
                </a:solidFill>
                <a:tableStyleId>{ED083AE6-46FA-4A59-8FB0-9F97EB10719F}</a:tableStyleId>
              </a:tblPr>
              <a:tblGrid>
                <a:gridCol w="247201">
                  <a:extLst>
                    <a:ext uri="{9D8B030D-6E8A-4147-A177-3AD203B41FA5}">
                      <a16:colId xmlns:a16="http://schemas.microsoft.com/office/drawing/2014/main" val="4197993966"/>
                    </a:ext>
                  </a:extLst>
                </a:gridCol>
                <a:gridCol w="259961">
                  <a:extLst>
                    <a:ext uri="{9D8B030D-6E8A-4147-A177-3AD203B41FA5}">
                      <a16:colId xmlns:a16="http://schemas.microsoft.com/office/drawing/2014/main" val="1558130124"/>
                    </a:ext>
                  </a:extLst>
                </a:gridCol>
                <a:gridCol w="259961">
                  <a:extLst>
                    <a:ext uri="{9D8B030D-6E8A-4147-A177-3AD203B41FA5}">
                      <a16:colId xmlns:a16="http://schemas.microsoft.com/office/drawing/2014/main" val="2633258326"/>
                    </a:ext>
                  </a:extLst>
                </a:gridCol>
              </a:tblGrid>
              <a:tr h="180147">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327427154"/>
                  </a:ext>
                </a:extLst>
              </a:tr>
              <a:tr h="180147">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006614830"/>
                  </a:ext>
                </a:extLst>
              </a:tr>
              <a:tr h="180147">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872314890"/>
                  </a:ext>
                </a:extLst>
              </a:tr>
              <a:tr h="180147">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93281849"/>
                  </a:ext>
                </a:extLst>
              </a:tr>
            </a:tbl>
          </a:graphicData>
        </a:graphic>
      </p:graphicFrame>
      <p:graphicFrame>
        <p:nvGraphicFramePr>
          <p:cNvPr id="66" name="Table 65">
            <a:extLst>
              <a:ext uri="{FF2B5EF4-FFF2-40B4-BE49-F238E27FC236}">
                <a16:creationId xmlns:a16="http://schemas.microsoft.com/office/drawing/2014/main" id="{6620C058-A995-63FA-14A8-E1CF9892A89A}"/>
              </a:ext>
            </a:extLst>
          </p:cNvPr>
          <p:cNvGraphicFramePr>
            <a:graphicFrameLocks noGrp="1"/>
          </p:cNvGraphicFramePr>
          <p:nvPr/>
        </p:nvGraphicFramePr>
        <p:xfrm>
          <a:off x="5783863" y="5532220"/>
          <a:ext cx="767123" cy="1036320"/>
        </p:xfrm>
        <a:graphic>
          <a:graphicData uri="http://schemas.openxmlformats.org/drawingml/2006/table">
            <a:tbl>
              <a:tblPr firstRow="1" bandRow="1">
                <a:solidFill>
                  <a:srgbClr val="FFC000"/>
                </a:solidFill>
                <a:tableStyleId>{ED083AE6-46FA-4A59-8FB0-9F97EB10719F}</a:tableStyleId>
              </a:tblPr>
              <a:tblGrid>
                <a:gridCol w="247201">
                  <a:extLst>
                    <a:ext uri="{9D8B030D-6E8A-4147-A177-3AD203B41FA5}">
                      <a16:colId xmlns:a16="http://schemas.microsoft.com/office/drawing/2014/main" val="4197993966"/>
                    </a:ext>
                  </a:extLst>
                </a:gridCol>
                <a:gridCol w="259961">
                  <a:extLst>
                    <a:ext uri="{9D8B030D-6E8A-4147-A177-3AD203B41FA5}">
                      <a16:colId xmlns:a16="http://schemas.microsoft.com/office/drawing/2014/main" val="1558130124"/>
                    </a:ext>
                  </a:extLst>
                </a:gridCol>
                <a:gridCol w="259961">
                  <a:extLst>
                    <a:ext uri="{9D8B030D-6E8A-4147-A177-3AD203B41FA5}">
                      <a16:colId xmlns:a16="http://schemas.microsoft.com/office/drawing/2014/main" val="2633258326"/>
                    </a:ext>
                  </a:extLst>
                </a:gridCol>
              </a:tblGrid>
              <a:tr h="180147">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327427154"/>
                  </a:ext>
                </a:extLst>
              </a:tr>
              <a:tr h="180147">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006614830"/>
                  </a:ext>
                </a:extLst>
              </a:tr>
              <a:tr h="180147">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872314890"/>
                  </a:ext>
                </a:extLst>
              </a:tr>
              <a:tr h="180147">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93281849"/>
                  </a:ext>
                </a:extLst>
              </a:tr>
            </a:tbl>
          </a:graphicData>
        </a:graphic>
      </p:graphicFrame>
      <p:cxnSp>
        <p:nvCxnSpPr>
          <p:cNvPr id="67" name="Straight Arrow Connector 66">
            <a:extLst>
              <a:ext uri="{FF2B5EF4-FFF2-40B4-BE49-F238E27FC236}">
                <a16:creationId xmlns:a16="http://schemas.microsoft.com/office/drawing/2014/main" id="{3CA0FD80-38FD-624D-9CB6-EB443EA141B8}"/>
              </a:ext>
            </a:extLst>
          </p:cNvPr>
          <p:cNvCxnSpPr>
            <a:cxnSpLocks/>
            <a:stCxn id="33" idx="2"/>
            <a:endCxn id="65" idx="0"/>
          </p:cNvCxnSpPr>
          <p:nvPr/>
        </p:nvCxnSpPr>
        <p:spPr>
          <a:xfrm flipH="1">
            <a:off x="5844829" y="4880618"/>
            <a:ext cx="287318" cy="4863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60C6A4C1-24CD-1DC3-B661-1F220F69C585}"/>
              </a:ext>
            </a:extLst>
          </p:cNvPr>
          <p:cNvCxnSpPr>
            <a:cxnSpLocks/>
            <a:stCxn id="29" idx="3"/>
            <a:endCxn id="65" idx="1"/>
          </p:cNvCxnSpPr>
          <p:nvPr/>
        </p:nvCxnSpPr>
        <p:spPr>
          <a:xfrm flipV="1">
            <a:off x="4561694" y="5885115"/>
            <a:ext cx="899574" cy="1240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EA56B9A9-51E2-B2AC-C9F8-A4025BA16E53}"/>
                  </a:ext>
                </a:extLst>
              </p:cNvPr>
              <p:cNvSpPr txBox="1"/>
              <p:nvPr/>
            </p:nvSpPr>
            <p:spPr>
              <a:xfrm>
                <a:off x="6564830" y="5578891"/>
                <a:ext cx="2454867" cy="804451"/>
              </a:xfrm>
              <a:prstGeom prst="rect">
                <a:avLst/>
              </a:prstGeom>
              <a:noFill/>
            </p:spPr>
            <p:txBody>
              <a:bodyPr wrap="square">
                <a:spAutoFit/>
              </a:bodyPr>
              <a:lstStyle/>
              <a:p>
                <a:r>
                  <a:rPr lang="en-US" altLang="zh-CN" sz="1600" dirty="0"/>
                  <a:t>After Attention</a:t>
                </a:r>
                <a:endParaRPr lang="en-US" altLang="zh-CN" sz="1600" b="0" dirty="0"/>
              </a:p>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h</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𝐿</m:t>
                      </m:r>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𝑑</m:t>
                          </m:r>
                        </m:num>
                        <m:den>
                          <m:r>
                            <a:rPr lang="en-US" altLang="zh-CN" sz="1600" b="0" i="1" smtClean="0">
                              <a:latin typeface="Cambria Math" panose="02040503050406030204" pitchFamily="18" charset="0"/>
                            </a:rPr>
                            <m:t>h</m:t>
                          </m:r>
                        </m:den>
                      </m:f>
                      <m:r>
                        <a:rPr lang="en-US" altLang="zh-CN" sz="1600" b="0" i="1" smtClean="0">
                          <a:latin typeface="Cambria Math" panose="02040503050406030204" pitchFamily="18" charset="0"/>
                        </a:rPr>
                        <m:t>=2×4×3</m:t>
                      </m:r>
                    </m:oMath>
                  </m:oMathPara>
                </a14:m>
                <a:endParaRPr lang="zh-CN" altLang="en-US" sz="1600" dirty="0"/>
              </a:p>
            </p:txBody>
          </p:sp>
        </mc:Choice>
        <mc:Fallback xmlns="">
          <p:sp>
            <p:nvSpPr>
              <p:cNvPr id="81" name="TextBox 80">
                <a:extLst>
                  <a:ext uri="{FF2B5EF4-FFF2-40B4-BE49-F238E27FC236}">
                    <a16:creationId xmlns:a16="http://schemas.microsoft.com/office/drawing/2014/main" id="{EA56B9A9-51E2-B2AC-C9F8-A4025BA16E53}"/>
                  </a:ext>
                </a:extLst>
              </p:cNvPr>
              <p:cNvSpPr txBox="1">
                <a:spLocks noRot="1" noChangeAspect="1" noMove="1" noResize="1" noEditPoints="1" noAdjustHandles="1" noChangeArrowheads="1" noChangeShapeType="1" noTextEdit="1"/>
              </p:cNvSpPr>
              <p:nvPr/>
            </p:nvSpPr>
            <p:spPr>
              <a:xfrm>
                <a:off x="6564830" y="5578891"/>
                <a:ext cx="2454867" cy="804451"/>
              </a:xfrm>
              <a:prstGeom prst="rect">
                <a:avLst/>
              </a:prstGeom>
              <a:blipFill>
                <a:blip r:embed="rId10"/>
                <a:stretch>
                  <a:fillRect l="-1489" t="-2273"/>
                </a:stretch>
              </a:blipFill>
            </p:spPr>
            <p:txBody>
              <a:bodyPr/>
              <a:lstStyle/>
              <a:p>
                <a:r>
                  <a:rPr lang="zh-CN" altLang="en-US">
                    <a:noFill/>
                  </a:rPr>
                  <a:t> </a:t>
                </a:r>
              </a:p>
            </p:txBody>
          </p:sp>
        </mc:Fallback>
      </mc:AlternateContent>
      <p:cxnSp>
        <p:nvCxnSpPr>
          <p:cNvPr id="82" name="Straight Arrow Connector 81">
            <a:extLst>
              <a:ext uri="{FF2B5EF4-FFF2-40B4-BE49-F238E27FC236}">
                <a16:creationId xmlns:a16="http://schemas.microsoft.com/office/drawing/2014/main" id="{D943F574-A1C3-BF09-C383-A9FEFBF41724}"/>
              </a:ext>
            </a:extLst>
          </p:cNvPr>
          <p:cNvCxnSpPr>
            <a:cxnSpLocks/>
            <a:stCxn id="66" idx="3"/>
            <a:endCxn id="85" idx="2"/>
          </p:cNvCxnSpPr>
          <p:nvPr/>
        </p:nvCxnSpPr>
        <p:spPr>
          <a:xfrm flipV="1">
            <a:off x="6550986" y="4920874"/>
            <a:ext cx="1238799" cy="11295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85" name="Table 84">
            <a:extLst>
              <a:ext uri="{FF2B5EF4-FFF2-40B4-BE49-F238E27FC236}">
                <a16:creationId xmlns:a16="http://schemas.microsoft.com/office/drawing/2014/main" id="{854E96FA-6711-3EB8-99D1-23E09ACC4B5D}"/>
              </a:ext>
            </a:extLst>
          </p:cNvPr>
          <p:cNvGraphicFramePr>
            <a:graphicFrameLocks noGrp="1"/>
          </p:cNvGraphicFramePr>
          <p:nvPr/>
        </p:nvGraphicFramePr>
        <p:xfrm>
          <a:off x="7033590" y="3884554"/>
          <a:ext cx="1512390" cy="1036320"/>
        </p:xfrm>
        <a:graphic>
          <a:graphicData uri="http://schemas.openxmlformats.org/drawingml/2006/table">
            <a:tbl>
              <a:tblPr firstRow="1" bandRow="1">
                <a:solidFill>
                  <a:srgbClr val="FFC000"/>
                </a:solidFill>
                <a:tableStyleId>{ED083AE6-46FA-4A59-8FB0-9F97EB10719F}</a:tableStyleId>
              </a:tblPr>
              <a:tblGrid>
                <a:gridCol w="252065">
                  <a:extLst>
                    <a:ext uri="{9D8B030D-6E8A-4147-A177-3AD203B41FA5}">
                      <a16:colId xmlns:a16="http://schemas.microsoft.com/office/drawing/2014/main" val="4197993966"/>
                    </a:ext>
                  </a:extLst>
                </a:gridCol>
                <a:gridCol w="252065">
                  <a:extLst>
                    <a:ext uri="{9D8B030D-6E8A-4147-A177-3AD203B41FA5}">
                      <a16:colId xmlns:a16="http://schemas.microsoft.com/office/drawing/2014/main" val="1558130124"/>
                    </a:ext>
                  </a:extLst>
                </a:gridCol>
                <a:gridCol w="252065">
                  <a:extLst>
                    <a:ext uri="{9D8B030D-6E8A-4147-A177-3AD203B41FA5}">
                      <a16:colId xmlns:a16="http://schemas.microsoft.com/office/drawing/2014/main" val="3733565005"/>
                    </a:ext>
                  </a:extLst>
                </a:gridCol>
                <a:gridCol w="252065">
                  <a:extLst>
                    <a:ext uri="{9D8B030D-6E8A-4147-A177-3AD203B41FA5}">
                      <a16:colId xmlns:a16="http://schemas.microsoft.com/office/drawing/2014/main" val="1082160960"/>
                    </a:ext>
                  </a:extLst>
                </a:gridCol>
                <a:gridCol w="252065">
                  <a:extLst>
                    <a:ext uri="{9D8B030D-6E8A-4147-A177-3AD203B41FA5}">
                      <a16:colId xmlns:a16="http://schemas.microsoft.com/office/drawing/2014/main" val="1507260227"/>
                    </a:ext>
                  </a:extLst>
                </a:gridCol>
                <a:gridCol w="252065">
                  <a:extLst>
                    <a:ext uri="{9D8B030D-6E8A-4147-A177-3AD203B41FA5}">
                      <a16:colId xmlns:a16="http://schemas.microsoft.com/office/drawing/2014/main" val="2633258326"/>
                    </a:ext>
                  </a:extLst>
                </a:gridCol>
              </a:tblGrid>
              <a:tr h="180147">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327427154"/>
                  </a:ext>
                </a:extLst>
              </a:tr>
              <a:tr h="180147">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006614830"/>
                  </a:ext>
                </a:extLst>
              </a:tr>
              <a:tr h="180147">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872314890"/>
                  </a:ext>
                </a:extLst>
              </a:tr>
              <a:tr h="180147">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93281849"/>
                  </a:ext>
                </a:extLst>
              </a:tr>
            </a:tbl>
          </a:graphicData>
        </a:graphic>
      </p:graphicFrame>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80B84CA5-BDB6-C410-16DE-90BF4203F759}"/>
                  </a:ext>
                </a:extLst>
              </p:cNvPr>
              <p:cNvSpPr txBox="1"/>
              <p:nvPr/>
            </p:nvSpPr>
            <p:spPr>
              <a:xfrm>
                <a:off x="6971631" y="3279651"/>
                <a:ext cx="1715632" cy="584775"/>
              </a:xfrm>
              <a:prstGeom prst="rect">
                <a:avLst/>
              </a:prstGeom>
              <a:noFill/>
            </p:spPr>
            <p:txBody>
              <a:bodyPr wrap="square">
                <a:spAutoFit/>
              </a:bodyPr>
              <a:lstStyle/>
              <a:p>
                <a:r>
                  <a:rPr lang="en-US" altLang="zh-CN" sz="1600" dirty="0"/>
                  <a:t>Concatenation:</a:t>
                </a:r>
                <a:endParaRPr lang="en-US" altLang="zh-CN" sz="1600" b="0" dirty="0"/>
              </a:p>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𝐿</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𝑑</m:t>
                      </m:r>
                      <m:r>
                        <a:rPr lang="en-US" altLang="zh-CN" sz="1600" b="0" i="1" smtClean="0">
                          <a:latin typeface="Cambria Math" panose="02040503050406030204" pitchFamily="18" charset="0"/>
                        </a:rPr>
                        <m:t>=4×6</m:t>
                      </m:r>
                    </m:oMath>
                  </m:oMathPara>
                </a14:m>
                <a:endParaRPr lang="zh-CN" altLang="en-US" sz="1600" dirty="0"/>
              </a:p>
            </p:txBody>
          </p:sp>
        </mc:Choice>
        <mc:Fallback xmlns="">
          <p:sp>
            <p:nvSpPr>
              <p:cNvPr id="94" name="TextBox 93">
                <a:extLst>
                  <a:ext uri="{FF2B5EF4-FFF2-40B4-BE49-F238E27FC236}">
                    <a16:creationId xmlns:a16="http://schemas.microsoft.com/office/drawing/2014/main" id="{80B84CA5-BDB6-C410-16DE-90BF4203F759}"/>
                  </a:ext>
                </a:extLst>
              </p:cNvPr>
              <p:cNvSpPr txBox="1">
                <a:spLocks noRot="1" noChangeAspect="1" noMove="1" noResize="1" noEditPoints="1" noAdjustHandles="1" noChangeArrowheads="1" noChangeShapeType="1" noTextEdit="1"/>
              </p:cNvSpPr>
              <p:nvPr/>
            </p:nvSpPr>
            <p:spPr>
              <a:xfrm>
                <a:off x="6971631" y="3279651"/>
                <a:ext cx="1715632" cy="584775"/>
              </a:xfrm>
              <a:prstGeom prst="rect">
                <a:avLst/>
              </a:prstGeom>
              <a:blipFill>
                <a:blip r:embed="rId11"/>
                <a:stretch>
                  <a:fillRect l="-2135" t="-3125"/>
                </a:stretch>
              </a:blipFill>
            </p:spPr>
            <p:txBody>
              <a:bodyPr/>
              <a:lstStyle/>
              <a:p>
                <a:r>
                  <a:rPr lang="zh-CN" altLang="en-US">
                    <a:noFill/>
                  </a:rPr>
                  <a:t> </a:t>
                </a:r>
              </a:p>
            </p:txBody>
          </p:sp>
        </mc:Fallback>
      </mc:AlternateContent>
      <p:graphicFrame>
        <p:nvGraphicFramePr>
          <p:cNvPr id="96" name="Table 95">
            <a:extLst>
              <a:ext uri="{FF2B5EF4-FFF2-40B4-BE49-F238E27FC236}">
                <a16:creationId xmlns:a16="http://schemas.microsoft.com/office/drawing/2014/main" id="{06F833C3-A5C2-94D2-7D2D-14D728BDCC13}"/>
              </a:ext>
            </a:extLst>
          </p:cNvPr>
          <p:cNvGraphicFramePr>
            <a:graphicFrameLocks noGrp="1"/>
          </p:cNvGraphicFramePr>
          <p:nvPr/>
        </p:nvGraphicFramePr>
        <p:xfrm>
          <a:off x="9188435" y="3882908"/>
          <a:ext cx="2058021" cy="1036320"/>
        </p:xfrm>
        <a:graphic>
          <a:graphicData uri="http://schemas.openxmlformats.org/drawingml/2006/table">
            <a:tbl>
              <a:tblPr firstRow="1" bandRow="1">
                <a:solidFill>
                  <a:srgbClr val="FFC000"/>
                </a:solidFill>
                <a:tableStyleId>{ED083AE6-46FA-4A59-8FB0-9F97EB10719F}</a:tableStyleId>
              </a:tblPr>
              <a:tblGrid>
                <a:gridCol w="228669">
                  <a:extLst>
                    <a:ext uri="{9D8B030D-6E8A-4147-A177-3AD203B41FA5}">
                      <a16:colId xmlns:a16="http://schemas.microsoft.com/office/drawing/2014/main" val="4197993966"/>
                    </a:ext>
                  </a:extLst>
                </a:gridCol>
                <a:gridCol w="228669">
                  <a:extLst>
                    <a:ext uri="{9D8B030D-6E8A-4147-A177-3AD203B41FA5}">
                      <a16:colId xmlns:a16="http://schemas.microsoft.com/office/drawing/2014/main" val="1558130124"/>
                    </a:ext>
                  </a:extLst>
                </a:gridCol>
                <a:gridCol w="228669">
                  <a:extLst>
                    <a:ext uri="{9D8B030D-6E8A-4147-A177-3AD203B41FA5}">
                      <a16:colId xmlns:a16="http://schemas.microsoft.com/office/drawing/2014/main" val="3733565005"/>
                    </a:ext>
                  </a:extLst>
                </a:gridCol>
                <a:gridCol w="228669">
                  <a:extLst>
                    <a:ext uri="{9D8B030D-6E8A-4147-A177-3AD203B41FA5}">
                      <a16:colId xmlns:a16="http://schemas.microsoft.com/office/drawing/2014/main" val="1082160960"/>
                    </a:ext>
                  </a:extLst>
                </a:gridCol>
                <a:gridCol w="228669">
                  <a:extLst>
                    <a:ext uri="{9D8B030D-6E8A-4147-A177-3AD203B41FA5}">
                      <a16:colId xmlns:a16="http://schemas.microsoft.com/office/drawing/2014/main" val="1507260227"/>
                    </a:ext>
                  </a:extLst>
                </a:gridCol>
                <a:gridCol w="228669">
                  <a:extLst>
                    <a:ext uri="{9D8B030D-6E8A-4147-A177-3AD203B41FA5}">
                      <a16:colId xmlns:a16="http://schemas.microsoft.com/office/drawing/2014/main" val="2633258326"/>
                    </a:ext>
                  </a:extLst>
                </a:gridCol>
                <a:gridCol w="228669">
                  <a:extLst>
                    <a:ext uri="{9D8B030D-6E8A-4147-A177-3AD203B41FA5}">
                      <a16:colId xmlns:a16="http://schemas.microsoft.com/office/drawing/2014/main" val="3235372200"/>
                    </a:ext>
                  </a:extLst>
                </a:gridCol>
                <a:gridCol w="228669">
                  <a:extLst>
                    <a:ext uri="{9D8B030D-6E8A-4147-A177-3AD203B41FA5}">
                      <a16:colId xmlns:a16="http://schemas.microsoft.com/office/drawing/2014/main" val="1540840712"/>
                    </a:ext>
                  </a:extLst>
                </a:gridCol>
                <a:gridCol w="228669">
                  <a:extLst>
                    <a:ext uri="{9D8B030D-6E8A-4147-A177-3AD203B41FA5}">
                      <a16:colId xmlns:a16="http://schemas.microsoft.com/office/drawing/2014/main" val="1959331603"/>
                    </a:ext>
                  </a:extLst>
                </a:gridCol>
              </a:tblGrid>
              <a:tr h="180147">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327427154"/>
                  </a:ext>
                </a:extLst>
              </a:tr>
              <a:tr h="180147">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006614830"/>
                  </a:ext>
                </a:extLst>
              </a:tr>
              <a:tr h="180147">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872314890"/>
                  </a:ext>
                </a:extLst>
              </a:tr>
              <a:tr h="180147">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93281849"/>
                  </a:ext>
                </a:extLst>
              </a:tr>
            </a:tbl>
          </a:graphicData>
        </a:graphic>
      </p:graphicFrame>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EE81C67D-AF66-61F9-CCBF-4CD891321C8B}"/>
                  </a:ext>
                </a:extLst>
              </p:cNvPr>
              <p:cNvSpPr txBox="1"/>
              <p:nvPr/>
            </p:nvSpPr>
            <p:spPr>
              <a:xfrm>
                <a:off x="9266729" y="3279650"/>
                <a:ext cx="1715632" cy="584775"/>
              </a:xfrm>
              <a:prstGeom prst="rect">
                <a:avLst/>
              </a:prstGeom>
              <a:noFill/>
            </p:spPr>
            <p:txBody>
              <a:bodyPr wrap="square">
                <a:spAutoFit/>
              </a:bodyPr>
              <a:lstStyle/>
              <a:p>
                <a:r>
                  <a:rPr lang="en-US" altLang="zh-CN" sz="1600" dirty="0"/>
                  <a:t>FFN:</a:t>
                </a:r>
                <a:endParaRPr lang="en-US" altLang="zh-CN" sz="1600" b="0" dirty="0"/>
              </a:p>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𝐿</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𝑀𝑑</m:t>
                      </m:r>
                      <m:r>
                        <a:rPr lang="en-US" altLang="zh-CN" sz="1600" b="0" i="1" smtClean="0">
                          <a:latin typeface="Cambria Math" panose="02040503050406030204" pitchFamily="18" charset="0"/>
                        </a:rPr>
                        <m:t>=4×9</m:t>
                      </m:r>
                    </m:oMath>
                  </m:oMathPara>
                </a14:m>
                <a:endParaRPr lang="zh-CN" altLang="en-US" sz="1600" dirty="0"/>
              </a:p>
            </p:txBody>
          </p:sp>
        </mc:Choice>
        <mc:Fallback xmlns="">
          <p:sp>
            <p:nvSpPr>
              <p:cNvPr id="97" name="TextBox 96">
                <a:extLst>
                  <a:ext uri="{FF2B5EF4-FFF2-40B4-BE49-F238E27FC236}">
                    <a16:creationId xmlns:a16="http://schemas.microsoft.com/office/drawing/2014/main" id="{EE81C67D-AF66-61F9-CCBF-4CD891321C8B}"/>
                  </a:ext>
                </a:extLst>
              </p:cNvPr>
              <p:cNvSpPr txBox="1">
                <a:spLocks noRot="1" noChangeAspect="1" noMove="1" noResize="1" noEditPoints="1" noAdjustHandles="1" noChangeArrowheads="1" noChangeShapeType="1" noTextEdit="1"/>
              </p:cNvSpPr>
              <p:nvPr/>
            </p:nvSpPr>
            <p:spPr>
              <a:xfrm>
                <a:off x="9266729" y="3279650"/>
                <a:ext cx="1715632" cy="584775"/>
              </a:xfrm>
              <a:prstGeom prst="rect">
                <a:avLst/>
              </a:prstGeom>
              <a:blipFill>
                <a:blip r:embed="rId12"/>
                <a:stretch>
                  <a:fillRect l="-1773" t="-3125"/>
                </a:stretch>
              </a:blipFill>
            </p:spPr>
            <p:txBody>
              <a:bodyPr/>
              <a:lstStyle/>
              <a:p>
                <a:r>
                  <a:rPr lang="zh-CN" altLang="en-US">
                    <a:noFill/>
                  </a:rPr>
                  <a:t> </a:t>
                </a:r>
              </a:p>
            </p:txBody>
          </p:sp>
        </mc:Fallback>
      </mc:AlternateContent>
      <p:cxnSp>
        <p:nvCxnSpPr>
          <p:cNvPr id="98" name="Straight Arrow Connector 97">
            <a:extLst>
              <a:ext uri="{FF2B5EF4-FFF2-40B4-BE49-F238E27FC236}">
                <a16:creationId xmlns:a16="http://schemas.microsoft.com/office/drawing/2014/main" id="{5B4CFC99-7DD5-8029-4BC4-69BD320C67DA}"/>
              </a:ext>
            </a:extLst>
          </p:cNvPr>
          <p:cNvCxnSpPr>
            <a:cxnSpLocks/>
            <a:stCxn id="85" idx="3"/>
            <a:endCxn id="96" idx="1"/>
          </p:cNvCxnSpPr>
          <p:nvPr/>
        </p:nvCxnSpPr>
        <p:spPr>
          <a:xfrm flipV="1">
            <a:off x="8545980" y="4401068"/>
            <a:ext cx="642455" cy="164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C1170E6C-C59F-791D-E8FC-EDE2FDB46541}"/>
              </a:ext>
            </a:extLst>
          </p:cNvPr>
          <p:cNvCxnSpPr>
            <a:cxnSpLocks/>
            <a:stCxn id="96" idx="2"/>
            <a:endCxn id="109" idx="0"/>
          </p:cNvCxnSpPr>
          <p:nvPr/>
        </p:nvCxnSpPr>
        <p:spPr>
          <a:xfrm>
            <a:off x="10217445" y="4919228"/>
            <a:ext cx="0" cy="3787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09" name="Table 108">
            <a:extLst>
              <a:ext uri="{FF2B5EF4-FFF2-40B4-BE49-F238E27FC236}">
                <a16:creationId xmlns:a16="http://schemas.microsoft.com/office/drawing/2014/main" id="{D592F971-26BD-0DBA-C960-5EA1018F3D67}"/>
              </a:ext>
            </a:extLst>
          </p:cNvPr>
          <p:cNvGraphicFramePr>
            <a:graphicFrameLocks noGrp="1"/>
          </p:cNvGraphicFramePr>
          <p:nvPr/>
        </p:nvGraphicFramePr>
        <p:xfrm>
          <a:off x="9461250" y="5297997"/>
          <a:ext cx="1512390" cy="1036320"/>
        </p:xfrm>
        <a:graphic>
          <a:graphicData uri="http://schemas.openxmlformats.org/drawingml/2006/table">
            <a:tbl>
              <a:tblPr firstRow="1" bandRow="1">
                <a:solidFill>
                  <a:srgbClr val="FFC000"/>
                </a:solidFill>
                <a:tableStyleId>{ED083AE6-46FA-4A59-8FB0-9F97EB10719F}</a:tableStyleId>
              </a:tblPr>
              <a:tblGrid>
                <a:gridCol w="252065">
                  <a:extLst>
                    <a:ext uri="{9D8B030D-6E8A-4147-A177-3AD203B41FA5}">
                      <a16:colId xmlns:a16="http://schemas.microsoft.com/office/drawing/2014/main" val="4197993966"/>
                    </a:ext>
                  </a:extLst>
                </a:gridCol>
                <a:gridCol w="252065">
                  <a:extLst>
                    <a:ext uri="{9D8B030D-6E8A-4147-A177-3AD203B41FA5}">
                      <a16:colId xmlns:a16="http://schemas.microsoft.com/office/drawing/2014/main" val="1558130124"/>
                    </a:ext>
                  </a:extLst>
                </a:gridCol>
                <a:gridCol w="252065">
                  <a:extLst>
                    <a:ext uri="{9D8B030D-6E8A-4147-A177-3AD203B41FA5}">
                      <a16:colId xmlns:a16="http://schemas.microsoft.com/office/drawing/2014/main" val="3733565005"/>
                    </a:ext>
                  </a:extLst>
                </a:gridCol>
                <a:gridCol w="252065">
                  <a:extLst>
                    <a:ext uri="{9D8B030D-6E8A-4147-A177-3AD203B41FA5}">
                      <a16:colId xmlns:a16="http://schemas.microsoft.com/office/drawing/2014/main" val="1082160960"/>
                    </a:ext>
                  </a:extLst>
                </a:gridCol>
                <a:gridCol w="252065">
                  <a:extLst>
                    <a:ext uri="{9D8B030D-6E8A-4147-A177-3AD203B41FA5}">
                      <a16:colId xmlns:a16="http://schemas.microsoft.com/office/drawing/2014/main" val="1507260227"/>
                    </a:ext>
                  </a:extLst>
                </a:gridCol>
                <a:gridCol w="252065">
                  <a:extLst>
                    <a:ext uri="{9D8B030D-6E8A-4147-A177-3AD203B41FA5}">
                      <a16:colId xmlns:a16="http://schemas.microsoft.com/office/drawing/2014/main" val="2633258326"/>
                    </a:ext>
                  </a:extLst>
                </a:gridCol>
              </a:tblGrid>
              <a:tr h="180147">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327427154"/>
                  </a:ext>
                </a:extLst>
              </a:tr>
              <a:tr h="180147">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006614830"/>
                  </a:ext>
                </a:extLst>
              </a:tr>
              <a:tr h="180147">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872314890"/>
                  </a:ext>
                </a:extLst>
              </a:tr>
              <a:tr h="180147">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493281849"/>
                  </a:ext>
                </a:extLst>
              </a:tr>
            </a:tbl>
          </a:graphicData>
        </a:graphic>
      </p:graphicFrame>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D7E7B8A6-6BE6-510B-4D64-7BCD133C575F}"/>
                  </a:ext>
                </a:extLst>
              </p:cNvPr>
              <p:cNvSpPr txBox="1"/>
              <p:nvPr/>
            </p:nvSpPr>
            <p:spPr>
              <a:xfrm>
                <a:off x="9266729" y="6300745"/>
                <a:ext cx="1983657" cy="584775"/>
              </a:xfrm>
              <a:prstGeom prst="rect">
                <a:avLst/>
              </a:prstGeom>
              <a:noFill/>
            </p:spPr>
            <p:txBody>
              <a:bodyPr wrap="square">
                <a:spAutoFit/>
              </a:bodyPr>
              <a:lstStyle/>
              <a:p>
                <a:r>
                  <a:rPr lang="en-US" altLang="zh-CN" sz="1600" dirty="0"/>
                  <a:t>Activation, Output:</a:t>
                </a:r>
                <a:endParaRPr lang="en-US" altLang="zh-CN" sz="1600" b="0" dirty="0"/>
              </a:p>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𝐿</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𝑑</m:t>
                      </m:r>
                      <m:r>
                        <a:rPr lang="en-US" altLang="zh-CN" sz="1600" b="0" i="1" smtClean="0">
                          <a:latin typeface="Cambria Math" panose="02040503050406030204" pitchFamily="18" charset="0"/>
                        </a:rPr>
                        <m:t>=4×6</m:t>
                      </m:r>
                    </m:oMath>
                  </m:oMathPara>
                </a14:m>
                <a:endParaRPr lang="zh-CN" altLang="en-US" sz="1600" dirty="0"/>
              </a:p>
            </p:txBody>
          </p:sp>
        </mc:Choice>
        <mc:Fallback xmlns="">
          <p:sp>
            <p:nvSpPr>
              <p:cNvPr id="111" name="TextBox 110">
                <a:extLst>
                  <a:ext uri="{FF2B5EF4-FFF2-40B4-BE49-F238E27FC236}">
                    <a16:creationId xmlns:a16="http://schemas.microsoft.com/office/drawing/2014/main" id="{D7E7B8A6-6BE6-510B-4D64-7BCD133C575F}"/>
                  </a:ext>
                </a:extLst>
              </p:cNvPr>
              <p:cNvSpPr txBox="1">
                <a:spLocks noRot="1" noChangeAspect="1" noMove="1" noResize="1" noEditPoints="1" noAdjustHandles="1" noChangeArrowheads="1" noChangeShapeType="1" noTextEdit="1"/>
              </p:cNvSpPr>
              <p:nvPr/>
            </p:nvSpPr>
            <p:spPr>
              <a:xfrm>
                <a:off x="9266729" y="6300745"/>
                <a:ext cx="1983657" cy="584775"/>
              </a:xfrm>
              <a:prstGeom prst="rect">
                <a:avLst/>
              </a:prstGeom>
              <a:blipFill>
                <a:blip r:embed="rId13"/>
                <a:stretch>
                  <a:fillRect l="-1534" t="-3125"/>
                </a:stretch>
              </a:blipFill>
            </p:spPr>
            <p:txBody>
              <a:bodyPr/>
              <a:lstStyle/>
              <a:p>
                <a:r>
                  <a:rPr lang="zh-CN" altLang="en-US">
                    <a:noFill/>
                  </a:rPr>
                  <a:t> </a:t>
                </a:r>
              </a:p>
            </p:txBody>
          </p:sp>
        </mc:Fallback>
      </mc:AlternateContent>
      <p:sp>
        <p:nvSpPr>
          <p:cNvPr id="11" name="Rectangle 10">
            <a:extLst>
              <a:ext uri="{FF2B5EF4-FFF2-40B4-BE49-F238E27FC236}">
                <a16:creationId xmlns:a16="http://schemas.microsoft.com/office/drawing/2014/main" id="{AFF99680-6A2F-1FD3-A342-14BCF1CA4F9D}"/>
              </a:ext>
            </a:extLst>
          </p:cNvPr>
          <p:cNvSpPr/>
          <p:nvPr/>
        </p:nvSpPr>
        <p:spPr>
          <a:xfrm>
            <a:off x="340305" y="1257366"/>
            <a:ext cx="1979297" cy="520297"/>
          </a:xfrm>
          <a:prstGeom prst="rect">
            <a:avLst/>
          </a:prstGeom>
          <a:solidFill>
            <a:schemeClr val="accent4">
              <a:lumMod val="20000"/>
              <a:lumOff val="80000"/>
            </a:schemeClr>
          </a:solidFill>
          <a:ln w="28575">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Attention Module</a:t>
            </a:r>
            <a:endParaRPr lang="zh-CN" altLang="en-US" dirty="0">
              <a:solidFill>
                <a:schemeClr val="tx1"/>
              </a:solidFill>
            </a:endParaRPr>
          </a:p>
        </p:txBody>
      </p:sp>
      <p:sp>
        <p:nvSpPr>
          <p:cNvPr id="13" name="Rectangle 12">
            <a:extLst>
              <a:ext uri="{FF2B5EF4-FFF2-40B4-BE49-F238E27FC236}">
                <a16:creationId xmlns:a16="http://schemas.microsoft.com/office/drawing/2014/main" id="{048A1680-0645-89B3-B684-01C70100E886}"/>
              </a:ext>
            </a:extLst>
          </p:cNvPr>
          <p:cNvSpPr/>
          <p:nvPr/>
        </p:nvSpPr>
        <p:spPr>
          <a:xfrm>
            <a:off x="340305" y="2071739"/>
            <a:ext cx="1979296" cy="530121"/>
          </a:xfrm>
          <a:prstGeom prst="rect">
            <a:avLst/>
          </a:prstGeom>
          <a:solidFill>
            <a:schemeClr val="accent6">
              <a:lumMod val="20000"/>
              <a:lumOff val="80000"/>
            </a:schemeClr>
          </a:solidFill>
          <a:ln w="28575">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Feed Forward</a:t>
            </a:r>
            <a:endParaRPr lang="zh-CN" altLang="en-US" dirty="0">
              <a:solidFill>
                <a:schemeClr val="tx1"/>
              </a:solidFill>
            </a:endParaRPr>
          </a:p>
        </p:txBody>
      </p:sp>
    </p:spTree>
    <p:extLst>
      <p:ext uri="{BB962C8B-B14F-4D97-AF65-F5344CB8AC3E}">
        <p14:creationId xmlns:p14="http://schemas.microsoft.com/office/powerpoint/2010/main" val="2532022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EA94E-FA97-C62A-427B-15B3841D0A53}"/>
            </a:ext>
          </a:extLst>
        </p:cNvPr>
        <p:cNvGrpSpPr/>
        <p:nvPr/>
      </p:nvGrpSpPr>
      <p:grpSpPr>
        <a:xfrm>
          <a:off x="0" y="0"/>
          <a:ext cx="0" cy="0"/>
          <a:chOff x="0" y="0"/>
          <a:chExt cx="0" cy="0"/>
        </a:xfrm>
      </p:grpSpPr>
      <p:sp>
        <p:nvSpPr>
          <p:cNvPr id="39" name="Text Placeholder 1">
            <a:extLst>
              <a:ext uri="{FF2B5EF4-FFF2-40B4-BE49-F238E27FC236}">
                <a16:creationId xmlns:a16="http://schemas.microsoft.com/office/drawing/2014/main" id="{A0CFBBE2-9B27-CBA2-6423-999DEFFAE63E}"/>
              </a:ext>
            </a:extLst>
          </p:cNvPr>
          <p:cNvSpPr txBox="1">
            <a:spLocks/>
          </p:cNvSpPr>
          <p:nvPr/>
        </p:nvSpPr>
        <p:spPr bwMode="gray">
          <a:xfrm>
            <a:off x="815890" y="758181"/>
            <a:ext cx="6259165" cy="48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a:defRPr>
            </a:lvl1pPr>
            <a:lvl2pPr marL="0" indent="0" algn="l" rtl="0" eaLnBrk="1" fontAlgn="base" hangingPunct="1">
              <a:spcBef>
                <a:spcPts val="0"/>
              </a:spcBef>
              <a:spcAft>
                <a:spcPct val="0"/>
              </a:spcAft>
              <a:buFont typeface="Arial" charset="0"/>
              <a:buNone/>
              <a:defRPr sz="2800">
                <a:solidFill>
                  <a:schemeClr val="accent1"/>
                </a:solidFill>
                <a:latin typeface="+mn-lt"/>
                <a:cs typeface="+mn-cs"/>
                <a:sym typeface="Arial"/>
              </a:defRPr>
            </a:lvl2pPr>
            <a:lvl3pPr marL="515938" indent="-171450" algn="l" rtl="0" eaLnBrk="1" fontAlgn="base" hangingPunct="1">
              <a:spcBef>
                <a:spcPct val="20000"/>
              </a:spcBef>
              <a:spcAft>
                <a:spcPct val="0"/>
              </a:spcAft>
              <a:buFont typeface="Arial" charset="0"/>
              <a:buChar char="-"/>
              <a:defRPr sz="1600">
                <a:solidFill>
                  <a:schemeClr val="tx1"/>
                </a:solidFill>
                <a:latin typeface="+mn-lt"/>
                <a:cs typeface="+mn-cs"/>
                <a:sym typeface="Arial"/>
              </a:defRPr>
            </a:lvl3pPr>
            <a:lvl4pPr marL="684213"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4pPr>
            <a:lvl5pPr marL="858838" indent="-173038" algn="l" rtl="0" eaLnBrk="1" fontAlgn="base" hangingPunct="1">
              <a:spcBef>
                <a:spcPct val="20000"/>
              </a:spcBef>
              <a:spcAft>
                <a:spcPct val="0"/>
              </a:spcAft>
              <a:buFont typeface="Arial" charset="0"/>
              <a:buChar char="-"/>
              <a:defRPr sz="1600">
                <a:solidFill>
                  <a:schemeClr val="tx1"/>
                </a:solidFill>
                <a:latin typeface="+mn-lt"/>
                <a:cs typeface="+mn-cs"/>
                <a:sym typeface="Arial"/>
              </a:defRPr>
            </a:lvl5pPr>
            <a:lvl6pPr marL="1316038" indent="-173038" algn="l" rtl="0" eaLnBrk="1" fontAlgn="base" hangingPunct="1">
              <a:spcBef>
                <a:spcPct val="20000"/>
              </a:spcBef>
              <a:spcAft>
                <a:spcPct val="0"/>
              </a:spcAft>
              <a:buFont typeface="Arial" charset="0"/>
              <a:buChar char="-"/>
              <a:defRPr sz="1600">
                <a:solidFill>
                  <a:schemeClr val="tx1"/>
                </a:solidFill>
                <a:latin typeface="+mn-lt"/>
                <a:cs typeface="+mn-cs"/>
              </a:defRPr>
            </a:lvl6pPr>
            <a:lvl7pPr marL="1773238" indent="-173038" algn="l" rtl="0" eaLnBrk="1" fontAlgn="base" hangingPunct="1">
              <a:spcBef>
                <a:spcPct val="20000"/>
              </a:spcBef>
              <a:spcAft>
                <a:spcPct val="0"/>
              </a:spcAft>
              <a:buFont typeface="Arial" charset="0"/>
              <a:buChar char="-"/>
              <a:defRPr sz="1600">
                <a:solidFill>
                  <a:schemeClr val="tx1"/>
                </a:solidFill>
                <a:latin typeface="+mn-lt"/>
                <a:cs typeface="+mn-cs"/>
              </a:defRPr>
            </a:lvl7pPr>
            <a:lvl8pPr marL="2230438" indent="-173038" algn="l" rtl="0" eaLnBrk="1" fontAlgn="base" hangingPunct="1">
              <a:spcBef>
                <a:spcPct val="20000"/>
              </a:spcBef>
              <a:spcAft>
                <a:spcPct val="0"/>
              </a:spcAft>
              <a:buFont typeface="Arial" charset="0"/>
              <a:buChar char="-"/>
              <a:defRPr sz="1600">
                <a:solidFill>
                  <a:schemeClr val="tx1"/>
                </a:solidFill>
                <a:latin typeface="+mn-lt"/>
                <a:cs typeface="+mn-cs"/>
              </a:defRPr>
            </a:lvl8pPr>
            <a:lvl9pPr marL="2687638" indent="-173038" algn="l" rtl="0" eaLnBrk="1" fontAlgn="base" hangingPunct="1">
              <a:spcBef>
                <a:spcPct val="20000"/>
              </a:spcBef>
              <a:spcAft>
                <a:spcPct val="0"/>
              </a:spcAft>
              <a:buFont typeface="Arial"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Microsoft YaHei" panose="020B0503020204020204" pitchFamily="34" charset="-122"/>
                <a:ea typeface="Microsoft YaHei" panose="020B0503020204020204" pitchFamily="34" charset="-122"/>
              </a:rPr>
              <a:t>Transformer – Decoder Only </a:t>
            </a:r>
            <a:endParaRPr lang="zh-CN" altLang="en-US" sz="3200" b="1" kern="0" dirty="0">
              <a:solidFill>
                <a:srgbClr val="0339A6"/>
              </a:solidFill>
              <a:latin typeface="Microsoft YaHei" panose="020B0503020204020204" pitchFamily="34" charset="-122"/>
              <a:ea typeface="Microsoft YaHei" panose="020B0503020204020204" pitchFamily="34" charset="-122"/>
            </a:endParaRPr>
          </a:p>
        </p:txBody>
      </p:sp>
      <p:pic>
        <p:nvPicPr>
          <p:cNvPr id="1028" name="Picture 4">
            <a:extLst>
              <a:ext uri="{FF2B5EF4-FFF2-40B4-BE49-F238E27FC236}">
                <a16:creationId xmlns:a16="http://schemas.microsoft.com/office/drawing/2014/main" id="{B133628D-A036-2165-D1DC-D68B306026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210" y="1699884"/>
            <a:ext cx="9559636" cy="5022544"/>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29715CC2-F19D-F50A-7842-5F6D49077098}"/>
              </a:ext>
            </a:extLst>
          </p:cNvPr>
          <p:cNvSpPr txBox="1"/>
          <p:nvPr/>
        </p:nvSpPr>
        <p:spPr>
          <a:xfrm>
            <a:off x="2568633" y="6028022"/>
            <a:ext cx="721672" cy="369332"/>
          </a:xfrm>
          <a:prstGeom prst="rect">
            <a:avLst/>
          </a:prstGeom>
          <a:noFill/>
        </p:spPr>
        <p:txBody>
          <a:bodyPr wrap="none" rtlCol="0">
            <a:spAutoFit/>
          </a:bodyPr>
          <a:lstStyle/>
          <a:p>
            <a:r>
              <a:rPr lang="en-US" altLang="zh-CN" b="1" dirty="0"/>
              <a:t>LLMs</a:t>
            </a:r>
            <a:endParaRPr lang="zh-CN" altLang="en-US" b="1" dirty="0"/>
          </a:p>
        </p:txBody>
      </p:sp>
      <p:sp>
        <p:nvSpPr>
          <p:cNvPr id="36" name="TextBox 35">
            <a:extLst>
              <a:ext uri="{FF2B5EF4-FFF2-40B4-BE49-F238E27FC236}">
                <a16:creationId xmlns:a16="http://schemas.microsoft.com/office/drawing/2014/main" id="{08B457DB-744F-9233-82C8-0E66E26EBBFF}"/>
              </a:ext>
            </a:extLst>
          </p:cNvPr>
          <p:cNvSpPr txBox="1"/>
          <p:nvPr/>
        </p:nvSpPr>
        <p:spPr>
          <a:xfrm>
            <a:off x="3622326" y="6028022"/>
            <a:ext cx="513282" cy="369332"/>
          </a:xfrm>
          <a:prstGeom prst="rect">
            <a:avLst/>
          </a:prstGeom>
          <a:noFill/>
        </p:spPr>
        <p:txBody>
          <a:bodyPr wrap="none" rtlCol="0">
            <a:spAutoFit/>
          </a:bodyPr>
          <a:lstStyle/>
          <a:p>
            <a:r>
              <a:rPr lang="en-US" altLang="zh-CN" b="1" dirty="0"/>
              <a:t>are</a:t>
            </a:r>
            <a:endParaRPr lang="zh-CN" altLang="en-US" b="1" dirty="0"/>
          </a:p>
        </p:txBody>
      </p:sp>
      <p:sp>
        <p:nvSpPr>
          <p:cNvPr id="40" name="TextBox 39">
            <a:extLst>
              <a:ext uri="{FF2B5EF4-FFF2-40B4-BE49-F238E27FC236}">
                <a16:creationId xmlns:a16="http://schemas.microsoft.com/office/drawing/2014/main" id="{C3A560DD-5B57-BBEB-B271-F6E2176E0E01}"/>
              </a:ext>
            </a:extLst>
          </p:cNvPr>
          <p:cNvSpPr txBox="1"/>
          <p:nvPr/>
        </p:nvSpPr>
        <p:spPr>
          <a:xfrm>
            <a:off x="4667140" y="6028022"/>
            <a:ext cx="630301" cy="369332"/>
          </a:xfrm>
          <a:prstGeom prst="rect">
            <a:avLst/>
          </a:prstGeom>
          <a:noFill/>
        </p:spPr>
        <p:txBody>
          <a:bodyPr wrap="none" rtlCol="0">
            <a:spAutoFit/>
          </a:bodyPr>
          <a:lstStyle/>
          <a:p>
            <a:r>
              <a:rPr lang="en-US" altLang="zh-CN" b="1" dirty="0"/>
              <a:t>cool</a:t>
            </a:r>
            <a:endParaRPr lang="zh-CN" altLang="en-US" b="1" dirty="0"/>
          </a:p>
        </p:txBody>
      </p:sp>
      <p:sp>
        <p:nvSpPr>
          <p:cNvPr id="41" name="TextBox 40">
            <a:extLst>
              <a:ext uri="{FF2B5EF4-FFF2-40B4-BE49-F238E27FC236}">
                <a16:creationId xmlns:a16="http://schemas.microsoft.com/office/drawing/2014/main" id="{9685C43B-AA45-6799-AC62-C3E763B78167}"/>
              </a:ext>
            </a:extLst>
          </p:cNvPr>
          <p:cNvSpPr txBox="1"/>
          <p:nvPr/>
        </p:nvSpPr>
        <p:spPr>
          <a:xfrm>
            <a:off x="5855228" y="6028022"/>
            <a:ext cx="240772" cy="369332"/>
          </a:xfrm>
          <a:prstGeom prst="rect">
            <a:avLst/>
          </a:prstGeom>
          <a:noFill/>
        </p:spPr>
        <p:txBody>
          <a:bodyPr wrap="none" rtlCol="0">
            <a:spAutoFit/>
          </a:bodyPr>
          <a:lstStyle/>
          <a:p>
            <a:r>
              <a:rPr lang="en-US" altLang="zh-CN" b="1" dirty="0"/>
              <a:t>.</a:t>
            </a:r>
            <a:endParaRPr lang="zh-CN" altLang="en-US" b="1" dirty="0"/>
          </a:p>
        </p:txBody>
      </p:sp>
      <p:sp>
        <p:nvSpPr>
          <p:cNvPr id="42" name="TextBox 41">
            <a:extLst>
              <a:ext uri="{FF2B5EF4-FFF2-40B4-BE49-F238E27FC236}">
                <a16:creationId xmlns:a16="http://schemas.microsoft.com/office/drawing/2014/main" id="{78520FE7-EFDD-C8E2-8B80-4256974653F4}"/>
              </a:ext>
            </a:extLst>
          </p:cNvPr>
          <p:cNvSpPr txBox="1"/>
          <p:nvPr/>
        </p:nvSpPr>
        <p:spPr>
          <a:xfrm>
            <a:off x="2672828" y="1345866"/>
            <a:ext cx="513282" cy="369332"/>
          </a:xfrm>
          <a:prstGeom prst="rect">
            <a:avLst/>
          </a:prstGeom>
          <a:noFill/>
        </p:spPr>
        <p:txBody>
          <a:bodyPr wrap="none" rtlCol="0">
            <a:spAutoFit/>
          </a:bodyPr>
          <a:lstStyle/>
          <a:p>
            <a:r>
              <a:rPr lang="en-US" altLang="zh-CN" b="1" dirty="0"/>
              <a:t>are</a:t>
            </a:r>
            <a:endParaRPr lang="zh-CN" altLang="en-US" b="1" dirty="0"/>
          </a:p>
        </p:txBody>
      </p:sp>
      <p:sp>
        <p:nvSpPr>
          <p:cNvPr id="43" name="TextBox 42">
            <a:extLst>
              <a:ext uri="{FF2B5EF4-FFF2-40B4-BE49-F238E27FC236}">
                <a16:creationId xmlns:a16="http://schemas.microsoft.com/office/drawing/2014/main" id="{1F6E6A0E-60C5-34DD-55B2-F2588513FDF9}"/>
              </a:ext>
            </a:extLst>
          </p:cNvPr>
          <p:cNvSpPr txBox="1"/>
          <p:nvPr/>
        </p:nvSpPr>
        <p:spPr>
          <a:xfrm>
            <a:off x="3622326" y="1345866"/>
            <a:ext cx="630301" cy="369332"/>
          </a:xfrm>
          <a:prstGeom prst="rect">
            <a:avLst/>
          </a:prstGeom>
          <a:noFill/>
        </p:spPr>
        <p:txBody>
          <a:bodyPr wrap="none" rtlCol="0">
            <a:spAutoFit/>
          </a:bodyPr>
          <a:lstStyle/>
          <a:p>
            <a:r>
              <a:rPr lang="en-US" altLang="zh-CN" b="1" dirty="0"/>
              <a:t>cool</a:t>
            </a:r>
            <a:endParaRPr lang="zh-CN" altLang="en-US" b="1" dirty="0"/>
          </a:p>
        </p:txBody>
      </p:sp>
      <p:sp>
        <p:nvSpPr>
          <p:cNvPr id="44" name="TextBox 43">
            <a:extLst>
              <a:ext uri="{FF2B5EF4-FFF2-40B4-BE49-F238E27FC236}">
                <a16:creationId xmlns:a16="http://schemas.microsoft.com/office/drawing/2014/main" id="{66611B8D-90F5-AF6D-3053-8D1905E42768}"/>
              </a:ext>
            </a:extLst>
          </p:cNvPr>
          <p:cNvSpPr txBox="1"/>
          <p:nvPr/>
        </p:nvSpPr>
        <p:spPr>
          <a:xfrm>
            <a:off x="4861904" y="1338209"/>
            <a:ext cx="240772" cy="369332"/>
          </a:xfrm>
          <a:prstGeom prst="rect">
            <a:avLst/>
          </a:prstGeom>
          <a:noFill/>
        </p:spPr>
        <p:txBody>
          <a:bodyPr wrap="square" rtlCol="0">
            <a:spAutoFit/>
          </a:bodyPr>
          <a:lstStyle/>
          <a:p>
            <a:r>
              <a:rPr lang="en-US" altLang="zh-CN" b="1" dirty="0"/>
              <a:t>.</a:t>
            </a:r>
            <a:endParaRPr lang="zh-CN" altLang="en-US" b="1" dirty="0"/>
          </a:p>
        </p:txBody>
      </p:sp>
      <p:sp>
        <p:nvSpPr>
          <p:cNvPr id="46" name="TextBox 45">
            <a:extLst>
              <a:ext uri="{FF2B5EF4-FFF2-40B4-BE49-F238E27FC236}">
                <a16:creationId xmlns:a16="http://schemas.microsoft.com/office/drawing/2014/main" id="{B4E38258-E837-DEE3-D2FD-84790E214FE0}"/>
              </a:ext>
            </a:extLst>
          </p:cNvPr>
          <p:cNvSpPr txBox="1"/>
          <p:nvPr/>
        </p:nvSpPr>
        <p:spPr>
          <a:xfrm>
            <a:off x="5583868" y="1355210"/>
            <a:ext cx="844830" cy="369332"/>
          </a:xfrm>
          <a:prstGeom prst="rect">
            <a:avLst/>
          </a:prstGeom>
          <a:noFill/>
        </p:spPr>
        <p:txBody>
          <a:bodyPr wrap="square" rtlCol="0">
            <a:spAutoFit/>
          </a:bodyPr>
          <a:lstStyle/>
          <a:p>
            <a:r>
              <a:rPr lang="en-US" altLang="zh-CN" b="1" dirty="0"/>
              <a:t>[EOS]</a:t>
            </a:r>
            <a:endParaRPr lang="zh-CN" altLang="en-US" b="1" dirty="0"/>
          </a:p>
        </p:txBody>
      </p:sp>
      <p:sp>
        <p:nvSpPr>
          <p:cNvPr id="49" name="TextBox 48">
            <a:extLst>
              <a:ext uri="{FF2B5EF4-FFF2-40B4-BE49-F238E27FC236}">
                <a16:creationId xmlns:a16="http://schemas.microsoft.com/office/drawing/2014/main" id="{CB92878A-D8EC-46FA-06BF-1EF9228856E0}"/>
              </a:ext>
            </a:extLst>
          </p:cNvPr>
          <p:cNvSpPr txBox="1"/>
          <p:nvPr/>
        </p:nvSpPr>
        <p:spPr>
          <a:xfrm>
            <a:off x="7089326" y="1242541"/>
            <a:ext cx="4286823" cy="646331"/>
          </a:xfrm>
          <a:prstGeom prst="rect">
            <a:avLst/>
          </a:prstGeom>
          <a:noFill/>
        </p:spPr>
        <p:txBody>
          <a:bodyPr wrap="square">
            <a:spAutoFit/>
          </a:bodyPr>
          <a:lstStyle/>
          <a:p>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Decoder-only transformer is trained by next-token prediction.</a:t>
            </a:r>
            <a:endParaRPr lang="zh-CN" altLang="en-US" dirty="0"/>
          </a:p>
        </p:txBody>
      </p:sp>
    </p:spTree>
    <p:extLst>
      <p:ext uri="{BB962C8B-B14F-4D97-AF65-F5344CB8AC3E}">
        <p14:creationId xmlns:p14="http://schemas.microsoft.com/office/powerpoint/2010/main" val="863925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1"/>
          <p:cNvSpPr txBox="1"/>
          <p:nvPr/>
        </p:nvSpPr>
        <p:spPr bwMode="gray">
          <a:xfrm>
            <a:off x="684968" y="586778"/>
            <a:ext cx="10930770" cy="424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zh-CN" altLang="en-US" sz="3200" b="1" kern="0" dirty="0">
                <a:solidFill>
                  <a:srgbClr val="0339A6"/>
                </a:solidFill>
                <a:latin typeface="微软雅黑" panose="020B0503020204020204" pitchFamily="34" charset="-122"/>
                <a:ea typeface="微软雅黑" panose="020B0503020204020204" pitchFamily="34" charset="-122"/>
              </a:rPr>
              <a:t>讲师介绍</a:t>
            </a:r>
          </a:p>
        </p:txBody>
      </p:sp>
      <p:sp>
        <p:nvSpPr>
          <p:cNvPr id="9" name="Rectangle 96"/>
          <p:cNvSpPr/>
          <p:nvPr/>
        </p:nvSpPr>
        <p:spPr>
          <a:xfrm>
            <a:off x="613531" y="1632840"/>
            <a:ext cx="9714835" cy="3834511"/>
          </a:xfrm>
          <a:prstGeom prst="rect">
            <a:avLst/>
          </a:prstGeom>
        </p:spPr>
        <p:txBody>
          <a:bodyPr wrap="square" anchor="t" anchorCtr="0">
            <a:spAutoFit/>
          </a:bodyPr>
          <a:lstStyle/>
          <a:p>
            <a:pPr algn="just">
              <a:lnSpc>
                <a:spcPct val="200000"/>
              </a:lnSpc>
            </a:pPr>
            <a:r>
              <a:rPr lang="zh-CN" altLang="en-US" sz="2400" b="1" dirty="0">
                <a:solidFill>
                  <a:srgbClr val="0339A6"/>
                </a:solidFill>
                <a:latin typeface="微软雅黑" panose="020B0503020204020204" pitchFamily="34" charset="-122"/>
                <a:ea typeface="微软雅黑" panose="020B0503020204020204" pitchFamily="34" charset="-122"/>
              </a:rPr>
              <a:t>周东展 博士</a:t>
            </a:r>
            <a:endParaRPr lang="en-US" altLang="zh-CN" sz="2400" b="1" dirty="0">
              <a:solidFill>
                <a:srgbClr val="0339A6"/>
              </a:solidFill>
              <a:latin typeface="微软雅黑" panose="020B0503020204020204" pitchFamily="34" charset="-122"/>
              <a:ea typeface="微软雅黑" panose="020B0503020204020204" pitchFamily="34" charset="-122"/>
            </a:endParaRPr>
          </a:p>
          <a:p>
            <a:pPr algn="just">
              <a:lnSpc>
                <a:spcPct val="200000"/>
              </a:lnSpc>
            </a:pPr>
            <a:r>
              <a:rPr lang="zh-CN" altLang="en-US" sz="2000" b="1" dirty="0">
                <a:solidFill>
                  <a:srgbClr val="5C5C5C"/>
                </a:solidFill>
                <a:latin typeface="微软雅黑" panose="020B0503020204020204" pitchFamily="34" charset="-122"/>
                <a:ea typeface="微软雅黑" panose="020B0503020204020204" pitchFamily="34" charset="-122"/>
              </a:rPr>
              <a:t>上海人工智能实验室 青年科学家</a:t>
            </a:r>
            <a:endParaRPr lang="en-US" altLang="zh-CN" sz="2000" b="1" dirty="0">
              <a:solidFill>
                <a:srgbClr val="5C5C5C"/>
              </a:solidFill>
              <a:latin typeface="微软雅黑" panose="020B0503020204020204" pitchFamily="34" charset="-122"/>
              <a:ea typeface="微软雅黑" panose="020B0503020204020204" pitchFamily="34" charset="-122"/>
            </a:endParaRPr>
          </a:p>
          <a:p>
            <a:pPr marL="285750" indent="-285750" algn="just">
              <a:lnSpc>
                <a:spcPct val="200000"/>
              </a:lnSpc>
              <a:buFont typeface="Arial" panose="020B0604020202020204" pitchFamily="34" charset="0"/>
              <a:buChar char="•"/>
            </a:pPr>
            <a:r>
              <a:rPr lang="zh-CN" altLang="en-US" sz="1600" dirty="0">
                <a:solidFill>
                  <a:srgbClr val="5C5C5C"/>
                </a:solidFill>
                <a:latin typeface="微软雅黑" panose="020B0503020204020204" pitchFamily="34" charset="-122"/>
                <a:ea typeface="微软雅黑" panose="020B0503020204020204" pitchFamily="34" charset="-122"/>
              </a:rPr>
              <a:t>主要研究方向为</a:t>
            </a:r>
            <a:r>
              <a:rPr lang="en-US" altLang="zh-CN" sz="1600" dirty="0">
                <a:solidFill>
                  <a:srgbClr val="5C5C5C"/>
                </a:solidFill>
                <a:latin typeface="微软雅黑" panose="020B0503020204020204" pitchFamily="34" charset="-122"/>
                <a:ea typeface="微软雅黑" panose="020B0503020204020204" pitchFamily="34" charset="-122"/>
              </a:rPr>
              <a:t>AI for Science</a:t>
            </a:r>
            <a:r>
              <a:rPr lang="zh-CN" altLang="en-US" sz="1600" dirty="0">
                <a:solidFill>
                  <a:srgbClr val="5C5C5C"/>
                </a:solidFill>
                <a:latin typeface="微软雅黑" panose="020B0503020204020204" pitchFamily="34" charset="-122"/>
                <a:ea typeface="微软雅黑" panose="020B0503020204020204" pitchFamily="34" charset="-122"/>
              </a:rPr>
              <a:t>，包括</a:t>
            </a:r>
            <a:r>
              <a:rPr lang="en-US" altLang="zh-CN" sz="1600" dirty="0">
                <a:solidFill>
                  <a:srgbClr val="5C5C5C"/>
                </a:solidFill>
                <a:latin typeface="微软雅黑" panose="020B0503020204020204" pitchFamily="34" charset="-122"/>
                <a:ea typeface="微软雅黑" panose="020B0503020204020204" pitchFamily="34" charset="-122"/>
              </a:rPr>
              <a:t>Sci-LLM&amp;VLM</a:t>
            </a:r>
            <a:r>
              <a:rPr lang="zh-CN" altLang="en-US" sz="1600" dirty="0">
                <a:solidFill>
                  <a:srgbClr val="5C5C5C"/>
                </a:solidFill>
                <a:latin typeface="微软雅黑" panose="020B0503020204020204" pitchFamily="34" charset="-122"/>
                <a:ea typeface="微软雅黑" panose="020B0503020204020204" pitchFamily="34" charset="-122"/>
              </a:rPr>
              <a:t>，</a:t>
            </a:r>
            <a:r>
              <a:rPr lang="en-US" altLang="zh-CN" sz="1600" dirty="0">
                <a:solidFill>
                  <a:srgbClr val="5C5C5C"/>
                </a:solidFill>
                <a:latin typeface="微软雅黑" panose="020B0503020204020204" pitchFamily="34" charset="-122"/>
                <a:ea typeface="微软雅黑" panose="020B0503020204020204" pitchFamily="34" charset="-122"/>
              </a:rPr>
              <a:t>AI4Computing</a:t>
            </a:r>
            <a:r>
              <a:rPr lang="zh-CN" altLang="en-US" sz="1600" dirty="0">
                <a:solidFill>
                  <a:srgbClr val="5C5C5C"/>
                </a:solidFill>
                <a:latin typeface="微软雅黑" panose="020B0503020204020204" pitchFamily="34" charset="-122"/>
                <a:ea typeface="微软雅黑" panose="020B0503020204020204" pitchFamily="34" charset="-122"/>
              </a:rPr>
              <a:t>，科学具身智能和自动化实验室等，关注</a:t>
            </a:r>
            <a:r>
              <a:rPr lang="en-US" altLang="zh-CN" sz="1600" dirty="0">
                <a:solidFill>
                  <a:srgbClr val="5C5C5C"/>
                </a:solidFill>
                <a:latin typeface="微软雅黑" panose="020B0503020204020204" pitchFamily="34" charset="-122"/>
                <a:ea typeface="微软雅黑" panose="020B0503020204020204" pitchFamily="34" charset="-122"/>
              </a:rPr>
              <a:t>AI</a:t>
            </a:r>
            <a:r>
              <a:rPr lang="zh-CN" altLang="en-US" sz="1600" dirty="0">
                <a:solidFill>
                  <a:srgbClr val="5C5C5C"/>
                </a:solidFill>
                <a:latin typeface="微软雅黑" panose="020B0503020204020204" pitchFamily="34" charset="-122"/>
                <a:ea typeface="微软雅黑" panose="020B0503020204020204" pitchFamily="34" charset="-122"/>
              </a:rPr>
              <a:t>在物理和生物领域的应用</a:t>
            </a:r>
            <a:endParaRPr lang="en-US" altLang="zh-CN" sz="1600" dirty="0">
              <a:solidFill>
                <a:srgbClr val="5C5C5C"/>
              </a:solidFill>
              <a:latin typeface="微软雅黑" panose="020B0503020204020204" pitchFamily="34" charset="-122"/>
              <a:ea typeface="微软雅黑" panose="020B0503020204020204" pitchFamily="34" charset="-122"/>
            </a:endParaRPr>
          </a:p>
          <a:p>
            <a:pPr marL="285750" indent="-285750" algn="just">
              <a:lnSpc>
                <a:spcPct val="200000"/>
              </a:lnSpc>
              <a:buFont typeface="Arial" panose="020B0604020202020204" pitchFamily="34" charset="0"/>
              <a:buChar char="•"/>
            </a:pPr>
            <a:r>
              <a:rPr lang="zh-CN" altLang="en-US" sz="1600" dirty="0">
                <a:solidFill>
                  <a:srgbClr val="5C5C5C"/>
                </a:solidFill>
                <a:latin typeface="微软雅黑" panose="020B0503020204020204" pitchFamily="34" charset="-122"/>
                <a:ea typeface="微软雅黑" panose="020B0503020204020204" pitchFamily="34" charset="-122"/>
              </a:rPr>
              <a:t>南京大学物理学学士，悉尼大学人工智能博士，师从欧阳万里教授</a:t>
            </a:r>
            <a:endParaRPr lang="en-US" altLang="zh-CN" sz="1600" dirty="0">
              <a:solidFill>
                <a:srgbClr val="5C5C5C"/>
              </a:solidFill>
              <a:latin typeface="微软雅黑" panose="020B0503020204020204" pitchFamily="34" charset="-122"/>
              <a:ea typeface="微软雅黑" panose="020B0503020204020204" pitchFamily="34" charset="-122"/>
            </a:endParaRPr>
          </a:p>
          <a:p>
            <a:pPr marL="285750" indent="-285750" algn="just">
              <a:lnSpc>
                <a:spcPct val="200000"/>
              </a:lnSpc>
              <a:buFont typeface="Arial" panose="020B0604020202020204" pitchFamily="34" charset="0"/>
              <a:buChar char="•"/>
            </a:pPr>
            <a:r>
              <a:rPr lang="zh-CN" altLang="en-US" sz="1600" dirty="0">
                <a:solidFill>
                  <a:srgbClr val="5C5C5C"/>
                </a:solidFill>
                <a:latin typeface="微软雅黑" panose="020B0503020204020204" pitchFamily="34" charset="-122"/>
                <a:ea typeface="微软雅黑" panose="020B0503020204020204" pitchFamily="34" charset="-122"/>
              </a:rPr>
              <a:t>在人工智能和物理学顶级期刊和会议上发表论文十余篇</a:t>
            </a:r>
            <a:endParaRPr lang="en-US" altLang="zh-CN" sz="1600" dirty="0">
              <a:solidFill>
                <a:srgbClr val="5C5C5C"/>
              </a:solidFill>
              <a:latin typeface="微软雅黑" panose="020B0503020204020204" pitchFamily="34" charset="-122"/>
              <a:ea typeface="微软雅黑" panose="020B0503020204020204" pitchFamily="34" charset="-122"/>
            </a:endParaRPr>
          </a:p>
          <a:p>
            <a:pPr algn="just">
              <a:lnSpc>
                <a:spcPct val="200000"/>
              </a:lnSpc>
            </a:pPr>
            <a:r>
              <a:rPr lang="zh-CN" altLang="en-US" sz="1600" b="1" dirty="0">
                <a:solidFill>
                  <a:srgbClr val="5C5C5C"/>
                </a:solidFill>
                <a:latin typeface="微软雅黑" panose="020B0503020204020204" pitchFamily="34" charset="-122"/>
                <a:ea typeface="微软雅黑" panose="020B0503020204020204" pitchFamily="34" charset="-122"/>
              </a:rPr>
              <a:t>联系方式：</a:t>
            </a:r>
            <a:r>
              <a:rPr lang="en-US" altLang="zh-CN" sz="1600" dirty="0">
                <a:solidFill>
                  <a:srgbClr val="5C5C5C"/>
                </a:solidFill>
                <a:latin typeface="微软雅黑" panose="020B0503020204020204" pitchFamily="34" charset="-122"/>
                <a:ea typeface="微软雅黑" panose="020B0503020204020204" pitchFamily="34" charset="-122"/>
              </a:rPr>
              <a:t>zhoudongzhan@pjlab.org.cn</a:t>
            </a:r>
            <a:endParaRPr lang="zh-CN" altLang="en-US" sz="1600" dirty="0">
              <a:solidFill>
                <a:srgbClr val="5C5C5C"/>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2971800" y="-1400175"/>
            <a:ext cx="184731" cy="369332"/>
          </a:xfrm>
          <a:prstGeom prst="rect">
            <a:avLst/>
          </a:prstGeom>
          <a:noFill/>
        </p:spPr>
        <p:txBody>
          <a:bodyPr wrap="none" rtlCol="0">
            <a:spAutoFit/>
          </a:bodyPr>
          <a:lstStyle/>
          <a:p>
            <a:endParaRPr kumimoji="1"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BD9F5-93B2-7EAC-B197-A84633C9815C}"/>
            </a:ext>
          </a:extLst>
        </p:cNvPr>
        <p:cNvGrpSpPr/>
        <p:nvPr/>
      </p:nvGrpSpPr>
      <p:grpSpPr>
        <a:xfrm>
          <a:off x="0" y="0"/>
          <a:ext cx="0" cy="0"/>
          <a:chOff x="0" y="0"/>
          <a:chExt cx="0" cy="0"/>
        </a:xfrm>
      </p:grpSpPr>
      <p:sp>
        <p:nvSpPr>
          <p:cNvPr id="39" name="Text Placeholder 1">
            <a:extLst>
              <a:ext uri="{FF2B5EF4-FFF2-40B4-BE49-F238E27FC236}">
                <a16:creationId xmlns:a16="http://schemas.microsoft.com/office/drawing/2014/main" id="{2E1E9F31-B61D-3C2C-21F5-A4BEC6C034E7}"/>
              </a:ext>
            </a:extLst>
          </p:cNvPr>
          <p:cNvSpPr txBox="1">
            <a:spLocks/>
          </p:cNvSpPr>
          <p:nvPr/>
        </p:nvSpPr>
        <p:spPr bwMode="gray">
          <a:xfrm>
            <a:off x="815890" y="758181"/>
            <a:ext cx="6259165" cy="48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a:defRPr>
            </a:lvl1pPr>
            <a:lvl2pPr marL="0" indent="0" algn="l" rtl="0" eaLnBrk="1" fontAlgn="base" hangingPunct="1">
              <a:spcBef>
                <a:spcPts val="0"/>
              </a:spcBef>
              <a:spcAft>
                <a:spcPct val="0"/>
              </a:spcAft>
              <a:buFont typeface="Arial" charset="0"/>
              <a:buNone/>
              <a:defRPr sz="2800">
                <a:solidFill>
                  <a:schemeClr val="accent1"/>
                </a:solidFill>
                <a:latin typeface="+mn-lt"/>
                <a:cs typeface="+mn-cs"/>
                <a:sym typeface="Arial"/>
              </a:defRPr>
            </a:lvl2pPr>
            <a:lvl3pPr marL="515938" indent="-171450" algn="l" rtl="0" eaLnBrk="1" fontAlgn="base" hangingPunct="1">
              <a:spcBef>
                <a:spcPct val="20000"/>
              </a:spcBef>
              <a:spcAft>
                <a:spcPct val="0"/>
              </a:spcAft>
              <a:buFont typeface="Arial" charset="0"/>
              <a:buChar char="-"/>
              <a:defRPr sz="1600">
                <a:solidFill>
                  <a:schemeClr val="tx1"/>
                </a:solidFill>
                <a:latin typeface="+mn-lt"/>
                <a:cs typeface="+mn-cs"/>
                <a:sym typeface="Arial"/>
              </a:defRPr>
            </a:lvl3pPr>
            <a:lvl4pPr marL="684213"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4pPr>
            <a:lvl5pPr marL="858838" indent="-173038" algn="l" rtl="0" eaLnBrk="1" fontAlgn="base" hangingPunct="1">
              <a:spcBef>
                <a:spcPct val="20000"/>
              </a:spcBef>
              <a:spcAft>
                <a:spcPct val="0"/>
              </a:spcAft>
              <a:buFont typeface="Arial" charset="0"/>
              <a:buChar char="-"/>
              <a:defRPr sz="1600">
                <a:solidFill>
                  <a:schemeClr val="tx1"/>
                </a:solidFill>
                <a:latin typeface="+mn-lt"/>
                <a:cs typeface="+mn-cs"/>
                <a:sym typeface="Arial"/>
              </a:defRPr>
            </a:lvl5pPr>
            <a:lvl6pPr marL="1316038" indent="-173038" algn="l" rtl="0" eaLnBrk="1" fontAlgn="base" hangingPunct="1">
              <a:spcBef>
                <a:spcPct val="20000"/>
              </a:spcBef>
              <a:spcAft>
                <a:spcPct val="0"/>
              </a:spcAft>
              <a:buFont typeface="Arial" charset="0"/>
              <a:buChar char="-"/>
              <a:defRPr sz="1600">
                <a:solidFill>
                  <a:schemeClr val="tx1"/>
                </a:solidFill>
                <a:latin typeface="+mn-lt"/>
                <a:cs typeface="+mn-cs"/>
              </a:defRPr>
            </a:lvl6pPr>
            <a:lvl7pPr marL="1773238" indent="-173038" algn="l" rtl="0" eaLnBrk="1" fontAlgn="base" hangingPunct="1">
              <a:spcBef>
                <a:spcPct val="20000"/>
              </a:spcBef>
              <a:spcAft>
                <a:spcPct val="0"/>
              </a:spcAft>
              <a:buFont typeface="Arial" charset="0"/>
              <a:buChar char="-"/>
              <a:defRPr sz="1600">
                <a:solidFill>
                  <a:schemeClr val="tx1"/>
                </a:solidFill>
                <a:latin typeface="+mn-lt"/>
                <a:cs typeface="+mn-cs"/>
              </a:defRPr>
            </a:lvl7pPr>
            <a:lvl8pPr marL="2230438" indent="-173038" algn="l" rtl="0" eaLnBrk="1" fontAlgn="base" hangingPunct="1">
              <a:spcBef>
                <a:spcPct val="20000"/>
              </a:spcBef>
              <a:spcAft>
                <a:spcPct val="0"/>
              </a:spcAft>
              <a:buFont typeface="Arial" charset="0"/>
              <a:buChar char="-"/>
              <a:defRPr sz="1600">
                <a:solidFill>
                  <a:schemeClr val="tx1"/>
                </a:solidFill>
                <a:latin typeface="+mn-lt"/>
                <a:cs typeface="+mn-cs"/>
              </a:defRPr>
            </a:lvl8pPr>
            <a:lvl9pPr marL="2687638" indent="-173038" algn="l" rtl="0" eaLnBrk="1" fontAlgn="base" hangingPunct="1">
              <a:spcBef>
                <a:spcPct val="20000"/>
              </a:spcBef>
              <a:spcAft>
                <a:spcPct val="0"/>
              </a:spcAft>
              <a:buFont typeface="Arial"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Microsoft YaHei" panose="020B0503020204020204" pitchFamily="34" charset="-122"/>
                <a:ea typeface="Microsoft YaHei" panose="020B0503020204020204" pitchFamily="34" charset="-122"/>
              </a:rPr>
              <a:t>Transformer – Decoder Only </a:t>
            </a:r>
            <a:endParaRPr lang="zh-CN" altLang="en-US" sz="3200" b="1" kern="0" dirty="0">
              <a:solidFill>
                <a:srgbClr val="0339A6"/>
              </a:solidFill>
              <a:latin typeface="Microsoft YaHei" panose="020B0503020204020204" pitchFamily="34" charset="-122"/>
              <a:ea typeface="Microsoft YaHei" panose="020B0503020204020204" pitchFamily="34" charset="-122"/>
            </a:endParaRPr>
          </a:p>
        </p:txBody>
      </p:sp>
      <p:sp>
        <p:nvSpPr>
          <p:cNvPr id="2" name="Rectangle 96">
            <a:extLst>
              <a:ext uri="{FF2B5EF4-FFF2-40B4-BE49-F238E27FC236}">
                <a16:creationId xmlns:a16="http://schemas.microsoft.com/office/drawing/2014/main" id="{28D79244-09D4-D063-EED1-B119F9AC2DDB}"/>
              </a:ext>
            </a:extLst>
          </p:cNvPr>
          <p:cNvSpPr/>
          <p:nvPr/>
        </p:nvSpPr>
        <p:spPr>
          <a:xfrm>
            <a:off x="559921" y="1361073"/>
            <a:ext cx="10479991" cy="1289905"/>
          </a:xfrm>
          <a:prstGeom prst="rect">
            <a:avLst/>
          </a:prstGeom>
        </p:spPr>
        <p:txBody>
          <a:bodyPr wrap="square" anchor="t" anchorCtr="0">
            <a:spAutoFit/>
          </a:bodyPr>
          <a:lstStyle/>
          <a:p>
            <a:pPr algn="just">
              <a:lnSpc>
                <a:spcPct val="150000"/>
              </a:lnSpc>
            </a:pPr>
            <a:r>
              <a:rPr lang="en-US" altLang="zh-CN" b="1" dirty="0">
                <a:solidFill>
                  <a:srgbClr val="0339A6"/>
                </a:solidFill>
                <a:latin typeface="微软雅黑" panose="020B0503020204020204" pitchFamily="34" charset="-122"/>
                <a:ea typeface="微软雅黑" panose="020B0503020204020204" pitchFamily="34" charset="-122"/>
              </a:rPr>
              <a:t>Causal Attention Mask</a:t>
            </a:r>
          </a:p>
          <a:p>
            <a:pPr algn="just">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A causal attention is a mechanism to enforce an autoregressive property, that is next token prediction.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88AE1F-8D95-EB30-208A-2BC2A34D2564}"/>
                  </a:ext>
                </a:extLst>
              </p:cNvPr>
              <p:cNvSpPr txBox="1"/>
              <p:nvPr/>
            </p:nvSpPr>
            <p:spPr>
              <a:xfrm>
                <a:off x="815890" y="2941526"/>
                <a:ext cx="2454867" cy="97494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z="1600" b="0" i="0" smtClean="0">
                          <a:latin typeface="Cambria Math" panose="02040503050406030204" pitchFamily="18" charset="0"/>
                        </a:rPr>
                        <m:t>softmax</m:t>
                      </m:r>
                      <m:d>
                        <m:dPr>
                          <m:ctrlPr>
                            <a:rPr lang="en-US" altLang="zh-CN" sz="1600" b="0" i="1" smtClean="0">
                              <a:latin typeface="Cambria Math" panose="02040503050406030204" pitchFamily="18" charset="0"/>
                            </a:rPr>
                          </m:ctrlPr>
                        </m:dPr>
                        <m:e>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𝑄</m:t>
                              </m:r>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𝐾</m:t>
                                  </m:r>
                                </m:e>
                                <m:sup>
                                  <m:r>
                                    <a:rPr lang="en-US" altLang="zh-CN" sz="1600" b="0" i="1" smtClean="0">
                                      <a:latin typeface="Cambria Math" panose="02040503050406030204" pitchFamily="18" charset="0"/>
                                    </a:rPr>
                                    <m:t>𝑇</m:t>
                                  </m:r>
                                </m:sup>
                              </m:sSup>
                            </m:num>
                            <m:den>
                              <m:rad>
                                <m:radPr>
                                  <m:degHide m:val="on"/>
                                  <m:ctrlPr>
                                    <a:rPr lang="en-US" altLang="zh-CN" sz="1600" b="0" i="1" smtClean="0">
                                      <a:latin typeface="Cambria Math" panose="02040503050406030204" pitchFamily="18" charset="0"/>
                                    </a:rPr>
                                  </m:ctrlPr>
                                </m:radPr>
                                <m:deg/>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𝑑</m:t>
                                      </m:r>
                                    </m:e>
                                    <m:sub>
                                      <m:r>
                                        <a:rPr lang="en-US" altLang="zh-CN" sz="1600" b="0" i="1" smtClean="0">
                                          <a:latin typeface="Cambria Math" panose="02040503050406030204" pitchFamily="18" charset="0"/>
                                        </a:rPr>
                                        <m:t>𝑘</m:t>
                                      </m:r>
                                    </m:sub>
                                  </m:sSub>
                                </m:e>
                              </m:rad>
                            </m:den>
                          </m:f>
                        </m:e>
                      </m:d>
                      <m:r>
                        <a:rPr lang="en-US" altLang="zh-CN" sz="1600" b="0" i="1" smtClean="0">
                          <a:latin typeface="Cambria Math" panose="02040503050406030204" pitchFamily="18" charset="0"/>
                        </a:rPr>
                        <m:t>:</m:t>
                      </m:r>
                    </m:oMath>
                  </m:oMathPara>
                </a14:m>
                <a:endParaRPr lang="en-US" altLang="zh-CN" sz="16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h</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𝐿</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𝐿</m:t>
                      </m:r>
                      <m:r>
                        <a:rPr lang="en-US" altLang="zh-CN" sz="1600" b="0" i="1" smtClean="0">
                          <a:latin typeface="Cambria Math" panose="02040503050406030204" pitchFamily="18" charset="0"/>
                        </a:rPr>
                        <m:t>=2×4×4</m:t>
                      </m:r>
                    </m:oMath>
                  </m:oMathPara>
                </a14:m>
                <a:endParaRPr lang="zh-CN" altLang="en-US" sz="1600" dirty="0"/>
              </a:p>
            </p:txBody>
          </p:sp>
        </mc:Choice>
        <mc:Fallback xmlns="">
          <p:sp>
            <p:nvSpPr>
              <p:cNvPr id="3" name="TextBox 2">
                <a:extLst>
                  <a:ext uri="{FF2B5EF4-FFF2-40B4-BE49-F238E27FC236}">
                    <a16:creationId xmlns:a16="http://schemas.microsoft.com/office/drawing/2014/main" id="{0288AE1F-8D95-EB30-208A-2BC2A34D2564}"/>
                  </a:ext>
                </a:extLst>
              </p:cNvPr>
              <p:cNvSpPr txBox="1">
                <a:spLocks noRot="1" noChangeAspect="1" noMove="1" noResize="1" noEditPoints="1" noAdjustHandles="1" noChangeArrowheads="1" noChangeShapeType="1" noTextEdit="1"/>
              </p:cNvSpPr>
              <p:nvPr/>
            </p:nvSpPr>
            <p:spPr>
              <a:xfrm>
                <a:off x="815890" y="2941526"/>
                <a:ext cx="2454867" cy="974947"/>
              </a:xfrm>
              <a:prstGeom prst="rect">
                <a:avLst/>
              </a:prstGeom>
              <a:blipFill>
                <a:blip r:embed="rId3"/>
                <a:stretch>
                  <a:fillRect/>
                </a:stretch>
              </a:blipFill>
            </p:spPr>
            <p:txBody>
              <a:bodyPr/>
              <a:lstStyle/>
              <a:p>
                <a:r>
                  <a:rPr lang="zh-CN" altLang="en-US">
                    <a:noFill/>
                  </a:rPr>
                  <a:t> </a:t>
                </a:r>
              </a:p>
            </p:txBody>
          </p:sp>
        </mc:Fallback>
      </mc:AlternateContent>
      <p:graphicFrame>
        <p:nvGraphicFramePr>
          <p:cNvPr id="4" name="Table 3">
            <a:extLst>
              <a:ext uri="{FF2B5EF4-FFF2-40B4-BE49-F238E27FC236}">
                <a16:creationId xmlns:a16="http://schemas.microsoft.com/office/drawing/2014/main" id="{6D2686E5-C15B-1369-A4C2-540F5C721803}"/>
              </a:ext>
            </a:extLst>
          </p:cNvPr>
          <p:cNvGraphicFramePr>
            <a:graphicFrameLocks noGrp="1"/>
          </p:cNvGraphicFramePr>
          <p:nvPr>
            <p:extLst>
              <p:ext uri="{D42A27DB-BD31-4B8C-83A1-F6EECF244321}">
                <p14:modId xmlns:p14="http://schemas.microsoft.com/office/powerpoint/2010/main" val="3141668262"/>
              </p:ext>
            </p:extLst>
          </p:nvPr>
        </p:nvGraphicFramePr>
        <p:xfrm>
          <a:off x="1379336" y="3971200"/>
          <a:ext cx="1035764" cy="1036320"/>
        </p:xfrm>
        <a:graphic>
          <a:graphicData uri="http://schemas.openxmlformats.org/drawingml/2006/table">
            <a:tbl>
              <a:tblPr firstRow="1" bandRow="1">
                <a:solidFill>
                  <a:srgbClr val="FFC000"/>
                </a:solidFill>
                <a:tableStyleId>{ED083AE6-46FA-4A59-8FB0-9F97EB10719F}</a:tableStyleId>
              </a:tblPr>
              <a:tblGrid>
                <a:gridCol w="258941">
                  <a:extLst>
                    <a:ext uri="{9D8B030D-6E8A-4147-A177-3AD203B41FA5}">
                      <a16:colId xmlns:a16="http://schemas.microsoft.com/office/drawing/2014/main" val="4197993966"/>
                    </a:ext>
                  </a:extLst>
                </a:gridCol>
                <a:gridCol w="258941">
                  <a:extLst>
                    <a:ext uri="{9D8B030D-6E8A-4147-A177-3AD203B41FA5}">
                      <a16:colId xmlns:a16="http://schemas.microsoft.com/office/drawing/2014/main" val="1558130124"/>
                    </a:ext>
                  </a:extLst>
                </a:gridCol>
                <a:gridCol w="258941">
                  <a:extLst>
                    <a:ext uri="{9D8B030D-6E8A-4147-A177-3AD203B41FA5}">
                      <a16:colId xmlns:a16="http://schemas.microsoft.com/office/drawing/2014/main" val="2633258326"/>
                    </a:ext>
                  </a:extLst>
                </a:gridCol>
                <a:gridCol w="258941">
                  <a:extLst>
                    <a:ext uri="{9D8B030D-6E8A-4147-A177-3AD203B41FA5}">
                      <a16:colId xmlns:a16="http://schemas.microsoft.com/office/drawing/2014/main" val="1969982648"/>
                    </a:ext>
                  </a:extLst>
                </a:gridCol>
              </a:tblGrid>
              <a:tr h="180147">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1327427154"/>
                  </a:ext>
                </a:extLst>
              </a:tr>
              <a:tr h="180147">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006614830"/>
                  </a:ext>
                </a:extLst>
              </a:tr>
              <a:tr h="180147">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872314890"/>
                  </a:ext>
                </a:extLst>
              </a:tr>
              <a:tr h="180147">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1493281849"/>
                  </a:ext>
                </a:extLst>
              </a:tr>
            </a:tbl>
          </a:graphicData>
        </a:graphic>
      </p:graphicFrame>
      <p:graphicFrame>
        <p:nvGraphicFramePr>
          <p:cNvPr id="5" name="Table 4">
            <a:extLst>
              <a:ext uri="{FF2B5EF4-FFF2-40B4-BE49-F238E27FC236}">
                <a16:creationId xmlns:a16="http://schemas.microsoft.com/office/drawing/2014/main" id="{34242617-85E8-7DA8-E545-E882529AA04C}"/>
              </a:ext>
            </a:extLst>
          </p:cNvPr>
          <p:cNvGraphicFramePr>
            <a:graphicFrameLocks noGrp="1"/>
          </p:cNvGraphicFramePr>
          <p:nvPr>
            <p:extLst>
              <p:ext uri="{D42A27DB-BD31-4B8C-83A1-F6EECF244321}">
                <p14:modId xmlns:p14="http://schemas.microsoft.com/office/powerpoint/2010/main" val="2136753087"/>
              </p:ext>
            </p:extLst>
          </p:nvPr>
        </p:nvGraphicFramePr>
        <p:xfrm>
          <a:off x="1744820" y="4092496"/>
          <a:ext cx="1035764" cy="1036320"/>
        </p:xfrm>
        <a:graphic>
          <a:graphicData uri="http://schemas.openxmlformats.org/drawingml/2006/table">
            <a:tbl>
              <a:tblPr firstRow="1" bandRow="1">
                <a:solidFill>
                  <a:srgbClr val="FFC000"/>
                </a:solidFill>
                <a:tableStyleId>{ED083AE6-46FA-4A59-8FB0-9F97EB10719F}</a:tableStyleId>
              </a:tblPr>
              <a:tblGrid>
                <a:gridCol w="258941">
                  <a:extLst>
                    <a:ext uri="{9D8B030D-6E8A-4147-A177-3AD203B41FA5}">
                      <a16:colId xmlns:a16="http://schemas.microsoft.com/office/drawing/2014/main" val="4197993966"/>
                    </a:ext>
                  </a:extLst>
                </a:gridCol>
                <a:gridCol w="258941">
                  <a:extLst>
                    <a:ext uri="{9D8B030D-6E8A-4147-A177-3AD203B41FA5}">
                      <a16:colId xmlns:a16="http://schemas.microsoft.com/office/drawing/2014/main" val="1558130124"/>
                    </a:ext>
                  </a:extLst>
                </a:gridCol>
                <a:gridCol w="258941">
                  <a:extLst>
                    <a:ext uri="{9D8B030D-6E8A-4147-A177-3AD203B41FA5}">
                      <a16:colId xmlns:a16="http://schemas.microsoft.com/office/drawing/2014/main" val="2633258326"/>
                    </a:ext>
                  </a:extLst>
                </a:gridCol>
                <a:gridCol w="258941">
                  <a:extLst>
                    <a:ext uri="{9D8B030D-6E8A-4147-A177-3AD203B41FA5}">
                      <a16:colId xmlns:a16="http://schemas.microsoft.com/office/drawing/2014/main" val="1969982648"/>
                    </a:ext>
                  </a:extLst>
                </a:gridCol>
              </a:tblGrid>
              <a:tr h="180147">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1327427154"/>
                  </a:ext>
                </a:extLst>
              </a:tr>
              <a:tr h="180147">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006614830"/>
                  </a:ext>
                </a:extLst>
              </a:tr>
              <a:tr h="180147">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872314890"/>
                  </a:ext>
                </a:extLst>
              </a:tr>
              <a:tr h="180147">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zh-CN" alt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1493281849"/>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0A7A1E9-B758-3376-80ED-693EDB3FB417}"/>
                  </a:ext>
                </a:extLst>
              </p:cNvPr>
              <p:cNvSpPr txBox="1"/>
              <p:nvPr/>
            </p:nvSpPr>
            <p:spPr>
              <a:xfrm>
                <a:off x="3146068" y="4196972"/>
                <a:ext cx="436718"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200" b="1" i="1" smtClean="0">
                          <a:latin typeface="Cambria Math" panose="02040503050406030204" pitchFamily="18" charset="0"/>
                          <a:ea typeface="Cambria Math" panose="02040503050406030204" pitchFamily="18" charset="0"/>
                        </a:rPr>
                        <m:t>°</m:t>
                      </m:r>
                    </m:oMath>
                  </m:oMathPara>
                </a14:m>
                <a:endParaRPr lang="zh-CN" altLang="en-US" sz="1600" b="1" dirty="0"/>
              </a:p>
            </p:txBody>
          </p:sp>
        </mc:Choice>
        <mc:Fallback xmlns="">
          <p:sp>
            <p:nvSpPr>
              <p:cNvPr id="6" name="TextBox 5">
                <a:extLst>
                  <a:ext uri="{FF2B5EF4-FFF2-40B4-BE49-F238E27FC236}">
                    <a16:creationId xmlns:a16="http://schemas.microsoft.com/office/drawing/2014/main" id="{00A7A1E9-B758-3376-80ED-693EDB3FB417}"/>
                  </a:ext>
                </a:extLst>
              </p:cNvPr>
              <p:cNvSpPr txBox="1">
                <a:spLocks noRot="1" noChangeAspect="1" noMove="1" noResize="1" noEditPoints="1" noAdjustHandles="1" noChangeArrowheads="1" noChangeShapeType="1" noTextEdit="1"/>
              </p:cNvSpPr>
              <p:nvPr/>
            </p:nvSpPr>
            <p:spPr>
              <a:xfrm>
                <a:off x="3146068" y="4196972"/>
                <a:ext cx="436718" cy="584775"/>
              </a:xfrm>
              <a:prstGeom prst="rect">
                <a:avLst/>
              </a:prstGeom>
              <a:blipFill>
                <a:blip r:embed="rId4"/>
                <a:stretch>
                  <a:fillRect/>
                </a:stretch>
              </a:blipFill>
            </p:spPr>
            <p:txBody>
              <a:bodyPr/>
              <a:lstStyle/>
              <a:p>
                <a:r>
                  <a:rPr lang="zh-CN" altLang="en-US">
                    <a:noFill/>
                  </a:rPr>
                  <a:t> </a:t>
                </a:r>
              </a:p>
            </p:txBody>
          </p:sp>
        </mc:Fallback>
      </mc:AlternateContent>
      <p:graphicFrame>
        <p:nvGraphicFramePr>
          <p:cNvPr id="7" name="Table 6">
            <a:extLst>
              <a:ext uri="{FF2B5EF4-FFF2-40B4-BE49-F238E27FC236}">
                <a16:creationId xmlns:a16="http://schemas.microsoft.com/office/drawing/2014/main" id="{C75CC997-D50E-91F3-7D8A-8BDDE5E2984A}"/>
              </a:ext>
            </a:extLst>
          </p:cNvPr>
          <p:cNvGraphicFramePr>
            <a:graphicFrameLocks noGrp="1"/>
          </p:cNvGraphicFramePr>
          <p:nvPr>
            <p:extLst>
              <p:ext uri="{D42A27DB-BD31-4B8C-83A1-F6EECF244321}">
                <p14:modId xmlns:p14="http://schemas.microsoft.com/office/powerpoint/2010/main" val="4088661969"/>
              </p:ext>
            </p:extLst>
          </p:nvPr>
        </p:nvGraphicFramePr>
        <p:xfrm>
          <a:off x="3945472" y="3971200"/>
          <a:ext cx="1035764" cy="1036320"/>
        </p:xfrm>
        <a:graphic>
          <a:graphicData uri="http://schemas.openxmlformats.org/drawingml/2006/table">
            <a:tbl>
              <a:tblPr firstRow="1" bandRow="1">
                <a:solidFill>
                  <a:srgbClr val="FFC000"/>
                </a:solidFill>
                <a:tableStyleId>{ED083AE6-46FA-4A59-8FB0-9F97EB10719F}</a:tableStyleId>
              </a:tblPr>
              <a:tblGrid>
                <a:gridCol w="258941">
                  <a:extLst>
                    <a:ext uri="{9D8B030D-6E8A-4147-A177-3AD203B41FA5}">
                      <a16:colId xmlns:a16="http://schemas.microsoft.com/office/drawing/2014/main" val="4197993966"/>
                    </a:ext>
                  </a:extLst>
                </a:gridCol>
                <a:gridCol w="258941">
                  <a:extLst>
                    <a:ext uri="{9D8B030D-6E8A-4147-A177-3AD203B41FA5}">
                      <a16:colId xmlns:a16="http://schemas.microsoft.com/office/drawing/2014/main" val="1558130124"/>
                    </a:ext>
                  </a:extLst>
                </a:gridCol>
                <a:gridCol w="258941">
                  <a:extLst>
                    <a:ext uri="{9D8B030D-6E8A-4147-A177-3AD203B41FA5}">
                      <a16:colId xmlns:a16="http://schemas.microsoft.com/office/drawing/2014/main" val="2633258326"/>
                    </a:ext>
                  </a:extLst>
                </a:gridCol>
                <a:gridCol w="258941">
                  <a:extLst>
                    <a:ext uri="{9D8B030D-6E8A-4147-A177-3AD203B41FA5}">
                      <a16:colId xmlns:a16="http://schemas.microsoft.com/office/drawing/2014/main" val="1969982648"/>
                    </a:ext>
                  </a:extLst>
                </a:gridCol>
              </a:tblGrid>
              <a:tr h="180147">
                <a:tc>
                  <a:txBody>
                    <a:bodyPr/>
                    <a:lstStyle/>
                    <a:p>
                      <a:r>
                        <a:rPr lang="en-US" altLang="zh-CN" sz="1100" b="1" dirty="0"/>
                        <a:t>1</a:t>
                      </a:r>
                      <a:endParaRPr lang="zh-CN" alt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100" b="1" dirty="0"/>
                        <a:t>0</a:t>
                      </a:r>
                      <a:endParaRPr lang="zh-CN" alt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100" b="1" dirty="0"/>
                        <a:t>0</a:t>
                      </a:r>
                      <a:endParaRPr lang="zh-CN" alt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100" b="1" dirty="0"/>
                        <a:t>0</a:t>
                      </a:r>
                      <a:endParaRPr lang="zh-CN" alt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27427154"/>
                  </a:ext>
                </a:extLst>
              </a:tr>
              <a:tr h="180147">
                <a:tc>
                  <a:txBody>
                    <a:bodyPr/>
                    <a:lstStyle/>
                    <a:p>
                      <a:r>
                        <a:rPr lang="en-US" altLang="zh-CN" sz="1100" b="1" dirty="0"/>
                        <a:t>1</a:t>
                      </a:r>
                      <a:endParaRPr lang="zh-CN" alt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100" b="1" dirty="0"/>
                        <a:t>1</a:t>
                      </a:r>
                      <a:endParaRPr lang="zh-CN" alt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100" b="1" dirty="0"/>
                        <a:t>0</a:t>
                      </a:r>
                      <a:endParaRPr lang="zh-CN" alt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100" b="1" dirty="0"/>
                        <a:t>0</a:t>
                      </a:r>
                      <a:endParaRPr lang="zh-CN" alt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06614830"/>
                  </a:ext>
                </a:extLst>
              </a:tr>
              <a:tr h="180147">
                <a:tc>
                  <a:txBody>
                    <a:bodyPr/>
                    <a:lstStyle/>
                    <a:p>
                      <a:r>
                        <a:rPr lang="en-US" altLang="zh-CN" sz="1100" b="1" dirty="0"/>
                        <a:t>1</a:t>
                      </a:r>
                      <a:endParaRPr lang="zh-CN" alt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100" b="1" dirty="0"/>
                        <a:t>1</a:t>
                      </a:r>
                      <a:endParaRPr lang="zh-CN" alt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100" b="1" dirty="0"/>
                        <a:t>1</a:t>
                      </a:r>
                      <a:endParaRPr lang="zh-CN" alt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100" b="1" dirty="0"/>
                        <a:t>0</a:t>
                      </a:r>
                      <a:endParaRPr lang="zh-CN" alt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72314890"/>
                  </a:ext>
                </a:extLst>
              </a:tr>
              <a:tr h="180147">
                <a:tc>
                  <a:txBody>
                    <a:bodyPr/>
                    <a:lstStyle/>
                    <a:p>
                      <a:r>
                        <a:rPr lang="en-US" altLang="zh-CN" sz="1100" b="1" dirty="0"/>
                        <a:t>1</a:t>
                      </a:r>
                      <a:endParaRPr lang="zh-CN" alt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100" b="1" dirty="0"/>
                        <a:t>1</a:t>
                      </a:r>
                      <a:endParaRPr lang="zh-CN" alt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100" b="1" dirty="0"/>
                        <a:t>1</a:t>
                      </a:r>
                      <a:endParaRPr lang="zh-CN" alt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100" b="1" dirty="0"/>
                        <a:t>1</a:t>
                      </a:r>
                      <a:endParaRPr lang="zh-CN" alt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93281849"/>
                  </a:ext>
                </a:extLst>
              </a:tr>
            </a:tbl>
          </a:graphicData>
        </a:graphic>
      </p:graphicFrame>
      <p:sp>
        <p:nvSpPr>
          <p:cNvPr id="9" name="TextBox 8">
            <a:extLst>
              <a:ext uri="{FF2B5EF4-FFF2-40B4-BE49-F238E27FC236}">
                <a16:creationId xmlns:a16="http://schemas.microsoft.com/office/drawing/2014/main" id="{5E0C453E-A118-28DF-6D16-44D891BD72FA}"/>
              </a:ext>
            </a:extLst>
          </p:cNvPr>
          <p:cNvSpPr txBox="1"/>
          <p:nvPr/>
        </p:nvSpPr>
        <p:spPr>
          <a:xfrm>
            <a:off x="6791570" y="3807191"/>
            <a:ext cx="3790461" cy="1200329"/>
          </a:xfrm>
          <a:prstGeom prst="rect">
            <a:avLst/>
          </a:prstGeom>
          <a:noFill/>
        </p:spPr>
        <p:txBody>
          <a:bodyPr wrap="square">
            <a:spAutoFit/>
          </a:bodyPr>
          <a:lstStyle/>
          <a:p>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LLMs </a:t>
            </a:r>
            <a:r>
              <a:rPr lang="en-US" altLang="zh-CN" dirty="0">
                <a:solidFill>
                  <a:schemeClr val="tx1">
                    <a:lumMod val="65000"/>
                    <a:lumOff val="35000"/>
                  </a:schemeClr>
                </a:solidFill>
                <a:latin typeface="Assistant" panose="020F0502020204030204" pitchFamily="2" charset="-79"/>
                <a:ea typeface="微软雅黑" panose="020B0503020204020204" pitchFamily="34" charset="-122"/>
                <a:cs typeface="Assistant" panose="020F0502020204030204" pitchFamily="2" charset="-79"/>
              </a:rPr>
              <a:t> </a:t>
            </a:r>
            <a:r>
              <a:rPr lang="zh-CN" altLang="en-US" b="0" i="0" dirty="0">
                <a:solidFill>
                  <a:srgbClr val="333333"/>
                </a:solidFill>
                <a:effectLst/>
                <a:latin typeface="Microsoft Yahei" panose="020B0503020204020204" pitchFamily="34" charset="-122"/>
                <a:ea typeface="Microsoft Yahei" panose="020B0503020204020204" pitchFamily="34" charset="-122"/>
              </a:rPr>
              <a:t>→ </a:t>
            </a:r>
            <a:r>
              <a:rPr lang="en-US" altLang="zh-CN" b="0" i="0" dirty="0">
                <a:solidFill>
                  <a:srgbClr val="333333"/>
                </a:solidFill>
                <a:effectLst/>
                <a:latin typeface="Microsoft Yahei" panose="020B0503020204020204" pitchFamily="34" charset="-122"/>
                <a:ea typeface="Microsoft Yahei" panose="020B0503020204020204" pitchFamily="34" charset="-122"/>
              </a:rPr>
              <a:t>are</a:t>
            </a:r>
          </a:p>
          <a:p>
            <a:r>
              <a:rPr lang="en-US" altLang="zh-CN" dirty="0">
                <a:solidFill>
                  <a:srgbClr val="333333"/>
                </a:solidFill>
                <a:latin typeface="Microsoft Yahei" panose="020B0503020204020204" pitchFamily="34" charset="-122"/>
                <a:ea typeface="Microsoft Yahei" panose="020B0503020204020204" pitchFamily="34" charset="-122"/>
              </a:rPr>
              <a:t>LLMs, are </a:t>
            </a:r>
            <a:r>
              <a:rPr lang="zh-CN" altLang="en-US" b="0" i="0" dirty="0">
                <a:solidFill>
                  <a:srgbClr val="333333"/>
                </a:solidFill>
                <a:effectLst/>
                <a:latin typeface="Microsoft Yahei" panose="020B0503020204020204" pitchFamily="34" charset="-122"/>
                <a:ea typeface="Microsoft Yahei" panose="020B0503020204020204" pitchFamily="34" charset="-122"/>
              </a:rPr>
              <a:t>→</a:t>
            </a:r>
            <a:r>
              <a:rPr lang="zh-CN" altLang="en-US" dirty="0">
                <a:solidFill>
                  <a:srgbClr val="333333"/>
                </a:solidFill>
                <a:latin typeface="Microsoft Yahei" panose="020B0503020204020204" pitchFamily="34" charset="-122"/>
                <a:ea typeface="Microsoft Yahei" panose="020B0503020204020204" pitchFamily="34" charset="-122"/>
              </a:rPr>
              <a:t> </a:t>
            </a:r>
            <a:r>
              <a:rPr lang="en-US" altLang="zh-CN" dirty="0">
                <a:solidFill>
                  <a:srgbClr val="333333"/>
                </a:solidFill>
                <a:latin typeface="Microsoft Yahei" panose="020B0503020204020204" pitchFamily="34" charset="-122"/>
                <a:ea typeface="Microsoft Yahei" panose="020B0503020204020204" pitchFamily="34" charset="-122"/>
              </a:rPr>
              <a:t>cool</a:t>
            </a:r>
          </a:p>
          <a:p>
            <a:r>
              <a:rPr lang="en-US" altLang="zh-CN" b="0" i="0" dirty="0">
                <a:solidFill>
                  <a:srgbClr val="333333"/>
                </a:solidFill>
                <a:effectLst/>
                <a:latin typeface="Microsoft Yahei" panose="020B0503020204020204" pitchFamily="34" charset="-122"/>
                <a:ea typeface="Microsoft Yahei" panose="020B0503020204020204" pitchFamily="34" charset="-122"/>
              </a:rPr>
              <a:t>LLMs, are</a:t>
            </a:r>
            <a:r>
              <a:rPr lang="en-US" altLang="zh-CN" dirty="0">
                <a:solidFill>
                  <a:srgbClr val="333333"/>
                </a:solidFill>
                <a:latin typeface="Microsoft Yahei" panose="020B0503020204020204" pitchFamily="34" charset="-122"/>
                <a:ea typeface="Microsoft Yahei" panose="020B0503020204020204" pitchFamily="34" charset="-122"/>
              </a:rPr>
              <a:t>, cool </a:t>
            </a:r>
            <a:r>
              <a:rPr lang="zh-CN" altLang="en-US" b="0" i="0" dirty="0">
                <a:solidFill>
                  <a:srgbClr val="333333"/>
                </a:solidFill>
                <a:effectLst/>
                <a:latin typeface="Microsoft Yahei" panose="020B0503020204020204" pitchFamily="34" charset="-122"/>
                <a:ea typeface="Microsoft Yahei" panose="020B0503020204020204" pitchFamily="34" charset="-122"/>
              </a:rPr>
              <a:t>→</a:t>
            </a:r>
            <a:r>
              <a:rPr lang="zh-CN" altLang="en-US" dirty="0">
                <a:solidFill>
                  <a:srgbClr val="333333"/>
                </a:solidFill>
                <a:latin typeface="Microsoft Yahei" panose="020B0503020204020204" pitchFamily="34" charset="-122"/>
                <a:ea typeface="Microsoft Yahei" panose="020B0503020204020204" pitchFamily="34" charset="-122"/>
              </a:rPr>
              <a:t> </a:t>
            </a:r>
            <a:r>
              <a:rPr lang="en-US" altLang="zh-CN" dirty="0">
                <a:solidFill>
                  <a:srgbClr val="333333"/>
                </a:solidFill>
                <a:latin typeface="Microsoft Yahei" panose="020B0503020204020204" pitchFamily="34" charset="-122"/>
                <a:ea typeface="Microsoft Yahei" panose="020B0503020204020204" pitchFamily="34" charset="-122"/>
              </a:rPr>
              <a:t>.</a:t>
            </a:r>
          </a:p>
          <a:p>
            <a:r>
              <a:rPr lang="en-US" altLang="zh-CN" b="0" i="0" dirty="0">
                <a:solidFill>
                  <a:srgbClr val="333333"/>
                </a:solidFill>
                <a:effectLst/>
                <a:latin typeface="Microsoft Yahei" panose="020B0503020204020204" pitchFamily="34" charset="-122"/>
                <a:ea typeface="Microsoft Yahei" panose="020B0503020204020204" pitchFamily="34" charset="-122"/>
              </a:rPr>
              <a:t>LLMs, are, cool, . </a:t>
            </a:r>
            <a:r>
              <a:rPr lang="zh-CN" altLang="en-US" b="0" i="0" dirty="0">
                <a:solidFill>
                  <a:srgbClr val="333333"/>
                </a:solidFill>
                <a:effectLst/>
                <a:latin typeface="Microsoft Yahei" panose="020B0503020204020204" pitchFamily="34" charset="-122"/>
                <a:ea typeface="Microsoft Yahei" panose="020B0503020204020204" pitchFamily="34" charset="-122"/>
              </a:rPr>
              <a:t>→</a:t>
            </a:r>
            <a:r>
              <a:rPr lang="en-US" altLang="zh-CN" dirty="0">
                <a:solidFill>
                  <a:srgbClr val="333333"/>
                </a:solidFill>
                <a:latin typeface="Microsoft Yahei" panose="020B0503020204020204" pitchFamily="34" charset="-122"/>
                <a:ea typeface="Microsoft Yahei" panose="020B0503020204020204" pitchFamily="34" charset="-122"/>
              </a:rPr>
              <a:t>[EOS]</a:t>
            </a:r>
            <a:endParaRPr lang="zh-CN" altLang="en-US" b="0" i="0" dirty="0">
              <a:solidFill>
                <a:srgbClr val="333333"/>
              </a:solidFill>
              <a:effectLst/>
              <a:latin typeface="Microsoft Yahei" panose="020B0503020204020204" pitchFamily="34" charset="-122"/>
              <a:ea typeface="Microsoft Yahei" panose="020B0503020204020204" pitchFamily="34" charset="-122"/>
            </a:endParaRPr>
          </a:p>
        </p:txBody>
      </p:sp>
      <p:sp>
        <p:nvSpPr>
          <p:cNvPr id="10" name="Arrow: Left-Right 9">
            <a:extLst>
              <a:ext uri="{FF2B5EF4-FFF2-40B4-BE49-F238E27FC236}">
                <a16:creationId xmlns:a16="http://schemas.microsoft.com/office/drawing/2014/main" id="{47DCAD7F-CD1C-F9E3-71C4-B3221D1440E9}"/>
              </a:ext>
            </a:extLst>
          </p:cNvPr>
          <p:cNvSpPr/>
          <p:nvPr/>
        </p:nvSpPr>
        <p:spPr>
          <a:xfrm>
            <a:off x="5212862" y="4196972"/>
            <a:ext cx="1383323" cy="500074"/>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10">
            <a:extLst>
              <a:ext uri="{FF2B5EF4-FFF2-40B4-BE49-F238E27FC236}">
                <a16:creationId xmlns:a16="http://schemas.microsoft.com/office/drawing/2014/main" id="{FCD58F7E-1F7E-4F98-A50B-149ADF5555F4}"/>
              </a:ext>
            </a:extLst>
          </p:cNvPr>
          <p:cNvSpPr/>
          <p:nvPr/>
        </p:nvSpPr>
        <p:spPr>
          <a:xfrm>
            <a:off x="742462" y="2829169"/>
            <a:ext cx="4470400" cy="3516923"/>
          </a:xfrm>
          <a:prstGeom prst="rect">
            <a:avLst/>
          </a:prstGeom>
          <a:noFill/>
          <a:ln w="19050">
            <a:solidFill>
              <a:schemeClr val="tx1">
                <a:lumMod val="65000"/>
                <a:lumOff val="3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a:extLst>
              <a:ext uri="{FF2B5EF4-FFF2-40B4-BE49-F238E27FC236}">
                <a16:creationId xmlns:a16="http://schemas.microsoft.com/office/drawing/2014/main" id="{0781C215-CCCA-219D-F2BA-C416259F3B14}"/>
              </a:ext>
            </a:extLst>
          </p:cNvPr>
          <p:cNvSpPr txBox="1"/>
          <p:nvPr/>
        </p:nvSpPr>
        <p:spPr>
          <a:xfrm>
            <a:off x="771957" y="5587823"/>
            <a:ext cx="4411409" cy="646331"/>
          </a:xfrm>
          <a:prstGeom prst="rect">
            <a:avLst/>
          </a:prstGeom>
          <a:noFill/>
        </p:spPr>
        <p:txBody>
          <a:bodyPr wrap="square" rtlCol="0">
            <a:spAutoFit/>
          </a:bodyPr>
          <a:lstStyle/>
          <a:p>
            <a:r>
              <a:rPr lang="en-US" altLang="zh-CN" dirty="0"/>
              <a:t>This is a full-rank matrix, which enhances the expressive power of the model</a:t>
            </a:r>
            <a:endParaRPr lang="zh-CN" altLang="en-US" dirty="0"/>
          </a:p>
        </p:txBody>
      </p:sp>
    </p:spTree>
    <p:extLst>
      <p:ext uri="{BB962C8B-B14F-4D97-AF65-F5344CB8AC3E}">
        <p14:creationId xmlns:p14="http://schemas.microsoft.com/office/powerpoint/2010/main" val="11652174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06639-C619-A131-E638-B5B586451FC4}"/>
            </a:ext>
          </a:extLst>
        </p:cNvPr>
        <p:cNvGrpSpPr/>
        <p:nvPr/>
      </p:nvGrpSpPr>
      <p:grpSpPr>
        <a:xfrm>
          <a:off x="0" y="0"/>
          <a:ext cx="0" cy="0"/>
          <a:chOff x="0" y="0"/>
          <a:chExt cx="0" cy="0"/>
        </a:xfrm>
      </p:grpSpPr>
      <p:sp>
        <p:nvSpPr>
          <p:cNvPr id="39" name="Text Placeholder 1">
            <a:extLst>
              <a:ext uri="{FF2B5EF4-FFF2-40B4-BE49-F238E27FC236}">
                <a16:creationId xmlns:a16="http://schemas.microsoft.com/office/drawing/2014/main" id="{89AA418E-6AFD-D7B4-A4C8-B42D8640DD4C}"/>
              </a:ext>
            </a:extLst>
          </p:cNvPr>
          <p:cNvSpPr txBox="1">
            <a:spLocks/>
          </p:cNvSpPr>
          <p:nvPr/>
        </p:nvSpPr>
        <p:spPr bwMode="gray">
          <a:xfrm>
            <a:off x="731839" y="716617"/>
            <a:ext cx="6259165" cy="48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a:defRPr>
            </a:lvl1pPr>
            <a:lvl2pPr marL="0" indent="0" algn="l" rtl="0" eaLnBrk="1" fontAlgn="base" hangingPunct="1">
              <a:spcBef>
                <a:spcPts val="0"/>
              </a:spcBef>
              <a:spcAft>
                <a:spcPct val="0"/>
              </a:spcAft>
              <a:buFont typeface="Arial" charset="0"/>
              <a:buNone/>
              <a:defRPr sz="2800">
                <a:solidFill>
                  <a:schemeClr val="accent1"/>
                </a:solidFill>
                <a:latin typeface="+mn-lt"/>
                <a:cs typeface="+mn-cs"/>
                <a:sym typeface="Arial"/>
              </a:defRPr>
            </a:lvl2pPr>
            <a:lvl3pPr marL="515938" indent="-171450" algn="l" rtl="0" eaLnBrk="1" fontAlgn="base" hangingPunct="1">
              <a:spcBef>
                <a:spcPct val="20000"/>
              </a:spcBef>
              <a:spcAft>
                <a:spcPct val="0"/>
              </a:spcAft>
              <a:buFont typeface="Arial" charset="0"/>
              <a:buChar char="-"/>
              <a:defRPr sz="1600">
                <a:solidFill>
                  <a:schemeClr val="tx1"/>
                </a:solidFill>
                <a:latin typeface="+mn-lt"/>
                <a:cs typeface="+mn-cs"/>
                <a:sym typeface="Arial"/>
              </a:defRPr>
            </a:lvl3pPr>
            <a:lvl4pPr marL="684213"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4pPr>
            <a:lvl5pPr marL="858838" indent="-173038" algn="l" rtl="0" eaLnBrk="1" fontAlgn="base" hangingPunct="1">
              <a:spcBef>
                <a:spcPct val="20000"/>
              </a:spcBef>
              <a:spcAft>
                <a:spcPct val="0"/>
              </a:spcAft>
              <a:buFont typeface="Arial" charset="0"/>
              <a:buChar char="-"/>
              <a:defRPr sz="1600">
                <a:solidFill>
                  <a:schemeClr val="tx1"/>
                </a:solidFill>
                <a:latin typeface="+mn-lt"/>
                <a:cs typeface="+mn-cs"/>
                <a:sym typeface="Arial"/>
              </a:defRPr>
            </a:lvl5pPr>
            <a:lvl6pPr marL="1316038" indent="-173038" algn="l" rtl="0" eaLnBrk="1" fontAlgn="base" hangingPunct="1">
              <a:spcBef>
                <a:spcPct val="20000"/>
              </a:spcBef>
              <a:spcAft>
                <a:spcPct val="0"/>
              </a:spcAft>
              <a:buFont typeface="Arial" charset="0"/>
              <a:buChar char="-"/>
              <a:defRPr sz="1600">
                <a:solidFill>
                  <a:schemeClr val="tx1"/>
                </a:solidFill>
                <a:latin typeface="+mn-lt"/>
                <a:cs typeface="+mn-cs"/>
              </a:defRPr>
            </a:lvl6pPr>
            <a:lvl7pPr marL="1773238" indent="-173038" algn="l" rtl="0" eaLnBrk="1" fontAlgn="base" hangingPunct="1">
              <a:spcBef>
                <a:spcPct val="20000"/>
              </a:spcBef>
              <a:spcAft>
                <a:spcPct val="0"/>
              </a:spcAft>
              <a:buFont typeface="Arial" charset="0"/>
              <a:buChar char="-"/>
              <a:defRPr sz="1600">
                <a:solidFill>
                  <a:schemeClr val="tx1"/>
                </a:solidFill>
                <a:latin typeface="+mn-lt"/>
                <a:cs typeface="+mn-cs"/>
              </a:defRPr>
            </a:lvl7pPr>
            <a:lvl8pPr marL="2230438" indent="-173038" algn="l" rtl="0" eaLnBrk="1" fontAlgn="base" hangingPunct="1">
              <a:spcBef>
                <a:spcPct val="20000"/>
              </a:spcBef>
              <a:spcAft>
                <a:spcPct val="0"/>
              </a:spcAft>
              <a:buFont typeface="Arial" charset="0"/>
              <a:buChar char="-"/>
              <a:defRPr sz="1600">
                <a:solidFill>
                  <a:schemeClr val="tx1"/>
                </a:solidFill>
                <a:latin typeface="+mn-lt"/>
                <a:cs typeface="+mn-cs"/>
              </a:defRPr>
            </a:lvl8pPr>
            <a:lvl9pPr marL="2687638" indent="-173038" algn="l" rtl="0" eaLnBrk="1" fontAlgn="base" hangingPunct="1">
              <a:spcBef>
                <a:spcPct val="20000"/>
              </a:spcBef>
              <a:spcAft>
                <a:spcPct val="0"/>
              </a:spcAft>
              <a:buFont typeface="Arial"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Microsoft YaHei" panose="020B0503020204020204" pitchFamily="34" charset="-122"/>
                <a:ea typeface="Microsoft YaHei" panose="020B0503020204020204" pitchFamily="34" charset="-122"/>
              </a:rPr>
              <a:t>Transformer – Decoder Only </a:t>
            </a:r>
            <a:endParaRPr lang="zh-CN" altLang="en-US" sz="3200" b="1" kern="0" dirty="0">
              <a:solidFill>
                <a:srgbClr val="0339A6"/>
              </a:solidFill>
              <a:latin typeface="Microsoft YaHei" panose="020B0503020204020204" pitchFamily="34" charset="-122"/>
              <a:ea typeface="Microsoft YaHei" panose="020B0503020204020204" pitchFamily="34" charset="-122"/>
            </a:endParaRPr>
          </a:p>
        </p:txBody>
      </p:sp>
      <p:pic>
        <p:nvPicPr>
          <p:cNvPr id="2050" name="Picture 2">
            <a:extLst>
              <a:ext uri="{FF2B5EF4-FFF2-40B4-BE49-F238E27FC236}">
                <a16:creationId xmlns:a16="http://schemas.microsoft.com/office/drawing/2014/main" id="{33819961-4D96-E818-02BC-1185118316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63" y="1342147"/>
            <a:ext cx="6049037" cy="479923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96">
            <a:extLst>
              <a:ext uri="{FF2B5EF4-FFF2-40B4-BE49-F238E27FC236}">
                <a16:creationId xmlns:a16="http://schemas.microsoft.com/office/drawing/2014/main" id="{FA1D4AE6-340B-35E8-28B9-03825A913EFE}"/>
              </a:ext>
            </a:extLst>
          </p:cNvPr>
          <p:cNvSpPr/>
          <p:nvPr/>
        </p:nvSpPr>
        <p:spPr>
          <a:xfrm>
            <a:off x="6096000" y="1759633"/>
            <a:ext cx="5915693" cy="418191"/>
          </a:xfrm>
          <a:prstGeom prst="rect">
            <a:avLst/>
          </a:prstGeom>
        </p:spPr>
        <p:txBody>
          <a:bodyPr wrap="square" anchor="t" anchorCtr="0">
            <a:spAutoFit/>
          </a:bodyPr>
          <a:lstStyle/>
          <a:p>
            <a:pPr algn="just">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By 2024, most active LLMs use a decoder-only Structure</a:t>
            </a:r>
          </a:p>
        </p:txBody>
      </p:sp>
      <p:sp>
        <p:nvSpPr>
          <p:cNvPr id="4" name="Rectangle 96">
            <a:extLst>
              <a:ext uri="{FF2B5EF4-FFF2-40B4-BE49-F238E27FC236}">
                <a16:creationId xmlns:a16="http://schemas.microsoft.com/office/drawing/2014/main" id="{207A3D59-B7F2-FA8E-CD9A-93E0619A9D11}"/>
              </a:ext>
            </a:extLst>
          </p:cNvPr>
          <p:cNvSpPr/>
          <p:nvPr/>
        </p:nvSpPr>
        <p:spPr>
          <a:xfrm>
            <a:off x="5965965" y="2440645"/>
            <a:ext cx="6311933" cy="3788345"/>
          </a:xfrm>
          <a:prstGeom prst="rect">
            <a:avLst/>
          </a:prstGeom>
        </p:spPr>
        <p:txBody>
          <a:bodyPr wrap="square" anchor="t" anchorCtr="0">
            <a:spAutoFit/>
          </a:bodyPr>
          <a:lstStyle/>
          <a:p>
            <a:pPr algn="just">
              <a:lnSpc>
                <a:spcPct val="150000"/>
              </a:lnSpc>
            </a:pPr>
            <a:r>
              <a:rPr lang="en-US" altLang="zh-CN" b="1" dirty="0">
                <a:solidFill>
                  <a:srgbClr val="0D3DA7"/>
                </a:solidFill>
                <a:latin typeface="微软雅黑" panose="020B0503020204020204" pitchFamily="34" charset="-122"/>
                <a:ea typeface="微软雅黑" panose="020B0503020204020204" pitchFamily="34" charset="-122"/>
              </a:rPr>
              <a:t>Why ?</a:t>
            </a:r>
          </a:p>
          <a:p>
            <a:pPr marL="285750" indent="-285750">
              <a:lnSpc>
                <a:spcPct val="150000"/>
              </a:lnSpc>
              <a:buFont typeface="Arial" panose="020B0604020202020204" pitchFamily="34" charset="0"/>
              <a:buChar char="•"/>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Empirical Study – Decoder-only has stronger zero-shot ability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(refer to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hlinkClick r:id="rId3"/>
              </a:rPr>
              <a:t>https://proceedings.mlr.press/v162/wang22u/wang22u.pdf</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Low rank problem (</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refer to </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hlinkClick r:id="rId4"/>
              </a:rPr>
              <a:t>https://kexue.fm/archives/9529</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a:t>
            </a:r>
          </a:p>
          <a:p>
            <a:pPr marL="285750" indent="-285750">
              <a:lnSpc>
                <a:spcPct val="150000"/>
              </a:lnSpc>
              <a:buFont typeface="Arial" panose="020B0604020202020204" pitchFamily="34" charset="0"/>
              <a:buChar char="•"/>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Decoder-only + next token prediction is hard, making representation more general</a:t>
            </a:r>
          </a:p>
          <a:p>
            <a:pPr marL="285750" indent="-285750">
              <a:lnSpc>
                <a:spcPct val="150000"/>
              </a:lnSpc>
              <a:buFont typeface="Arial" panose="020B0604020202020204" pitchFamily="34" charset="0"/>
              <a:buChar char="•"/>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Efficiency: Decoder-only supports reusing KV-Cache, more friendly to multiple rounds of conversations</a:t>
            </a:r>
          </a:p>
          <a:p>
            <a:pPr marL="285750" indent="-285750">
              <a:lnSpc>
                <a:spcPct val="150000"/>
              </a:lnSpc>
              <a:buFont typeface="Arial" panose="020B0604020202020204" pitchFamily="34" charset="0"/>
              <a:buChar char="•"/>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Path dependence:</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OpenAI</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is</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using</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decoder</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only</a:t>
            </a:r>
          </a:p>
          <a:p>
            <a:pPr marL="285750" indent="-285750">
              <a:lnSpc>
                <a:spcPct val="150000"/>
              </a:lnSpc>
              <a:buFont typeface="Arial" panose="020B0604020202020204" pitchFamily="34" charset="0"/>
              <a:buChar char="•"/>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11768144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D6053C-F8DB-058C-FD17-5E716FE080F1}"/>
              </a:ext>
            </a:extLst>
          </p:cNvPr>
          <p:cNvSpPr txBox="1">
            <a:spLocks/>
          </p:cNvSpPr>
          <p:nvPr/>
        </p:nvSpPr>
        <p:spPr bwMode="gray">
          <a:xfrm>
            <a:off x="684968" y="586778"/>
            <a:ext cx="10930770" cy="424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a:defRPr>
            </a:lvl1pPr>
            <a:lvl2pPr marL="0" indent="0" algn="l" rtl="0" eaLnBrk="1" fontAlgn="base" hangingPunct="1">
              <a:spcBef>
                <a:spcPts val="0"/>
              </a:spcBef>
              <a:spcAft>
                <a:spcPct val="0"/>
              </a:spcAft>
              <a:buFont typeface="Arial" charset="0"/>
              <a:buNone/>
              <a:defRPr sz="2800">
                <a:solidFill>
                  <a:schemeClr val="accent1"/>
                </a:solidFill>
                <a:latin typeface="+mn-lt"/>
                <a:cs typeface="+mn-cs"/>
                <a:sym typeface="Arial"/>
              </a:defRPr>
            </a:lvl2pPr>
            <a:lvl3pPr marL="515938" indent="-171450" algn="l" rtl="0" eaLnBrk="1" fontAlgn="base" hangingPunct="1">
              <a:spcBef>
                <a:spcPct val="20000"/>
              </a:spcBef>
              <a:spcAft>
                <a:spcPct val="0"/>
              </a:spcAft>
              <a:buFont typeface="Arial" charset="0"/>
              <a:buChar char="-"/>
              <a:defRPr sz="1600">
                <a:solidFill>
                  <a:schemeClr val="tx1"/>
                </a:solidFill>
                <a:latin typeface="+mn-lt"/>
                <a:cs typeface="+mn-cs"/>
                <a:sym typeface="Arial"/>
              </a:defRPr>
            </a:lvl3pPr>
            <a:lvl4pPr marL="684213"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4pPr>
            <a:lvl5pPr marL="858838" indent="-173038" algn="l" rtl="0" eaLnBrk="1" fontAlgn="base" hangingPunct="1">
              <a:spcBef>
                <a:spcPct val="20000"/>
              </a:spcBef>
              <a:spcAft>
                <a:spcPct val="0"/>
              </a:spcAft>
              <a:buFont typeface="Arial" charset="0"/>
              <a:buChar char="-"/>
              <a:defRPr sz="1600">
                <a:solidFill>
                  <a:schemeClr val="tx1"/>
                </a:solidFill>
                <a:latin typeface="+mn-lt"/>
                <a:cs typeface="+mn-cs"/>
                <a:sym typeface="Arial"/>
              </a:defRPr>
            </a:lvl5pPr>
            <a:lvl6pPr marL="1316038" indent="-173038" algn="l" rtl="0" eaLnBrk="1" fontAlgn="base" hangingPunct="1">
              <a:spcBef>
                <a:spcPct val="20000"/>
              </a:spcBef>
              <a:spcAft>
                <a:spcPct val="0"/>
              </a:spcAft>
              <a:buFont typeface="Arial" charset="0"/>
              <a:buChar char="-"/>
              <a:defRPr sz="1600">
                <a:solidFill>
                  <a:schemeClr val="tx1"/>
                </a:solidFill>
                <a:latin typeface="+mn-lt"/>
                <a:cs typeface="+mn-cs"/>
              </a:defRPr>
            </a:lvl6pPr>
            <a:lvl7pPr marL="1773238" indent="-173038" algn="l" rtl="0" eaLnBrk="1" fontAlgn="base" hangingPunct="1">
              <a:spcBef>
                <a:spcPct val="20000"/>
              </a:spcBef>
              <a:spcAft>
                <a:spcPct val="0"/>
              </a:spcAft>
              <a:buFont typeface="Arial" charset="0"/>
              <a:buChar char="-"/>
              <a:defRPr sz="1600">
                <a:solidFill>
                  <a:schemeClr val="tx1"/>
                </a:solidFill>
                <a:latin typeface="+mn-lt"/>
                <a:cs typeface="+mn-cs"/>
              </a:defRPr>
            </a:lvl7pPr>
            <a:lvl8pPr marL="2230438" indent="-173038" algn="l" rtl="0" eaLnBrk="1" fontAlgn="base" hangingPunct="1">
              <a:spcBef>
                <a:spcPct val="20000"/>
              </a:spcBef>
              <a:spcAft>
                <a:spcPct val="0"/>
              </a:spcAft>
              <a:buFont typeface="Arial" charset="0"/>
              <a:buChar char="-"/>
              <a:defRPr sz="1600">
                <a:solidFill>
                  <a:schemeClr val="tx1"/>
                </a:solidFill>
                <a:latin typeface="+mn-lt"/>
                <a:cs typeface="+mn-cs"/>
              </a:defRPr>
            </a:lvl8pPr>
            <a:lvl9pPr marL="2687638" indent="-173038" algn="l" rtl="0" eaLnBrk="1" fontAlgn="base" hangingPunct="1">
              <a:spcBef>
                <a:spcPct val="20000"/>
              </a:spcBef>
              <a:spcAft>
                <a:spcPct val="0"/>
              </a:spcAft>
              <a:buFont typeface="Arial"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Microsoft YaHei" panose="020B0503020204020204" pitchFamily="34" charset="-122"/>
                <a:ea typeface="Microsoft YaHei" panose="020B0503020204020204" pitchFamily="34" charset="-122"/>
              </a:rPr>
              <a:t>Why Transformer - Scaling Law</a:t>
            </a:r>
            <a:endParaRPr lang="zh-CN" altLang="en-US" sz="3200" b="1" kern="0" dirty="0">
              <a:solidFill>
                <a:srgbClr val="0339A6"/>
              </a:solidFill>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id="{0E475FA4-D725-7A74-AFF5-83A11790AD83}"/>
              </a:ext>
            </a:extLst>
          </p:cNvPr>
          <p:cNvSpPr txBox="1"/>
          <p:nvPr/>
        </p:nvSpPr>
        <p:spPr>
          <a:xfrm>
            <a:off x="684967" y="1371598"/>
            <a:ext cx="11302245" cy="1323439"/>
          </a:xfrm>
          <a:prstGeom prst="rect">
            <a:avLst/>
          </a:prstGeom>
          <a:noFill/>
        </p:spPr>
        <p:txBody>
          <a:bodyPr wrap="square" rtlCol="0">
            <a:spAutoFit/>
          </a:bodyPr>
          <a:lstStyle/>
          <a:p>
            <a:pPr marL="342900" indent="-342900">
              <a:buFont typeface="Wingdings" pitchFamily="2" charset="2"/>
              <a:buChar char="v"/>
            </a:pPr>
            <a:r>
              <a:rPr lang="en-US" altLang="zh-CN" dirty="0">
                <a:latin typeface="Microsoft YaHei" panose="020B0503020204020204" pitchFamily="34" charset="-122"/>
                <a:ea typeface="Microsoft YaHei" panose="020B0503020204020204" pitchFamily="34" charset="-122"/>
              </a:rPr>
              <a:t>The performance depends on</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parameter </a:t>
            </a:r>
            <a:r>
              <a:rPr lang="en-US" dirty="0">
                <a:latin typeface="Microsoft YaHei" panose="020B0503020204020204" pitchFamily="34" charset="-122"/>
                <a:ea typeface="Microsoft YaHei" panose="020B0503020204020204" pitchFamily="34" charset="-122"/>
              </a:rPr>
              <a:t>N, data</a:t>
            </a:r>
            <a:r>
              <a:rPr lang="zh-CN" altLang="en-US" dirty="0">
                <a:latin typeface="Microsoft YaHei" panose="020B0503020204020204" pitchFamily="34" charset="-122"/>
                <a:ea typeface="Microsoft YaHei" panose="020B0503020204020204" pitchFamily="34" charset="-122"/>
              </a:rPr>
              <a:t> </a:t>
            </a:r>
            <a:r>
              <a:rPr lang="en-US" dirty="0">
                <a:latin typeface="Microsoft YaHei" panose="020B0503020204020204" pitchFamily="34" charset="-122"/>
                <a:ea typeface="Microsoft YaHei" panose="020B0503020204020204" pitchFamily="34" charset="-122"/>
              </a:rPr>
              <a:t>D,  training cost C</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affected</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less</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by</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the</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model</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structure</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(model depth and width)</a:t>
            </a:r>
          </a:p>
          <a:p>
            <a:pPr marL="342900" indent="-342900">
              <a:buFont typeface="Wingdings" pitchFamily="2" charset="2"/>
              <a:buChar char="v"/>
            </a:pPr>
            <a:endParaRPr lang="en-AU" altLang="zh-CN" sz="800" dirty="0">
              <a:latin typeface="Microsoft YaHei" panose="020B0503020204020204" pitchFamily="34" charset="-122"/>
              <a:ea typeface="Microsoft YaHei" panose="020B0503020204020204" pitchFamily="34" charset="-122"/>
            </a:endParaRPr>
          </a:p>
          <a:p>
            <a:pPr marL="342900" indent="-342900">
              <a:buFont typeface="Wingdings" pitchFamily="2" charset="2"/>
              <a:buChar char="v"/>
            </a:pPr>
            <a:r>
              <a:rPr lang="en-US" altLang="zh-CN" dirty="0">
                <a:latin typeface="Microsoft YaHei" panose="020B0503020204020204" pitchFamily="34" charset="-122"/>
                <a:ea typeface="Microsoft YaHei" panose="020B0503020204020204" pitchFamily="34" charset="-122"/>
              </a:rPr>
              <a:t>When the other two factors are not a bottleneck, empirical study shows that the performance of the model follows a power law relationship with a single factor.</a:t>
            </a:r>
            <a:endParaRPr lang="en-AU" altLang="zh-CN" dirty="0">
              <a:latin typeface="Microsoft YaHei" panose="020B0503020204020204" pitchFamily="34" charset="-122"/>
              <a:ea typeface="Microsoft YaHei" panose="020B0503020204020204" pitchFamily="34" charset="-122"/>
            </a:endParaRPr>
          </a:p>
        </p:txBody>
      </p:sp>
      <p:pic>
        <p:nvPicPr>
          <p:cNvPr id="5" name="Picture 4" descr="Chart, line chart&#10;&#10;Description automatically generated">
            <a:extLst>
              <a:ext uri="{FF2B5EF4-FFF2-40B4-BE49-F238E27FC236}">
                <a16:creationId xmlns:a16="http://schemas.microsoft.com/office/drawing/2014/main" id="{91D14C91-6E00-17FE-4CA3-C55B6DBE2CEC}"/>
              </a:ext>
            </a:extLst>
          </p:cNvPr>
          <p:cNvPicPr>
            <a:picLocks noChangeAspect="1"/>
          </p:cNvPicPr>
          <p:nvPr/>
        </p:nvPicPr>
        <p:blipFill rotWithShape="1">
          <a:blip r:embed="rId2"/>
          <a:srcRect t="7074"/>
          <a:stretch/>
        </p:blipFill>
        <p:spPr>
          <a:xfrm>
            <a:off x="462640" y="2827318"/>
            <a:ext cx="11050544" cy="3286844"/>
          </a:xfrm>
          <a:prstGeom prst="rect">
            <a:avLst/>
          </a:prstGeom>
        </p:spPr>
      </p:pic>
      <p:sp>
        <p:nvSpPr>
          <p:cNvPr id="7" name="TextBox 6">
            <a:extLst>
              <a:ext uri="{FF2B5EF4-FFF2-40B4-BE49-F238E27FC236}">
                <a16:creationId xmlns:a16="http://schemas.microsoft.com/office/drawing/2014/main" id="{3A4C5499-EBFE-087A-AE01-5ECB6DB0B789}"/>
              </a:ext>
            </a:extLst>
          </p:cNvPr>
          <p:cNvSpPr txBox="1"/>
          <p:nvPr/>
        </p:nvSpPr>
        <p:spPr>
          <a:xfrm>
            <a:off x="1407319" y="6360122"/>
            <a:ext cx="3634581" cy="338554"/>
          </a:xfrm>
          <a:prstGeom prst="rect">
            <a:avLst/>
          </a:prstGeom>
          <a:noFill/>
        </p:spPr>
        <p:txBody>
          <a:bodyPr wrap="square">
            <a:spAutoFit/>
          </a:bodyPr>
          <a:lstStyle/>
          <a:p>
            <a:r>
              <a:rPr lang="en-US" sz="1600" dirty="0">
                <a:latin typeface="Microsoft YaHei" panose="020B0503020204020204" pitchFamily="34" charset="-122"/>
                <a:ea typeface="Microsoft YaHei" panose="020B0503020204020204" pitchFamily="34" charset="-122"/>
              </a:rPr>
              <a:t>https://</a:t>
            </a:r>
            <a:r>
              <a:rPr lang="en-US" sz="1600" dirty="0" err="1">
                <a:latin typeface="Microsoft YaHei" panose="020B0503020204020204" pitchFamily="34" charset="-122"/>
                <a:ea typeface="Microsoft YaHei" panose="020B0503020204020204" pitchFamily="34" charset="-122"/>
              </a:rPr>
              <a:t>arxiv.org</a:t>
            </a:r>
            <a:r>
              <a:rPr lang="en-US" sz="1600" dirty="0">
                <a:latin typeface="Microsoft YaHei" panose="020B0503020204020204" pitchFamily="34" charset="-122"/>
                <a:ea typeface="Microsoft YaHei" panose="020B0503020204020204" pitchFamily="34" charset="-122"/>
              </a:rPr>
              <a:t>/abs/2001.08361</a:t>
            </a:r>
          </a:p>
        </p:txBody>
      </p:sp>
    </p:spTree>
    <p:extLst>
      <p:ext uri="{BB962C8B-B14F-4D97-AF65-F5344CB8AC3E}">
        <p14:creationId xmlns:p14="http://schemas.microsoft.com/office/powerpoint/2010/main" val="31635149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D6053C-F8DB-058C-FD17-5E716FE080F1}"/>
              </a:ext>
            </a:extLst>
          </p:cNvPr>
          <p:cNvSpPr txBox="1">
            <a:spLocks/>
          </p:cNvSpPr>
          <p:nvPr/>
        </p:nvSpPr>
        <p:spPr bwMode="gray">
          <a:xfrm>
            <a:off x="684968" y="586778"/>
            <a:ext cx="10930770" cy="424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a:defRPr>
            </a:lvl1pPr>
            <a:lvl2pPr marL="0" indent="0" algn="l" rtl="0" eaLnBrk="1" fontAlgn="base" hangingPunct="1">
              <a:spcBef>
                <a:spcPts val="0"/>
              </a:spcBef>
              <a:spcAft>
                <a:spcPct val="0"/>
              </a:spcAft>
              <a:buFont typeface="Arial" charset="0"/>
              <a:buNone/>
              <a:defRPr sz="2800">
                <a:solidFill>
                  <a:schemeClr val="accent1"/>
                </a:solidFill>
                <a:latin typeface="+mn-lt"/>
                <a:cs typeface="+mn-cs"/>
                <a:sym typeface="Arial"/>
              </a:defRPr>
            </a:lvl2pPr>
            <a:lvl3pPr marL="515938" indent="-171450" algn="l" rtl="0" eaLnBrk="1" fontAlgn="base" hangingPunct="1">
              <a:spcBef>
                <a:spcPct val="20000"/>
              </a:spcBef>
              <a:spcAft>
                <a:spcPct val="0"/>
              </a:spcAft>
              <a:buFont typeface="Arial" charset="0"/>
              <a:buChar char="-"/>
              <a:defRPr sz="1600">
                <a:solidFill>
                  <a:schemeClr val="tx1"/>
                </a:solidFill>
                <a:latin typeface="+mn-lt"/>
                <a:cs typeface="+mn-cs"/>
                <a:sym typeface="Arial"/>
              </a:defRPr>
            </a:lvl3pPr>
            <a:lvl4pPr marL="684213"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4pPr>
            <a:lvl5pPr marL="858838" indent="-173038" algn="l" rtl="0" eaLnBrk="1" fontAlgn="base" hangingPunct="1">
              <a:spcBef>
                <a:spcPct val="20000"/>
              </a:spcBef>
              <a:spcAft>
                <a:spcPct val="0"/>
              </a:spcAft>
              <a:buFont typeface="Arial" charset="0"/>
              <a:buChar char="-"/>
              <a:defRPr sz="1600">
                <a:solidFill>
                  <a:schemeClr val="tx1"/>
                </a:solidFill>
                <a:latin typeface="+mn-lt"/>
                <a:cs typeface="+mn-cs"/>
                <a:sym typeface="Arial"/>
              </a:defRPr>
            </a:lvl5pPr>
            <a:lvl6pPr marL="1316038" indent="-173038" algn="l" rtl="0" eaLnBrk="1" fontAlgn="base" hangingPunct="1">
              <a:spcBef>
                <a:spcPct val="20000"/>
              </a:spcBef>
              <a:spcAft>
                <a:spcPct val="0"/>
              </a:spcAft>
              <a:buFont typeface="Arial" charset="0"/>
              <a:buChar char="-"/>
              <a:defRPr sz="1600">
                <a:solidFill>
                  <a:schemeClr val="tx1"/>
                </a:solidFill>
                <a:latin typeface="+mn-lt"/>
                <a:cs typeface="+mn-cs"/>
              </a:defRPr>
            </a:lvl6pPr>
            <a:lvl7pPr marL="1773238" indent="-173038" algn="l" rtl="0" eaLnBrk="1" fontAlgn="base" hangingPunct="1">
              <a:spcBef>
                <a:spcPct val="20000"/>
              </a:spcBef>
              <a:spcAft>
                <a:spcPct val="0"/>
              </a:spcAft>
              <a:buFont typeface="Arial" charset="0"/>
              <a:buChar char="-"/>
              <a:defRPr sz="1600">
                <a:solidFill>
                  <a:schemeClr val="tx1"/>
                </a:solidFill>
                <a:latin typeface="+mn-lt"/>
                <a:cs typeface="+mn-cs"/>
              </a:defRPr>
            </a:lvl7pPr>
            <a:lvl8pPr marL="2230438" indent="-173038" algn="l" rtl="0" eaLnBrk="1" fontAlgn="base" hangingPunct="1">
              <a:spcBef>
                <a:spcPct val="20000"/>
              </a:spcBef>
              <a:spcAft>
                <a:spcPct val="0"/>
              </a:spcAft>
              <a:buFont typeface="Arial" charset="0"/>
              <a:buChar char="-"/>
              <a:defRPr sz="1600">
                <a:solidFill>
                  <a:schemeClr val="tx1"/>
                </a:solidFill>
                <a:latin typeface="+mn-lt"/>
                <a:cs typeface="+mn-cs"/>
              </a:defRPr>
            </a:lvl8pPr>
            <a:lvl9pPr marL="2687638" indent="-173038" algn="l" rtl="0" eaLnBrk="1" fontAlgn="base" hangingPunct="1">
              <a:spcBef>
                <a:spcPct val="20000"/>
              </a:spcBef>
              <a:spcAft>
                <a:spcPct val="0"/>
              </a:spcAft>
              <a:buFont typeface="Arial"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Microsoft YaHei" panose="020B0503020204020204" pitchFamily="34" charset="-122"/>
                <a:ea typeface="Microsoft YaHei" panose="020B0503020204020204" pitchFamily="34" charset="-122"/>
              </a:rPr>
              <a:t>Scaling Law</a:t>
            </a:r>
            <a:endParaRPr lang="zh-CN" altLang="en-US" sz="3200" b="1" kern="0" dirty="0">
              <a:solidFill>
                <a:srgbClr val="0339A6"/>
              </a:solidFill>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id="{0E475FA4-D725-7A74-AFF5-83A11790AD83}"/>
              </a:ext>
            </a:extLst>
          </p:cNvPr>
          <p:cNvSpPr txBox="1"/>
          <p:nvPr/>
        </p:nvSpPr>
        <p:spPr>
          <a:xfrm>
            <a:off x="684968" y="1371598"/>
            <a:ext cx="10930770" cy="830997"/>
          </a:xfrm>
          <a:prstGeom prst="rect">
            <a:avLst/>
          </a:prstGeom>
          <a:noFill/>
        </p:spPr>
        <p:txBody>
          <a:bodyPr wrap="square" rtlCol="0">
            <a:spAutoFit/>
          </a:bodyPr>
          <a:lstStyle/>
          <a:p>
            <a:pPr marL="342900" indent="-342900">
              <a:buFont typeface="Wingdings" pitchFamily="2" charset="2"/>
              <a:buChar char="v"/>
            </a:pPr>
            <a:r>
              <a:rPr lang="en-US" dirty="0">
                <a:latin typeface="Microsoft YaHei" panose="020B0503020204020204" pitchFamily="34" charset="-122"/>
                <a:ea typeface="Microsoft YaHei" panose="020B0503020204020204" pitchFamily="34" charset="-122"/>
              </a:rPr>
              <a:t>Large models have higher data utilization efficiency than small models</a:t>
            </a:r>
            <a:endParaRPr lang="en-US" altLang="zh-CN" dirty="0">
              <a:latin typeface="Microsoft YaHei" panose="020B0503020204020204" pitchFamily="34" charset="-122"/>
              <a:ea typeface="Microsoft YaHei" panose="020B0503020204020204" pitchFamily="34" charset="-122"/>
            </a:endParaRPr>
          </a:p>
          <a:p>
            <a:pPr marL="342900" indent="-342900">
              <a:buFont typeface="Wingdings" pitchFamily="2" charset="2"/>
              <a:buChar char="v"/>
            </a:pPr>
            <a:endParaRPr lang="en-US" altLang="zh-CN" sz="800" dirty="0">
              <a:latin typeface="Microsoft YaHei" panose="020B0503020204020204" pitchFamily="34" charset="-122"/>
              <a:ea typeface="Microsoft YaHei" panose="020B0503020204020204" pitchFamily="34" charset="-122"/>
            </a:endParaRPr>
          </a:p>
          <a:p>
            <a:pPr marL="342900" indent="-342900">
              <a:buFont typeface="Wingdings" pitchFamily="2" charset="2"/>
              <a:buChar char="v"/>
            </a:pPr>
            <a:endParaRPr lang="en-AU" altLang="zh-CN" sz="400" dirty="0">
              <a:latin typeface="Microsoft YaHei" panose="020B0503020204020204" pitchFamily="34" charset="-122"/>
              <a:ea typeface="Microsoft YaHei" panose="020B0503020204020204" pitchFamily="34" charset="-122"/>
            </a:endParaRPr>
          </a:p>
          <a:p>
            <a:pPr marL="342900" indent="-342900">
              <a:buFont typeface="Wingdings" pitchFamily="2" charset="2"/>
              <a:buChar char="v"/>
            </a:pPr>
            <a:r>
              <a:rPr lang="en-US" altLang="zh-CN" dirty="0">
                <a:latin typeface="Microsoft YaHei" panose="020B0503020204020204" pitchFamily="34" charset="-122"/>
                <a:ea typeface="Microsoft YaHei" panose="020B0503020204020204" pitchFamily="34" charset="-122"/>
              </a:rPr>
              <a:t>Towards compute-efficient training</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model size &gt; data</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size</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&gt; longer</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training</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iterations</a:t>
            </a:r>
            <a:endParaRPr lang="en-AU" altLang="zh-CN" sz="800" dirty="0">
              <a:latin typeface="Microsoft YaHei" panose="020B0503020204020204" pitchFamily="34" charset="-122"/>
              <a:ea typeface="Microsoft YaHei" panose="020B0503020204020204" pitchFamily="34" charset="-122"/>
            </a:endParaRPr>
          </a:p>
        </p:txBody>
      </p:sp>
      <p:pic>
        <p:nvPicPr>
          <p:cNvPr id="6" name="Picture 5" descr="Chart&#10;&#10;Description automatically generated">
            <a:extLst>
              <a:ext uri="{FF2B5EF4-FFF2-40B4-BE49-F238E27FC236}">
                <a16:creationId xmlns:a16="http://schemas.microsoft.com/office/drawing/2014/main" id="{8E7565C7-49F6-2D79-7B22-A81BA64497FF}"/>
              </a:ext>
            </a:extLst>
          </p:cNvPr>
          <p:cNvPicPr>
            <a:picLocks noChangeAspect="1"/>
          </p:cNvPicPr>
          <p:nvPr/>
        </p:nvPicPr>
        <p:blipFill rotWithShape="1">
          <a:blip r:embed="rId2"/>
          <a:srcRect r="51890"/>
          <a:stretch/>
        </p:blipFill>
        <p:spPr>
          <a:xfrm>
            <a:off x="466724" y="2440090"/>
            <a:ext cx="3961280" cy="3412399"/>
          </a:xfrm>
          <a:prstGeom prst="rect">
            <a:avLst/>
          </a:prstGeom>
        </p:spPr>
      </p:pic>
      <p:pic>
        <p:nvPicPr>
          <p:cNvPr id="8" name="Picture 7" descr="Chart&#10;&#10;Description automatically generated with medium confidence">
            <a:extLst>
              <a:ext uri="{FF2B5EF4-FFF2-40B4-BE49-F238E27FC236}">
                <a16:creationId xmlns:a16="http://schemas.microsoft.com/office/drawing/2014/main" id="{E796B020-1B5A-8E67-473A-916CA143E4DA}"/>
              </a:ext>
            </a:extLst>
          </p:cNvPr>
          <p:cNvPicPr>
            <a:picLocks noChangeAspect="1"/>
          </p:cNvPicPr>
          <p:nvPr/>
        </p:nvPicPr>
        <p:blipFill>
          <a:blip r:embed="rId3"/>
          <a:stretch>
            <a:fillRect/>
          </a:stretch>
        </p:blipFill>
        <p:spPr>
          <a:xfrm>
            <a:off x="4430882" y="2440090"/>
            <a:ext cx="7294394" cy="3518955"/>
          </a:xfrm>
          <a:prstGeom prst="rect">
            <a:avLst/>
          </a:prstGeom>
        </p:spPr>
      </p:pic>
      <p:sp>
        <p:nvSpPr>
          <p:cNvPr id="9" name="TextBox 8">
            <a:extLst>
              <a:ext uri="{FF2B5EF4-FFF2-40B4-BE49-F238E27FC236}">
                <a16:creationId xmlns:a16="http://schemas.microsoft.com/office/drawing/2014/main" id="{48062028-97FA-11CD-EB8B-9C39CCFB4782}"/>
              </a:ext>
            </a:extLst>
          </p:cNvPr>
          <p:cNvSpPr txBox="1"/>
          <p:nvPr/>
        </p:nvSpPr>
        <p:spPr>
          <a:xfrm>
            <a:off x="1377623" y="6294044"/>
            <a:ext cx="3961280" cy="338554"/>
          </a:xfrm>
          <a:prstGeom prst="rect">
            <a:avLst/>
          </a:prstGeom>
          <a:noFill/>
        </p:spPr>
        <p:txBody>
          <a:bodyPr wrap="square">
            <a:spAutoFit/>
          </a:bodyPr>
          <a:lstStyle/>
          <a:p>
            <a:r>
              <a:rPr lang="en-US" sz="1600" dirty="0">
                <a:latin typeface="Microsoft YaHei" panose="020B0503020204020204" pitchFamily="34" charset="-122"/>
                <a:ea typeface="Microsoft YaHei" panose="020B0503020204020204" pitchFamily="34" charset="-122"/>
              </a:rPr>
              <a:t>https://</a:t>
            </a:r>
            <a:r>
              <a:rPr lang="en-US" sz="1600" dirty="0" err="1">
                <a:latin typeface="Microsoft YaHei" panose="020B0503020204020204" pitchFamily="34" charset="-122"/>
                <a:ea typeface="Microsoft YaHei" panose="020B0503020204020204" pitchFamily="34" charset="-122"/>
              </a:rPr>
              <a:t>arxiv.org</a:t>
            </a:r>
            <a:r>
              <a:rPr lang="en-US" sz="1600" dirty="0">
                <a:latin typeface="Microsoft YaHei" panose="020B0503020204020204" pitchFamily="34" charset="-122"/>
                <a:ea typeface="Microsoft YaHei" panose="020B0503020204020204" pitchFamily="34" charset="-122"/>
              </a:rPr>
              <a:t>/abs/2001.08361</a:t>
            </a:r>
          </a:p>
        </p:txBody>
      </p:sp>
    </p:spTree>
    <p:extLst>
      <p:ext uri="{BB962C8B-B14F-4D97-AF65-F5344CB8AC3E}">
        <p14:creationId xmlns:p14="http://schemas.microsoft.com/office/powerpoint/2010/main" val="14636271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a:extLst>
              <a:ext uri="{FF2B5EF4-FFF2-40B4-BE49-F238E27FC236}">
                <a16:creationId xmlns:a16="http://schemas.microsoft.com/office/drawing/2014/main" id="{94C9B13E-6711-0518-B734-C5475A4CECCA}"/>
              </a:ext>
            </a:extLst>
          </p:cNvPr>
          <p:cNvSpPr txBox="1"/>
          <p:nvPr/>
        </p:nvSpPr>
        <p:spPr>
          <a:xfrm>
            <a:off x="2971800" y="-1400175"/>
            <a:ext cx="184731" cy="369332"/>
          </a:xfrm>
          <a:prstGeom prst="rect">
            <a:avLst/>
          </a:prstGeom>
          <a:noFill/>
        </p:spPr>
        <p:txBody>
          <a:bodyPr wrap="none" rtlCol="0">
            <a:spAutoFit/>
          </a:bodyPr>
          <a:lstStyle/>
          <a:p>
            <a:endParaRPr kumimoji="1" lang="zh-CN" altLang="en-US" dirty="0"/>
          </a:p>
        </p:txBody>
      </p:sp>
      <p:sp>
        <p:nvSpPr>
          <p:cNvPr id="2" name="Text Placeholder 1">
            <a:extLst>
              <a:ext uri="{FF2B5EF4-FFF2-40B4-BE49-F238E27FC236}">
                <a16:creationId xmlns:a16="http://schemas.microsoft.com/office/drawing/2014/main" id="{8465735E-5F29-40A2-8B0F-3FC4565FD64B}"/>
              </a:ext>
            </a:extLst>
          </p:cNvPr>
          <p:cNvSpPr txBox="1">
            <a:spLocks/>
          </p:cNvSpPr>
          <p:nvPr/>
        </p:nvSpPr>
        <p:spPr bwMode="gray">
          <a:xfrm>
            <a:off x="684968" y="586778"/>
            <a:ext cx="10930770" cy="424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a:defRPr>
            </a:lvl1pPr>
            <a:lvl2pPr marL="0" indent="0" algn="l" rtl="0" eaLnBrk="1" fontAlgn="base" hangingPunct="1">
              <a:spcBef>
                <a:spcPts val="0"/>
              </a:spcBef>
              <a:spcAft>
                <a:spcPct val="0"/>
              </a:spcAft>
              <a:buFont typeface="Arial" charset="0"/>
              <a:buNone/>
              <a:defRPr sz="2800">
                <a:solidFill>
                  <a:schemeClr val="accent1"/>
                </a:solidFill>
                <a:latin typeface="+mn-lt"/>
                <a:cs typeface="+mn-cs"/>
                <a:sym typeface="Arial"/>
              </a:defRPr>
            </a:lvl2pPr>
            <a:lvl3pPr marL="515938" indent="-171450" algn="l" rtl="0" eaLnBrk="1" fontAlgn="base" hangingPunct="1">
              <a:spcBef>
                <a:spcPct val="20000"/>
              </a:spcBef>
              <a:spcAft>
                <a:spcPct val="0"/>
              </a:spcAft>
              <a:buFont typeface="Arial" charset="0"/>
              <a:buChar char="-"/>
              <a:defRPr sz="1600">
                <a:solidFill>
                  <a:schemeClr val="tx1"/>
                </a:solidFill>
                <a:latin typeface="+mn-lt"/>
                <a:cs typeface="+mn-cs"/>
                <a:sym typeface="Arial"/>
              </a:defRPr>
            </a:lvl3pPr>
            <a:lvl4pPr marL="684213"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4pPr>
            <a:lvl5pPr marL="858838" indent="-173038" algn="l" rtl="0" eaLnBrk="1" fontAlgn="base" hangingPunct="1">
              <a:spcBef>
                <a:spcPct val="20000"/>
              </a:spcBef>
              <a:spcAft>
                <a:spcPct val="0"/>
              </a:spcAft>
              <a:buFont typeface="Arial" charset="0"/>
              <a:buChar char="-"/>
              <a:defRPr sz="1600">
                <a:solidFill>
                  <a:schemeClr val="tx1"/>
                </a:solidFill>
                <a:latin typeface="+mn-lt"/>
                <a:cs typeface="+mn-cs"/>
                <a:sym typeface="Arial"/>
              </a:defRPr>
            </a:lvl5pPr>
            <a:lvl6pPr marL="1316038" indent="-173038" algn="l" rtl="0" eaLnBrk="1" fontAlgn="base" hangingPunct="1">
              <a:spcBef>
                <a:spcPct val="20000"/>
              </a:spcBef>
              <a:spcAft>
                <a:spcPct val="0"/>
              </a:spcAft>
              <a:buFont typeface="Arial" charset="0"/>
              <a:buChar char="-"/>
              <a:defRPr sz="1600">
                <a:solidFill>
                  <a:schemeClr val="tx1"/>
                </a:solidFill>
                <a:latin typeface="+mn-lt"/>
                <a:cs typeface="+mn-cs"/>
              </a:defRPr>
            </a:lvl6pPr>
            <a:lvl7pPr marL="1773238" indent="-173038" algn="l" rtl="0" eaLnBrk="1" fontAlgn="base" hangingPunct="1">
              <a:spcBef>
                <a:spcPct val="20000"/>
              </a:spcBef>
              <a:spcAft>
                <a:spcPct val="0"/>
              </a:spcAft>
              <a:buFont typeface="Arial" charset="0"/>
              <a:buChar char="-"/>
              <a:defRPr sz="1600">
                <a:solidFill>
                  <a:schemeClr val="tx1"/>
                </a:solidFill>
                <a:latin typeface="+mn-lt"/>
                <a:cs typeface="+mn-cs"/>
              </a:defRPr>
            </a:lvl7pPr>
            <a:lvl8pPr marL="2230438" indent="-173038" algn="l" rtl="0" eaLnBrk="1" fontAlgn="base" hangingPunct="1">
              <a:spcBef>
                <a:spcPct val="20000"/>
              </a:spcBef>
              <a:spcAft>
                <a:spcPct val="0"/>
              </a:spcAft>
              <a:buFont typeface="Arial" charset="0"/>
              <a:buChar char="-"/>
              <a:defRPr sz="1600">
                <a:solidFill>
                  <a:schemeClr val="tx1"/>
                </a:solidFill>
                <a:latin typeface="+mn-lt"/>
                <a:cs typeface="+mn-cs"/>
              </a:defRPr>
            </a:lvl8pPr>
            <a:lvl9pPr marL="2687638" indent="-173038" algn="l" rtl="0" eaLnBrk="1" fontAlgn="base" hangingPunct="1">
              <a:spcBef>
                <a:spcPct val="20000"/>
              </a:spcBef>
              <a:spcAft>
                <a:spcPct val="0"/>
              </a:spcAft>
              <a:buFont typeface="Arial"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Microsoft YaHei" panose="020B0503020204020204" pitchFamily="34" charset="-122"/>
                <a:ea typeface="Microsoft YaHei" panose="020B0503020204020204" pitchFamily="34" charset="-122"/>
              </a:rPr>
              <a:t>Training Stage of LLMs</a:t>
            </a:r>
            <a:endParaRPr lang="zh-CN" altLang="en-US" sz="3200" b="1" kern="0" dirty="0">
              <a:solidFill>
                <a:srgbClr val="0339A6"/>
              </a:solidFill>
              <a:latin typeface="Microsoft YaHei" panose="020B0503020204020204" pitchFamily="34" charset="-122"/>
              <a:ea typeface="Microsoft YaHei" panose="020B0503020204020204" pitchFamily="34" charset="-122"/>
            </a:endParaRPr>
          </a:p>
        </p:txBody>
      </p:sp>
      <p:sp>
        <p:nvSpPr>
          <p:cNvPr id="4" name="圆角矩形">
            <a:extLst>
              <a:ext uri="{FF2B5EF4-FFF2-40B4-BE49-F238E27FC236}">
                <a16:creationId xmlns:a16="http://schemas.microsoft.com/office/drawing/2014/main" id="{B702D1C0-F433-E559-6E00-08EF12AF3873}"/>
              </a:ext>
            </a:extLst>
          </p:cNvPr>
          <p:cNvSpPr/>
          <p:nvPr/>
        </p:nvSpPr>
        <p:spPr>
          <a:xfrm>
            <a:off x="8021158" y="2348966"/>
            <a:ext cx="3722052" cy="3098454"/>
          </a:xfrm>
          <a:prstGeom prst="roundRect">
            <a:avLst>
              <a:gd name="adj" fmla="val 4317"/>
            </a:avLst>
          </a:prstGeom>
          <a:gradFill flip="none" rotWithShape="1">
            <a:gsLst>
              <a:gs pos="0">
                <a:schemeClr val="accent5">
                  <a:lumMod val="5000"/>
                  <a:lumOff val="95000"/>
                </a:schemeClr>
              </a:gs>
              <a:gs pos="100000">
                <a:schemeClr val="accent5">
                  <a:lumMod val="30000"/>
                  <a:lumOff val="70000"/>
                </a:schemeClr>
              </a:gs>
            </a:gsLst>
            <a:lin ang="5400000" scaled="1"/>
            <a:tileRect/>
          </a:gradFill>
          <a:ln w="3175">
            <a:miter lim="400000"/>
          </a:ln>
        </p:spPr>
        <p:txBody>
          <a:bodyPr lIns="0" tIns="0" rIns="0" bIns="0" anchor="ctr">
            <a:noAutofit/>
          </a:bodyPr>
          <a:lstStyle/>
          <a:p>
            <a:pPr marL="0" marR="0" lvl="0" indent="0" algn="l" defTabSz="294640" rtl="0" eaLnBrk="1" fontAlgn="auto" latinLnBrk="0" hangingPunct="1">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145" b="0" i="0" u="none" strike="noStrike" kern="1200" cap="none" spc="0" normalizeH="0" baseline="0" noProof="0" dirty="0">
              <a:ln>
                <a:noFill/>
              </a:ln>
              <a:solidFill>
                <a:srgbClr val="FFFFFF"/>
              </a:solidFill>
              <a:effectLst/>
              <a:uLnTx/>
              <a:uFillTx/>
              <a:latin typeface="Helvetica Neue Medium"/>
              <a:sym typeface="Helvetica Neue Medium"/>
            </a:endParaRPr>
          </a:p>
        </p:txBody>
      </p:sp>
      <p:sp>
        <p:nvSpPr>
          <p:cNvPr id="5" name="圆角矩形">
            <a:extLst>
              <a:ext uri="{FF2B5EF4-FFF2-40B4-BE49-F238E27FC236}">
                <a16:creationId xmlns:a16="http://schemas.microsoft.com/office/drawing/2014/main" id="{1B6015B9-B19E-AE78-A276-D672BC1EAD9F}"/>
              </a:ext>
            </a:extLst>
          </p:cNvPr>
          <p:cNvSpPr/>
          <p:nvPr/>
        </p:nvSpPr>
        <p:spPr>
          <a:xfrm>
            <a:off x="4070306" y="2348966"/>
            <a:ext cx="3792984" cy="3098454"/>
          </a:xfrm>
          <a:prstGeom prst="roundRect">
            <a:avLst>
              <a:gd name="adj" fmla="val 4317"/>
            </a:avLst>
          </a:prstGeom>
          <a:gradFill flip="none" rotWithShape="1">
            <a:gsLst>
              <a:gs pos="0">
                <a:schemeClr val="accent5">
                  <a:lumMod val="5000"/>
                  <a:lumOff val="95000"/>
                </a:schemeClr>
              </a:gs>
              <a:gs pos="100000">
                <a:schemeClr val="accent5">
                  <a:lumMod val="30000"/>
                  <a:lumOff val="70000"/>
                </a:schemeClr>
              </a:gs>
            </a:gsLst>
            <a:lin ang="5400000" scaled="1"/>
            <a:tileRect/>
          </a:gradFill>
          <a:ln w="3175">
            <a:miter lim="400000"/>
          </a:ln>
        </p:spPr>
        <p:txBody>
          <a:bodyPr lIns="0" tIns="0" rIns="0" bIns="0" anchor="ctr">
            <a:noAutofit/>
          </a:bodyPr>
          <a:lstStyle/>
          <a:p>
            <a:pPr marL="0" marR="0" lvl="0" indent="0" algn="l" defTabSz="294640" rtl="0" eaLnBrk="1" fontAlgn="auto" latinLnBrk="0" hangingPunct="1">
              <a:lnSpc>
                <a:spcPct val="100000"/>
              </a:lnSpc>
              <a:spcBef>
                <a:spcPts val="0"/>
              </a:spcBef>
              <a:spcAft>
                <a:spcPts val="0"/>
              </a:spcAft>
              <a:buClrTx/>
              <a:buSzTx/>
              <a:buFontTx/>
              <a:buNone/>
              <a:tabLst/>
              <a:defRPr sz="3200">
                <a:solidFill>
                  <a:srgbClr val="455CDB"/>
                </a:solidFill>
                <a:latin typeface="Helvetica Neue Medium"/>
                <a:ea typeface="Helvetica Neue Medium"/>
                <a:cs typeface="Helvetica Neue Medium"/>
                <a:sym typeface="Helvetica Neue Medium"/>
              </a:defRPr>
            </a:pPr>
            <a:endParaRPr kumimoji="0" sz="1145" b="0" i="0" u="none" strike="noStrike" kern="1200" cap="none" spc="0" normalizeH="0" baseline="0" noProof="0">
              <a:ln>
                <a:noFill/>
              </a:ln>
              <a:solidFill>
                <a:srgbClr val="455CDB"/>
              </a:solidFill>
              <a:effectLst/>
              <a:highlight>
                <a:srgbClr val="C0C0C0"/>
              </a:highlight>
              <a:uLnTx/>
              <a:uFillTx/>
              <a:latin typeface="Helvetica Neue Medium"/>
              <a:sym typeface="Helvetica Neue Medium"/>
            </a:endParaRPr>
          </a:p>
        </p:txBody>
      </p:sp>
      <p:sp>
        <p:nvSpPr>
          <p:cNvPr id="8" name="圆角矩形">
            <a:extLst>
              <a:ext uri="{FF2B5EF4-FFF2-40B4-BE49-F238E27FC236}">
                <a16:creationId xmlns:a16="http://schemas.microsoft.com/office/drawing/2014/main" id="{3C2B3D57-95A5-9949-E778-815004B02436}"/>
              </a:ext>
            </a:extLst>
          </p:cNvPr>
          <p:cNvSpPr/>
          <p:nvPr/>
        </p:nvSpPr>
        <p:spPr>
          <a:xfrm>
            <a:off x="448789" y="2351306"/>
            <a:ext cx="3463648" cy="3098454"/>
          </a:xfrm>
          <a:prstGeom prst="roundRect">
            <a:avLst>
              <a:gd name="adj" fmla="val 3847"/>
            </a:avLst>
          </a:prstGeom>
          <a:gradFill flip="none" rotWithShape="1">
            <a:gsLst>
              <a:gs pos="0">
                <a:schemeClr val="accent5">
                  <a:lumMod val="5000"/>
                  <a:lumOff val="95000"/>
                </a:schemeClr>
              </a:gs>
              <a:gs pos="100000">
                <a:schemeClr val="accent5">
                  <a:lumMod val="30000"/>
                  <a:lumOff val="70000"/>
                </a:schemeClr>
              </a:gs>
            </a:gsLst>
            <a:lin ang="5400000" scaled="1"/>
            <a:tileRect/>
          </a:gradFill>
          <a:ln w="3175">
            <a:miter lim="400000"/>
          </a:ln>
        </p:spPr>
        <p:txBody>
          <a:bodyPr lIns="0" tIns="0" rIns="0" bIns="0" anchor="ctr">
            <a:noAutofit/>
          </a:bodyPr>
          <a:lstStyle/>
          <a:p>
            <a:pPr marL="0" marR="0" lvl="0" indent="0" algn="l" defTabSz="294640" rtl="0" eaLnBrk="1" fontAlgn="auto" latinLnBrk="0" hangingPunct="1">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145" b="0" i="0" u="none" strike="noStrike" kern="1200" cap="none" spc="0" normalizeH="0" baseline="0" noProof="0" dirty="0">
              <a:ln>
                <a:noFill/>
              </a:ln>
              <a:solidFill>
                <a:srgbClr val="FFFFFF"/>
              </a:solidFill>
              <a:effectLst/>
              <a:uLnTx/>
              <a:uFillTx/>
              <a:latin typeface="Helvetica Neue Medium"/>
              <a:sym typeface="Helvetica Neue Medium"/>
            </a:endParaRPr>
          </a:p>
        </p:txBody>
      </p:sp>
      <p:sp>
        <p:nvSpPr>
          <p:cNvPr id="9" name="矩形 8">
            <a:extLst>
              <a:ext uri="{FF2B5EF4-FFF2-40B4-BE49-F238E27FC236}">
                <a16:creationId xmlns:a16="http://schemas.microsoft.com/office/drawing/2014/main" id="{8C183C9C-D9FE-1E36-9D16-D66771BF043B}"/>
              </a:ext>
            </a:extLst>
          </p:cNvPr>
          <p:cNvSpPr/>
          <p:nvPr/>
        </p:nvSpPr>
        <p:spPr>
          <a:xfrm>
            <a:off x="697652" y="3721422"/>
            <a:ext cx="2985955" cy="1283242"/>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lIns="68578" tIns="34289" rIns="68578" bIns="34289" anchor="t">
            <a:no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lang="en-US" altLang="zh-CN" sz="1500" dirty="0">
                <a:solidFill>
                  <a:srgbClr val="002060"/>
                </a:solidFill>
                <a:latin typeface="微软雅黑" panose="020B0503020204020204" pitchFamily="34" charset="-122"/>
                <a:ea typeface="微软雅黑" panose="020B0503020204020204" pitchFamily="34" charset="-122"/>
                <a:sym typeface="FZLanTingHeiS-EL-GB"/>
              </a:rPr>
              <a:t>Pre-trained on a large unlabeled corpus, from web pages, books, wikis, etc. GPT-3 is trained on 300 billion tokens.</a:t>
            </a:r>
            <a:endParaRPr kumimoji="0" lang="zh-CN" altLang="en-US" sz="15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FZLanTingHeiS-EL-GB"/>
            </a:endParaRPr>
          </a:p>
        </p:txBody>
      </p:sp>
      <p:sp>
        <p:nvSpPr>
          <p:cNvPr id="16" name="矩形 15">
            <a:extLst>
              <a:ext uri="{FF2B5EF4-FFF2-40B4-BE49-F238E27FC236}">
                <a16:creationId xmlns:a16="http://schemas.microsoft.com/office/drawing/2014/main" id="{4FCBC545-AAAC-4BA0-304E-0BE187CD6948}"/>
              </a:ext>
            </a:extLst>
          </p:cNvPr>
          <p:cNvSpPr/>
          <p:nvPr/>
        </p:nvSpPr>
        <p:spPr>
          <a:xfrm>
            <a:off x="1018163" y="2744816"/>
            <a:ext cx="2273901" cy="476238"/>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lIns="68578" tIns="34289" rIns="68578" bIns="34289" anchor="t">
            <a:no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2100" b="1" dirty="0">
                <a:solidFill>
                  <a:srgbClr val="0339A6"/>
                </a:solidFill>
                <a:latin typeface="微软雅黑" panose="020B0503020204020204" pitchFamily="34" charset="-122"/>
                <a:ea typeface="微软雅黑" panose="020B0503020204020204" pitchFamily="34" charset="-122"/>
                <a:cs typeface="+mn-lt"/>
                <a:sym typeface="FZLanTingHeiS-EL-GB"/>
              </a:rPr>
              <a:t>Pretraining</a:t>
            </a:r>
            <a:endParaRPr kumimoji="0" lang="zh-CN" altLang="en-US" sz="2100" b="1" i="0" u="none" strike="noStrike" kern="1200" cap="none" spc="0" normalizeH="0" baseline="0" noProof="0" dirty="0">
              <a:ln>
                <a:noFill/>
              </a:ln>
              <a:solidFill>
                <a:srgbClr val="0339A6"/>
              </a:solidFill>
              <a:effectLst/>
              <a:uLnTx/>
              <a:uFillTx/>
              <a:latin typeface="微软雅黑" panose="020B0503020204020204" pitchFamily="34" charset="-122"/>
              <a:ea typeface="微软雅黑" panose="020B0503020204020204" pitchFamily="34" charset="-122"/>
              <a:cs typeface="+mn-lt"/>
              <a:sym typeface="FZLanTingHeiS-EL-GB"/>
            </a:endParaRPr>
          </a:p>
        </p:txBody>
      </p:sp>
      <p:sp>
        <p:nvSpPr>
          <p:cNvPr id="19" name="右箭头 18">
            <a:extLst>
              <a:ext uri="{FF2B5EF4-FFF2-40B4-BE49-F238E27FC236}">
                <a16:creationId xmlns:a16="http://schemas.microsoft.com/office/drawing/2014/main" id="{651E49D4-33BE-2BD4-85E2-D72B31D9F92A}"/>
              </a:ext>
            </a:extLst>
          </p:cNvPr>
          <p:cNvSpPr/>
          <p:nvPr/>
        </p:nvSpPr>
        <p:spPr>
          <a:xfrm>
            <a:off x="3521051" y="3001944"/>
            <a:ext cx="758347" cy="539902"/>
          </a:xfrm>
          <a:prstGeom prst="rightArrow">
            <a:avLst/>
          </a:prstGeom>
          <a:solidFill>
            <a:srgbClr val="0339A6"/>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288" tIns="14288" rIns="14288" bIns="14288" numCol="1" spcCol="38100" rtlCol="0" anchor="ctr">
            <a:sp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zh-CN" altLang="en-US" sz="1575" b="0" i="0" u="none" strike="noStrike" kern="1200" cap="none" spc="0" normalizeH="0" baseline="0" noProof="0">
              <a:ln>
                <a:noFill/>
              </a:ln>
              <a:solidFill>
                <a:prstClr val="white">
                  <a:lumMod val="65000"/>
                </a:prstClr>
              </a:solidFill>
              <a:effectLst/>
              <a:uLnTx/>
              <a:uFillTx/>
              <a:latin typeface="Helvetica Neue Medium"/>
              <a:ea typeface="Helvetica Neue Medium"/>
              <a:cs typeface="Helvetica Neue Medium"/>
              <a:sym typeface="Helvetica Neue Medium"/>
            </a:endParaRPr>
          </a:p>
        </p:txBody>
      </p:sp>
      <p:sp>
        <p:nvSpPr>
          <p:cNvPr id="20" name="右箭头 19">
            <a:extLst>
              <a:ext uri="{FF2B5EF4-FFF2-40B4-BE49-F238E27FC236}">
                <a16:creationId xmlns:a16="http://schemas.microsoft.com/office/drawing/2014/main" id="{0540EF07-72FF-73E1-A18C-177D6D2AA499}"/>
              </a:ext>
            </a:extLst>
          </p:cNvPr>
          <p:cNvSpPr/>
          <p:nvPr/>
        </p:nvSpPr>
        <p:spPr>
          <a:xfrm>
            <a:off x="7742519" y="3000829"/>
            <a:ext cx="758347" cy="541017"/>
          </a:xfrm>
          <a:prstGeom prst="rightArrow">
            <a:avLst/>
          </a:prstGeom>
          <a:solidFill>
            <a:srgbClr val="0339A6"/>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288" tIns="14288" rIns="14288" bIns="14288" numCol="1" spcCol="38100" rtlCol="0" fromWordArt="0" anchor="ctr" anchorCtr="0" forceAA="0" compatLnSpc="1">
            <a:sp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zh-CN" altLang="en-US" sz="1575" b="0" i="0" u="none" strike="noStrike" kern="1200" cap="none" spc="0" normalizeH="0" baseline="0" noProof="0">
              <a:ln>
                <a:noFill/>
              </a:ln>
              <a:solidFill>
                <a:prstClr val="white">
                  <a:lumMod val="65000"/>
                </a:prstClr>
              </a:solidFill>
              <a:effectLst/>
              <a:uLnTx/>
              <a:uFillTx/>
              <a:latin typeface="Helvetica Neue Medium"/>
              <a:ea typeface="Helvetica Neue Medium"/>
              <a:cs typeface="Helvetica Neue Medium"/>
              <a:sym typeface="Helvetica Neue Medium"/>
            </a:endParaRPr>
          </a:p>
        </p:txBody>
      </p:sp>
      <p:sp>
        <p:nvSpPr>
          <p:cNvPr id="22" name="椭圆 21">
            <a:extLst>
              <a:ext uri="{FF2B5EF4-FFF2-40B4-BE49-F238E27FC236}">
                <a16:creationId xmlns:a16="http://schemas.microsoft.com/office/drawing/2014/main" id="{B51EB909-72B1-A14F-F697-AA7DCAED0B4B}"/>
              </a:ext>
            </a:extLst>
          </p:cNvPr>
          <p:cNvSpPr/>
          <p:nvPr/>
        </p:nvSpPr>
        <p:spPr>
          <a:xfrm>
            <a:off x="1728988" y="1998967"/>
            <a:ext cx="903249" cy="903249"/>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2">
            <a:extLst>
              <a:ext uri="{FF2B5EF4-FFF2-40B4-BE49-F238E27FC236}">
                <a16:creationId xmlns:a16="http://schemas.microsoft.com/office/drawing/2014/main" id="{21F3F901-32E3-F72A-4776-F21A29A94574}"/>
              </a:ext>
            </a:extLst>
          </p:cNvPr>
          <p:cNvSpPr/>
          <p:nvPr/>
        </p:nvSpPr>
        <p:spPr>
          <a:xfrm>
            <a:off x="5516699" y="1998967"/>
            <a:ext cx="903249" cy="903249"/>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4" name="椭圆 23">
            <a:extLst>
              <a:ext uri="{FF2B5EF4-FFF2-40B4-BE49-F238E27FC236}">
                <a16:creationId xmlns:a16="http://schemas.microsoft.com/office/drawing/2014/main" id="{CB1DE773-8655-E334-4C06-859A765B43CB}"/>
              </a:ext>
            </a:extLst>
          </p:cNvPr>
          <p:cNvSpPr/>
          <p:nvPr/>
        </p:nvSpPr>
        <p:spPr>
          <a:xfrm>
            <a:off x="9430559" y="1998967"/>
            <a:ext cx="903249" cy="903249"/>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25" name="图片 24">
            <a:extLst>
              <a:ext uri="{FF2B5EF4-FFF2-40B4-BE49-F238E27FC236}">
                <a16:creationId xmlns:a16="http://schemas.microsoft.com/office/drawing/2014/main" id="{B8814F21-5F9A-928F-6E84-CAE024B366C8}"/>
              </a:ext>
            </a:extLst>
          </p:cNvPr>
          <p:cNvPicPr>
            <a:picLocks noChangeAspect="1"/>
          </p:cNvPicPr>
          <p:nvPr/>
        </p:nvPicPr>
        <p:blipFill>
          <a:blip r:embed="rId2"/>
          <a:stretch>
            <a:fillRect/>
          </a:stretch>
        </p:blipFill>
        <p:spPr>
          <a:xfrm>
            <a:off x="5701637" y="2133672"/>
            <a:ext cx="541483" cy="566474"/>
          </a:xfrm>
          <a:prstGeom prst="rect">
            <a:avLst/>
          </a:prstGeom>
        </p:spPr>
      </p:pic>
      <p:pic>
        <p:nvPicPr>
          <p:cNvPr id="26" name="图片 25">
            <a:extLst>
              <a:ext uri="{FF2B5EF4-FFF2-40B4-BE49-F238E27FC236}">
                <a16:creationId xmlns:a16="http://schemas.microsoft.com/office/drawing/2014/main" id="{0D67722C-1778-914F-0509-361598FFD9B6}"/>
              </a:ext>
            </a:extLst>
          </p:cNvPr>
          <p:cNvPicPr>
            <a:picLocks noChangeAspect="1"/>
          </p:cNvPicPr>
          <p:nvPr/>
        </p:nvPicPr>
        <p:blipFill>
          <a:blip r:embed="rId3"/>
          <a:stretch>
            <a:fillRect/>
          </a:stretch>
        </p:blipFill>
        <p:spPr>
          <a:xfrm>
            <a:off x="1973645" y="2032468"/>
            <a:ext cx="411739" cy="768882"/>
          </a:xfrm>
          <a:prstGeom prst="rect">
            <a:avLst/>
          </a:prstGeom>
        </p:spPr>
      </p:pic>
      <p:pic>
        <p:nvPicPr>
          <p:cNvPr id="27" name="图片 26">
            <a:extLst>
              <a:ext uri="{FF2B5EF4-FFF2-40B4-BE49-F238E27FC236}">
                <a16:creationId xmlns:a16="http://schemas.microsoft.com/office/drawing/2014/main" id="{5A2BC344-86AA-9C67-E562-566F9DD0A06F}"/>
              </a:ext>
            </a:extLst>
          </p:cNvPr>
          <p:cNvPicPr>
            <a:picLocks noChangeAspect="1"/>
          </p:cNvPicPr>
          <p:nvPr/>
        </p:nvPicPr>
        <p:blipFill>
          <a:blip r:embed="rId4"/>
          <a:stretch>
            <a:fillRect/>
          </a:stretch>
        </p:blipFill>
        <p:spPr>
          <a:xfrm>
            <a:off x="9613947" y="2179723"/>
            <a:ext cx="536472" cy="474373"/>
          </a:xfrm>
          <a:prstGeom prst="rect">
            <a:avLst/>
          </a:prstGeom>
        </p:spPr>
      </p:pic>
      <p:sp>
        <p:nvSpPr>
          <p:cNvPr id="28" name="矩形 27">
            <a:extLst>
              <a:ext uri="{FF2B5EF4-FFF2-40B4-BE49-F238E27FC236}">
                <a16:creationId xmlns:a16="http://schemas.microsoft.com/office/drawing/2014/main" id="{4FC2FCE5-4A60-9F3C-BB1A-65EAFF653091}"/>
              </a:ext>
            </a:extLst>
          </p:cNvPr>
          <p:cNvSpPr/>
          <p:nvPr/>
        </p:nvSpPr>
        <p:spPr>
          <a:xfrm>
            <a:off x="4473820" y="3720395"/>
            <a:ext cx="2985955" cy="1379483"/>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lIns="68578" tIns="34289" rIns="68578" bIns="34289" anchor="t">
            <a:no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lang="en-US" altLang="zh-CN" sz="1500" dirty="0">
                <a:solidFill>
                  <a:srgbClr val="002060"/>
                </a:solidFill>
                <a:latin typeface="微软雅黑" panose="020B0503020204020204" pitchFamily="34" charset="-122"/>
                <a:ea typeface="微软雅黑" panose="020B0503020204020204" pitchFamily="34" charset="-122"/>
                <a:sym typeface="FZLanTingHeiS-EL-GB"/>
              </a:rPr>
              <a:t>Use prompt-response pairs to train the model to stimulate instruction following capabilities. SFT data should be of high quality.</a:t>
            </a:r>
          </a:p>
        </p:txBody>
      </p:sp>
      <p:sp>
        <p:nvSpPr>
          <p:cNvPr id="29" name="矩形 28">
            <a:extLst>
              <a:ext uri="{FF2B5EF4-FFF2-40B4-BE49-F238E27FC236}">
                <a16:creationId xmlns:a16="http://schemas.microsoft.com/office/drawing/2014/main" id="{23AE94E4-77FC-C7D5-D345-E1E924C8805C}"/>
              </a:ext>
            </a:extLst>
          </p:cNvPr>
          <p:cNvSpPr/>
          <p:nvPr/>
        </p:nvSpPr>
        <p:spPr>
          <a:xfrm>
            <a:off x="4279398" y="2782845"/>
            <a:ext cx="3392211" cy="476238"/>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lIns="68578" tIns="34289" rIns="68578" bIns="34289" anchor="t">
            <a:no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2100" b="1" dirty="0">
                <a:solidFill>
                  <a:srgbClr val="0339A6"/>
                </a:solidFill>
                <a:latin typeface="微软雅黑" panose="020B0503020204020204" pitchFamily="34" charset="-122"/>
                <a:ea typeface="微软雅黑" panose="020B0503020204020204" pitchFamily="34" charset="-122"/>
                <a:cs typeface="+mn-lt"/>
              </a:rPr>
              <a:t>S</a:t>
            </a:r>
            <a:r>
              <a:rPr kumimoji="0" lang="en-US" altLang="zh-CN" sz="2100" b="1" i="0" u="none" strike="noStrike" kern="1200" cap="none" spc="0" normalizeH="0" baseline="0" noProof="0" dirty="0" err="1">
                <a:ln>
                  <a:noFill/>
                </a:ln>
                <a:solidFill>
                  <a:srgbClr val="0339A6"/>
                </a:solidFill>
                <a:effectLst/>
                <a:uLnTx/>
                <a:uFillTx/>
                <a:latin typeface="微软雅黑" panose="020B0503020204020204" pitchFamily="34" charset="-122"/>
                <a:ea typeface="微软雅黑" panose="020B0503020204020204" pitchFamily="34" charset="-122"/>
                <a:cs typeface="+mn-lt"/>
              </a:rPr>
              <a:t>upervised</a:t>
            </a:r>
            <a:r>
              <a:rPr kumimoji="0" lang="en-US" altLang="zh-CN" sz="2100" b="1" i="0" u="none" strike="noStrike" kern="1200" cap="none" spc="0" normalizeH="0" baseline="0" noProof="0" dirty="0">
                <a:ln>
                  <a:noFill/>
                </a:ln>
                <a:solidFill>
                  <a:srgbClr val="0339A6"/>
                </a:solidFill>
                <a:effectLst/>
                <a:uLnTx/>
                <a:uFillTx/>
                <a:latin typeface="微软雅黑" panose="020B0503020204020204" pitchFamily="34" charset="-122"/>
                <a:ea typeface="微软雅黑" panose="020B0503020204020204" pitchFamily="34" charset="-122"/>
                <a:cs typeface="+mn-lt"/>
              </a:rPr>
              <a:t> </a:t>
            </a:r>
            <a:r>
              <a:rPr kumimoji="0" lang="en-US" altLang="zh-CN" sz="2100" b="1" i="0" u="none" strike="noStrike" kern="1200" cap="none" spc="0" normalizeH="0" baseline="0" noProof="0" dirty="0" err="1">
                <a:ln>
                  <a:noFill/>
                </a:ln>
                <a:solidFill>
                  <a:srgbClr val="0339A6"/>
                </a:solidFill>
                <a:effectLst/>
                <a:uLnTx/>
                <a:uFillTx/>
                <a:latin typeface="微软雅黑" panose="020B0503020204020204" pitchFamily="34" charset="-122"/>
                <a:ea typeface="微软雅黑" panose="020B0503020204020204" pitchFamily="34" charset="-122"/>
                <a:cs typeface="+mn-lt"/>
              </a:rPr>
              <a:t>FineTuning</a:t>
            </a:r>
            <a:r>
              <a:rPr kumimoji="0" lang="en-US" altLang="zh-CN" sz="2100" b="1" i="0" u="none" strike="noStrike" kern="1200" cap="none" spc="0" normalizeH="0" baseline="0" noProof="0" dirty="0">
                <a:ln>
                  <a:noFill/>
                </a:ln>
                <a:solidFill>
                  <a:srgbClr val="0339A6"/>
                </a:solidFill>
                <a:effectLst/>
                <a:uLnTx/>
                <a:uFillTx/>
                <a:latin typeface="微软雅黑" panose="020B0503020204020204" pitchFamily="34" charset="-122"/>
                <a:ea typeface="微软雅黑" panose="020B0503020204020204" pitchFamily="34" charset="-122"/>
                <a:cs typeface="+mn-lt"/>
              </a:rPr>
              <a:t>(SFT)</a:t>
            </a:r>
            <a:endParaRPr kumimoji="0" lang="zh-CN" altLang="en-US" sz="2100" b="1" i="0" u="none" strike="noStrike" kern="1200" cap="none" spc="0" normalizeH="0" baseline="0" noProof="0" dirty="0">
              <a:ln>
                <a:noFill/>
              </a:ln>
              <a:solidFill>
                <a:srgbClr val="0339A6"/>
              </a:solidFill>
              <a:effectLst/>
              <a:uLnTx/>
              <a:uFillTx/>
              <a:latin typeface="微软雅黑" panose="020B0503020204020204" pitchFamily="34" charset="-122"/>
              <a:ea typeface="微软雅黑" panose="020B0503020204020204" pitchFamily="34" charset="-122"/>
              <a:cs typeface="+mn-lt"/>
              <a:sym typeface="FZLanTingHeiS-EL-GB"/>
            </a:endParaRPr>
          </a:p>
        </p:txBody>
      </p:sp>
      <p:sp>
        <p:nvSpPr>
          <p:cNvPr id="30" name="矩形 29">
            <a:extLst>
              <a:ext uri="{FF2B5EF4-FFF2-40B4-BE49-F238E27FC236}">
                <a16:creationId xmlns:a16="http://schemas.microsoft.com/office/drawing/2014/main" id="{6B53E852-9ADD-D47B-3D42-BFAABCCF5960}"/>
              </a:ext>
            </a:extLst>
          </p:cNvPr>
          <p:cNvSpPr/>
          <p:nvPr/>
        </p:nvSpPr>
        <p:spPr>
          <a:xfrm>
            <a:off x="8389204" y="3711089"/>
            <a:ext cx="2985955" cy="945775"/>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lIns="68578" tIns="34289" rIns="68578" bIns="34289" anchor="t">
            <a:no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lang="en-US" altLang="zh-CN" sz="1500" dirty="0">
                <a:solidFill>
                  <a:srgbClr val="002060"/>
                </a:solidFill>
                <a:latin typeface="微软雅黑" panose="020B0503020204020204" pitchFamily="34" charset="-122"/>
                <a:ea typeface="微软雅黑" panose="020B0503020204020204" pitchFamily="34" charset="-122"/>
                <a:sym typeface="FZLanTingHeiS-EL-GB"/>
              </a:rPr>
              <a:t>Use human preferences as reward signals to fine-tune language models so that their performance is closer to human intentions.</a:t>
            </a:r>
          </a:p>
        </p:txBody>
      </p:sp>
      <p:sp>
        <p:nvSpPr>
          <p:cNvPr id="31" name="矩形 30">
            <a:extLst>
              <a:ext uri="{FF2B5EF4-FFF2-40B4-BE49-F238E27FC236}">
                <a16:creationId xmlns:a16="http://schemas.microsoft.com/office/drawing/2014/main" id="{265D13F4-1F57-CBF2-D12D-690FADF7F0A4}"/>
              </a:ext>
            </a:extLst>
          </p:cNvPr>
          <p:cNvSpPr/>
          <p:nvPr/>
        </p:nvSpPr>
        <p:spPr>
          <a:xfrm>
            <a:off x="8745232" y="2730480"/>
            <a:ext cx="2273901" cy="476238"/>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lIns="68578" tIns="34289" rIns="68578" bIns="34289" anchor="t">
            <a:no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altLang="zh-CN" sz="2100" b="1" i="0" u="none" strike="noStrike" kern="1200" cap="none" spc="0" normalizeH="0" baseline="0" noProof="0" dirty="0">
                <a:ln>
                  <a:noFill/>
                </a:ln>
                <a:solidFill>
                  <a:srgbClr val="0339A6"/>
                </a:solidFill>
                <a:effectLst/>
                <a:uLnTx/>
                <a:uFillTx/>
                <a:latin typeface="微软雅黑" panose="020B0503020204020204" pitchFamily="34" charset="-122"/>
                <a:ea typeface="微软雅黑" panose="020B0503020204020204" pitchFamily="34" charset="-122"/>
                <a:cs typeface="+mn-lt"/>
                <a:sym typeface="FZLanTingHeiS-EL-GB"/>
              </a:rPr>
              <a:t>Alignment</a:t>
            </a:r>
            <a:endParaRPr kumimoji="0" lang="zh-CN" altLang="en-US" sz="2100" b="1" i="0" u="none" strike="noStrike" kern="1200" cap="none" spc="0" normalizeH="0" baseline="0" noProof="0" dirty="0">
              <a:ln>
                <a:noFill/>
              </a:ln>
              <a:solidFill>
                <a:srgbClr val="0339A6"/>
              </a:solidFill>
              <a:effectLst/>
              <a:uLnTx/>
              <a:uFillTx/>
              <a:latin typeface="微软雅黑" panose="020B0503020204020204" pitchFamily="34" charset="-122"/>
              <a:ea typeface="微软雅黑" panose="020B0503020204020204" pitchFamily="34" charset="-122"/>
              <a:cs typeface="+mn-lt"/>
              <a:sym typeface="FZLanTingHeiS-EL-GB"/>
            </a:endParaRPr>
          </a:p>
        </p:txBody>
      </p:sp>
      <p:sp>
        <p:nvSpPr>
          <p:cNvPr id="6" name="TextBox 5">
            <a:extLst>
              <a:ext uri="{FF2B5EF4-FFF2-40B4-BE49-F238E27FC236}">
                <a16:creationId xmlns:a16="http://schemas.microsoft.com/office/drawing/2014/main" id="{26D91A3F-6190-801D-BD33-49B580933D00}"/>
              </a:ext>
            </a:extLst>
          </p:cNvPr>
          <p:cNvSpPr txBox="1"/>
          <p:nvPr/>
        </p:nvSpPr>
        <p:spPr>
          <a:xfrm>
            <a:off x="1231398" y="6098058"/>
            <a:ext cx="3658654" cy="584775"/>
          </a:xfrm>
          <a:prstGeom prst="rect">
            <a:avLst/>
          </a:prstGeom>
          <a:noFill/>
        </p:spPr>
        <p:txBody>
          <a:bodyPr wrap="square">
            <a:spAutoFit/>
          </a:bodyPr>
          <a:lstStyle/>
          <a:p>
            <a:r>
              <a:rPr lang="en-US" sz="1600" dirty="0">
                <a:latin typeface="Microsoft YaHei" panose="020B0503020204020204" pitchFamily="34" charset="-122"/>
                <a:ea typeface="Microsoft YaHei" panose="020B0503020204020204" pitchFamily="34" charset="-122"/>
                <a:hlinkClick r:id="rId5"/>
              </a:rPr>
              <a:t>https://arxiv.org/abs/2005.14165</a:t>
            </a:r>
            <a:endParaRPr lang="en-US" sz="1600" dirty="0">
              <a:latin typeface="Microsoft YaHei" panose="020B0503020204020204" pitchFamily="34" charset="-122"/>
              <a:ea typeface="Microsoft YaHei" panose="020B0503020204020204" pitchFamily="34" charset="-122"/>
            </a:endParaRPr>
          </a:p>
          <a:p>
            <a:r>
              <a:rPr lang="en-US" sz="1600" dirty="0">
                <a:latin typeface="Microsoft YaHei" panose="020B0503020204020204" pitchFamily="34" charset="-122"/>
                <a:ea typeface="Microsoft YaHei" panose="020B0503020204020204" pitchFamily="34" charset="-122"/>
              </a:rPr>
              <a:t>https://</a:t>
            </a:r>
            <a:r>
              <a:rPr lang="en-US" sz="1600" dirty="0" err="1">
                <a:latin typeface="Microsoft YaHei" panose="020B0503020204020204" pitchFamily="34" charset="-122"/>
                <a:ea typeface="Microsoft YaHei" panose="020B0503020204020204" pitchFamily="34" charset="-122"/>
              </a:rPr>
              <a:t>arxiv.org</a:t>
            </a:r>
            <a:r>
              <a:rPr lang="en-US" sz="1600" dirty="0">
                <a:latin typeface="Microsoft YaHei" panose="020B0503020204020204" pitchFamily="34" charset="-122"/>
                <a:ea typeface="Microsoft YaHei" panose="020B0503020204020204" pitchFamily="34" charset="-122"/>
              </a:rPr>
              <a:t>/abs/2203.02155</a:t>
            </a:r>
          </a:p>
        </p:txBody>
      </p:sp>
    </p:spTree>
    <p:extLst>
      <p:ext uri="{BB962C8B-B14F-4D97-AF65-F5344CB8AC3E}">
        <p14:creationId xmlns:p14="http://schemas.microsoft.com/office/powerpoint/2010/main" val="2011151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558A0-C2EF-89C8-1CD0-510DEF05F5A6}"/>
            </a:ext>
          </a:extLst>
        </p:cNvPr>
        <p:cNvGrpSpPr/>
        <p:nvPr/>
      </p:nvGrpSpPr>
      <p:grpSpPr>
        <a:xfrm>
          <a:off x="0" y="0"/>
          <a:ext cx="0" cy="0"/>
          <a:chOff x="0" y="0"/>
          <a:chExt cx="0" cy="0"/>
        </a:xfrm>
      </p:grpSpPr>
      <p:sp>
        <p:nvSpPr>
          <p:cNvPr id="39" name="Text Placeholder 1">
            <a:extLst>
              <a:ext uri="{FF2B5EF4-FFF2-40B4-BE49-F238E27FC236}">
                <a16:creationId xmlns:a16="http://schemas.microsoft.com/office/drawing/2014/main" id="{FD321FAB-524A-CB2E-18B8-D10FE665BBEF}"/>
              </a:ext>
            </a:extLst>
          </p:cNvPr>
          <p:cNvSpPr txBox="1">
            <a:spLocks/>
          </p:cNvSpPr>
          <p:nvPr/>
        </p:nvSpPr>
        <p:spPr bwMode="gray">
          <a:xfrm>
            <a:off x="815890" y="758181"/>
            <a:ext cx="6259165" cy="48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a:defRPr>
            </a:lvl1pPr>
            <a:lvl2pPr marL="0" indent="0" algn="l" rtl="0" eaLnBrk="1" fontAlgn="base" hangingPunct="1">
              <a:spcBef>
                <a:spcPts val="0"/>
              </a:spcBef>
              <a:spcAft>
                <a:spcPct val="0"/>
              </a:spcAft>
              <a:buFont typeface="Arial" charset="0"/>
              <a:buNone/>
              <a:defRPr sz="2800">
                <a:solidFill>
                  <a:schemeClr val="accent1"/>
                </a:solidFill>
                <a:latin typeface="+mn-lt"/>
                <a:cs typeface="+mn-cs"/>
                <a:sym typeface="Arial"/>
              </a:defRPr>
            </a:lvl2pPr>
            <a:lvl3pPr marL="515938" indent="-171450" algn="l" rtl="0" eaLnBrk="1" fontAlgn="base" hangingPunct="1">
              <a:spcBef>
                <a:spcPct val="20000"/>
              </a:spcBef>
              <a:spcAft>
                <a:spcPct val="0"/>
              </a:spcAft>
              <a:buFont typeface="Arial" charset="0"/>
              <a:buChar char="-"/>
              <a:defRPr sz="1600">
                <a:solidFill>
                  <a:schemeClr val="tx1"/>
                </a:solidFill>
                <a:latin typeface="+mn-lt"/>
                <a:cs typeface="+mn-cs"/>
                <a:sym typeface="Arial"/>
              </a:defRPr>
            </a:lvl3pPr>
            <a:lvl4pPr marL="684213"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4pPr>
            <a:lvl5pPr marL="858838" indent="-173038" algn="l" rtl="0" eaLnBrk="1" fontAlgn="base" hangingPunct="1">
              <a:spcBef>
                <a:spcPct val="20000"/>
              </a:spcBef>
              <a:spcAft>
                <a:spcPct val="0"/>
              </a:spcAft>
              <a:buFont typeface="Arial" charset="0"/>
              <a:buChar char="-"/>
              <a:defRPr sz="1600">
                <a:solidFill>
                  <a:schemeClr val="tx1"/>
                </a:solidFill>
                <a:latin typeface="+mn-lt"/>
                <a:cs typeface="+mn-cs"/>
                <a:sym typeface="Arial"/>
              </a:defRPr>
            </a:lvl5pPr>
            <a:lvl6pPr marL="1316038" indent="-173038" algn="l" rtl="0" eaLnBrk="1" fontAlgn="base" hangingPunct="1">
              <a:spcBef>
                <a:spcPct val="20000"/>
              </a:spcBef>
              <a:spcAft>
                <a:spcPct val="0"/>
              </a:spcAft>
              <a:buFont typeface="Arial" charset="0"/>
              <a:buChar char="-"/>
              <a:defRPr sz="1600">
                <a:solidFill>
                  <a:schemeClr val="tx1"/>
                </a:solidFill>
                <a:latin typeface="+mn-lt"/>
                <a:cs typeface="+mn-cs"/>
              </a:defRPr>
            </a:lvl6pPr>
            <a:lvl7pPr marL="1773238" indent="-173038" algn="l" rtl="0" eaLnBrk="1" fontAlgn="base" hangingPunct="1">
              <a:spcBef>
                <a:spcPct val="20000"/>
              </a:spcBef>
              <a:spcAft>
                <a:spcPct val="0"/>
              </a:spcAft>
              <a:buFont typeface="Arial" charset="0"/>
              <a:buChar char="-"/>
              <a:defRPr sz="1600">
                <a:solidFill>
                  <a:schemeClr val="tx1"/>
                </a:solidFill>
                <a:latin typeface="+mn-lt"/>
                <a:cs typeface="+mn-cs"/>
              </a:defRPr>
            </a:lvl7pPr>
            <a:lvl8pPr marL="2230438" indent="-173038" algn="l" rtl="0" eaLnBrk="1" fontAlgn="base" hangingPunct="1">
              <a:spcBef>
                <a:spcPct val="20000"/>
              </a:spcBef>
              <a:spcAft>
                <a:spcPct val="0"/>
              </a:spcAft>
              <a:buFont typeface="Arial" charset="0"/>
              <a:buChar char="-"/>
              <a:defRPr sz="1600">
                <a:solidFill>
                  <a:schemeClr val="tx1"/>
                </a:solidFill>
                <a:latin typeface="+mn-lt"/>
                <a:cs typeface="+mn-cs"/>
              </a:defRPr>
            </a:lvl8pPr>
            <a:lvl9pPr marL="2687638" indent="-173038" algn="l" rtl="0" eaLnBrk="1" fontAlgn="base" hangingPunct="1">
              <a:spcBef>
                <a:spcPct val="20000"/>
              </a:spcBef>
              <a:spcAft>
                <a:spcPct val="0"/>
              </a:spcAft>
              <a:buFont typeface="Arial"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Microsoft YaHei" panose="020B0503020204020204" pitchFamily="34" charset="-122"/>
                <a:ea typeface="Microsoft YaHei" panose="020B0503020204020204" pitchFamily="34" charset="-122"/>
              </a:rPr>
              <a:t>Transformer – SFT Data</a:t>
            </a:r>
            <a:endParaRPr lang="zh-CN" altLang="en-US" sz="3200" b="1" kern="0" dirty="0">
              <a:solidFill>
                <a:srgbClr val="0339A6"/>
              </a:solidFill>
              <a:latin typeface="Microsoft YaHei" panose="020B0503020204020204" pitchFamily="34" charset="-122"/>
              <a:ea typeface="Microsoft YaHei" panose="020B0503020204020204" pitchFamily="34" charset="-122"/>
            </a:endParaRPr>
          </a:p>
        </p:txBody>
      </p:sp>
      <p:sp>
        <p:nvSpPr>
          <p:cNvPr id="2" name="Rectangle 96">
            <a:extLst>
              <a:ext uri="{FF2B5EF4-FFF2-40B4-BE49-F238E27FC236}">
                <a16:creationId xmlns:a16="http://schemas.microsoft.com/office/drawing/2014/main" id="{A0BDF6D7-CDFD-E590-E72B-084ABAA1B53B}"/>
              </a:ext>
            </a:extLst>
          </p:cNvPr>
          <p:cNvSpPr/>
          <p:nvPr/>
        </p:nvSpPr>
        <p:spPr>
          <a:xfrm>
            <a:off x="716229" y="1361073"/>
            <a:ext cx="10577002" cy="1526187"/>
          </a:xfrm>
          <a:prstGeom prst="rect">
            <a:avLst/>
          </a:prstGeom>
        </p:spPr>
        <p:txBody>
          <a:bodyPr wrap="square" anchor="t" anchorCtr="0">
            <a:spAutoFit/>
          </a:bodyPr>
          <a:lstStyle/>
          <a:p>
            <a:pPr marL="285750" indent="-285750">
              <a:lnSpc>
                <a:spcPct val="150000"/>
              </a:lnSpc>
              <a:buFont typeface="Arial" panose="020B0604020202020204" pitchFamily="34" charset="0"/>
              <a:buChar char="•"/>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SFT data will introduce some special tokens that have never been seen in the pretraining stage. E.g., system, user, assistant, instruction, input, output, etc.</a:t>
            </a:r>
          </a:p>
          <a:p>
            <a:pPr marL="285750" indent="-285750">
              <a:lnSpc>
                <a:spcPct val="150000"/>
              </a:lnSpc>
              <a:buFont typeface="Arial" panose="020B0604020202020204" pitchFamily="34" charset="0"/>
              <a:buChar char="•"/>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The prompt of SFT is not included in the loss. The main reason is that the prompt is highly homogeneous. E.g., “Translate from Chinese to English”, “Write a Python code/function/class”.</a:t>
            </a:r>
          </a:p>
        </p:txBody>
      </p:sp>
      <p:pic>
        <p:nvPicPr>
          <p:cNvPr id="15" name="Picture 14">
            <a:extLst>
              <a:ext uri="{FF2B5EF4-FFF2-40B4-BE49-F238E27FC236}">
                <a16:creationId xmlns:a16="http://schemas.microsoft.com/office/drawing/2014/main" id="{5EFE4725-F43C-AC17-783E-691C6BD47BD4}"/>
              </a:ext>
            </a:extLst>
          </p:cNvPr>
          <p:cNvPicPr>
            <a:picLocks noChangeAspect="1"/>
          </p:cNvPicPr>
          <p:nvPr/>
        </p:nvPicPr>
        <p:blipFill>
          <a:blip r:embed="rId3"/>
          <a:stretch>
            <a:fillRect/>
          </a:stretch>
        </p:blipFill>
        <p:spPr>
          <a:xfrm>
            <a:off x="1461477" y="3300755"/>
            <a:ext cx="9269046" cy="1719433"/>
          </a:xfrm>
          <a:prstGeom prst="rect">
            <a:avLst/>
          </a:prstGeom>
        </p:spPr>
      </p:pic>
    </p:spTree>
    <p:extLst>
      <p:ext uri="{BB962C8B-B14F-4D97-AF65-F5344CB8AC3E}">
        <p14:creationId xmlns:p14="http://schemas.microsoft.com/office/powerpoint/2010/main" val="31005331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90779-FC24-F4D4-3C5E-CA31DFC01B01}"/>
            </a:ext>
          </a:extLst>
        </p:cNvPr>
        <p:cNvGrpSpPr/>
        <p:nvPr/>
      </p:nvGrpSpPr>
      <p:grpSpPr>
        <a:xfrm>
          <a:off x="0" y="0"/>
          <a:ext cx="0" cy="0"/>
          <a:chOff x="0" y="0"/>
          <a:chExt cx="0" cy="0"/>
        </a:xfrm>
      </p:grpSpPr>
      <p:sp>
        <p:nvSpPr>
          <p:cNvPr id="39" name="Text Placeholder 1">
            <a:extLst>
              <a:ext uri="{FF2B5EF4-FFF2-40B4-BE49-F238E27FC236}">
                <a16:creationId xmlns:a16="http://schemas.microsoft.com/office/drawing/2014/main" id="{C15CFCE0-852D-A43A-3CC0-85EB9C1AA9FD}"/>
              </a:ext>
            </a:extLst>
          </p:cNvPr>
          <p:cNvSpPr txBox="1">
            <a:spLocks/>
          </p:cNvSpPr>
          <p:nvPr/>
        </p:nvSpPr>
        <p:spPr bwMode="gray">
          <a:xfrm>
            <a:off x="815890" y="758181"/>
            <a:ext cx="6259165" cy="48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a:defRPr>
            </a:lvl1pPr>
            <a:lvl2pPr marL="0" indent="0" algn="l" rtl="0" eaLnBrk="1" fontAlgn="base" hangingPunct="1">
              <a:spcBef>
                <a:spcPts val="0"/>
              </a:spcBef>
              <a:spcAft>
                <a:spcPct val="0"/>
              </a:spcAft>
              <a:buFont typeface="Arial" charset="0"/>
              <a:buNone/>
              <a:defRPr sz="2800">
                <a:solidFill>
                  <a:schemeClr val="accent1"/>
                </a:solidFill>
                <a:latin typeface="+mn-lt"/>
                <a:cs typeface="+mn-cs"/>
                <a:sym typeface="Arial"/>
              </a:defRPr>
            </a:lvl2pPr>
            <a:lvl3pPr marL="515938" indent="-171450" algn="l" rtl="0" eaLnBrk="1" fontAlgn="base" hangingPunct="1">
              <a:spcBef>
                <a:spcPct val="20000"/>
              </a:spcBef>
              <a:spcAft>
                <a:spcPct val="0"/>
              </a:spcAft>
              <a:buFont typeface="Arial" charset="0"/>
              <a:buChar char="-"/>
              <a:defRPr sz="1600">
                <a:solidFill>
                  <a:schemeClr val="tx1"/>
                </a:solidFill>
                <a:latin typeface="+mn-lt"/>
                <a:cs typeface="+mn-cs"/>
                <a:sym typeface="Arial"/>
              </a:defRPr>
            </a:lvl3pPr>
            <a:lvl4pPr marL="684213"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4pPr>
            <a:lvl5pPr marL="858838" indent="-173038" algn="l" rtl="0" eaLnBrk="1" fontAlgn="base" hangingPunct="1">
              <a:spcBef>
                <a:spcPct val="20000"/>
              </a:spcBef>
              <a:spcAft>
                <a:spcPct val="0"/>
              </a:spcAft>
              <a:buFont typeface="Arial" charset="0"/>
              <a:buChar char="-"/>
              <a:defRPr sz="1600">
                <a:solidFill>
                  <a:schemeClr val="tx1"/>
                </a:solidFill>
                <a:latin typeface="+mn-lt"/>
                <a:cs typeface="+mn-cs"/>
                <a:sym typeface="Arial"/>
              </a:defRPr>
            </a:lvl5pPr>
            <a:lvl6pPr marL="1316038" indent="-173038" algn="l" rtl="0" eaLnBrk="1" fontAlgn="base" hangingPunct="1">
              <a:spcBef>
                <a:spcPct val="20000"/>
              </a:spcBef>
              <a:spcAft>
                <a:spcPct val="0"/>
              </a:spcAft>
              <a:buFont typeface="Arial" charset="0"/>
              <a:buChar char="-"/>
              <a:defRPr sz="1600">
                <a:solidFill>
                  <a:schemeClr val="tx1"/>
                </a:solidFill>
                <a:latin typeface="+mn-lt"/>
                <a:cs typeface="+mn-cs"/>
              </a:defRPr>
            </a:lvl6pPr>
            <a:lvl7pPr marL="1773238" indent="-173038" algn="l" rtl="0" eaLnBrk="1" fontAlgn="base" hangingPunct="1">
              <a:spcBef>
                <a:spcPct val="20000"/>
              </a:spcBef>
              <a:spcAft>
                <a:spcPct val="0"/>
              </a:spcAft>
              <a:buFont typeface="Arial" charset="0"/>
              <a:buChar char="-"/>
              <a:defRPr sz="1600">
                <a:solidFill>
                  <a:schemeClr val="tx1"/>
                </a:solidFill>
                <a:latin typeface="+mn-lt"/>
                <a:cs typeface="+mn-cs"/>
              </a:defRPr>
            </a:lvl7pPr>
            <a:lvl8pPr marL="2230438" indent="-173038" algn="l" rtl="0" eaLnBrk="1" fontAlgn="base" hangingPunct="1">
              <a:spcBef>
                <a:spcPct val="20000"/>
              </a:spcBef>
              <a:spcAft>
                <a:spcPct val="0"/>
              </a:spcAft>
              <a:buFont typeface="Arial" charset="0"/>
              <a:buChar char="-"/>
              <a:defRPr sz="1600">
                <a:solidFill>
                  <a:schemeClr val="tx1"/>
                </a:solidFill>
                <a:latin typeface="+mn-lt"/>
                <a:cs typeface="+mn-cs"/>
              </a:defRPr>
            </a:lvl8pPr>
            <a:lvl9pPr marL="2687638" indent="-173038" algn="l" rtl="0" eaLnBrk="1" fontAlgn="base" hangingPunct="1">
              <a:spcBef>
                <a:spcPct val="20000"/>
              </a:spcBef>
              <a:spcAft>
                <a:spcPct val="0"/>
              </a:spcAft>
              <a:buFont typeface="Arial"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Microsoft YaHei" panose="020B0503020204020204" pitchFamily="34" charset="-122"/>
                <a:ea typeface="Microsoft YaHei" panose="020B0503020204020204" pitchFamily="34" charset="-122"/>
              </a:rPr>
              <a:t>Transformer – Alignment</a:t>
            </a:r>
            <a:endParaRPr lang="zh-CN" altLang="en-US" sz="3200" b="1" kern="0" dirty="0">
              <a:solidFill>
                <a:srgbClr val="0339A6"/>
              </a:solidFill>
              <a:latin typeface="Microsoft YaHei" panose="020B0503020204020204" pitchFamily="34" charset="-122"/>
              <a:ea typeface="Microsoft YaHei" panose="020B0503020204020204" pitchFamily="34" charset="-122"/>
            </a:endParaRPr>
          </a:p>
        </p:txBody>
      </p:sp>
      <p:sp>
        <p:nvSpPr>
          <p:cNvPr id="2" name="Rectangle 96">
            <a:extLst>
              <a:ext uri="{FF2B5EF4-FFF2-40B4-BE49-F238E27FC236}">
                <a16:creationId xmlns:a16="http://schemas.microsoft.com/office/drawing/2014/main" id="{182131AA-CF77-8D57-8446-931339FB675E}"/>
              </a:ext>
            </a:extLst>
          </p:cNvPr>
          <p:cNvSpPr/>
          <p:nvPr/>
        </p:nvSpPr>
        <p:spPr>
          <a:xfrm>
            <a:off x="716229" y="1361073"/>
            <a:ext cx="10577002" cy="1526187"/>
          </a:xfrm>
          <a:prstGeom prst="rect">
            <a:avLst/>
          </a:prstGeom>
        </p:spPr>
        <p:txBody>
          <a:bodyPr wrap="square" anchor="t" anchorCtr="0">
            <a:spAutoFit/>
          </a:bodyPr>
          <a:lstStyle/>
          <a:p>
            <a:pPr marL="285750" indent="-285750">
              <a:lnSpc>
                <a:spcPct val="150000"/>
              </a:lnSpc>
              <a:buFont typeface="Arial" panose="020B0604020202020204" pitchFamily="34" charset="0"/>
              <a:buChar char="•"/>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Usually optimized via Reinforcement Learning</a:t>
            </a:r>
          </a:p>
          <a:p>
            <a:pPr marL="285750" indent="-285750">
              <a:lnSpc>
                <a:spcPct val="150000"/>
              </a:lnSpc>
              <a:buFont typeface="Arial" panose="020B0604020202020204" pitchFamily="34" charset="0"/>
              <a:buChar char="•"/>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The math here is a little complicated, if you are interested, refer to DPO </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hlinkClick r:id="rId3"/>
              </a:rPr>
              <a:t>https://arxiv.org/abs/2305.18290</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PPO </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hlinkClick r:id="rId4"/>
              </a:rPr>
              <a:t>https://huggingface.co/blog/deep-rl-ppo</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p>
          <a:p>
            <a:pPr marL="285750" indent="-285750">
              <a:lnSpc>
                <a:spcPct val="150000"/>
              </a:lnSpc>
              <a:buFont typeface="Arial" panose="020B0604020202020204" pitchFamily="34" charset="0"/>
              <a:buChar char="•"/>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Here we show a sample of DPO below. </a:t>
            </a:r>
            <a:r>
              <a:rPr lang="en-US" altLang="zh-CN" sz="1600" b="1" dirty="0">
                <a:solidFill>
                  <a:srgbClr val="0339A6"/>
                </a:solidFill>
                <a:latin typeface="微软雅黑" panose="020B0503020204020204" pitchFamily="34" charset="-122"/>
                <a:ea typeface="微软雅黑" panose="020B0503020204020204" pitchFamily="34" charset="-122"/>
              </a:rPr>
              <a:t>Typically, DPO is a binary choice, while PPO involves ranking.</a:t>
            </a:r>
          </a:p>
        </p:txBody>
      </p:sp>
      <p:pic>
        <p:nvPicPr>
          <p:cNvPr id="4" name="Picture 3">
            <a:extLst>
              <a:ext uri="{FF2B5EF4-FFF2-40B4-BE49-F238E27FC236}">
                <a16:creationId xmlns:a16="http://schemas.microsoft.com/office/drawing/2014/main" id="{1309EB9A-4B91-EFD9-A1F1-43DA16BA2515}"/>
              </a:ext>
            </a:extLst>
          </p:cNvPr>
          <p:cNvPicPr>
            <a:picLocks noChangeAspect="1"/>
          </p:cNvPicPr>
          <p:nvPr/>
        </p:nvPicPr>
        <p:blipFill>
          <a:blip r:embed="rId5"/>
          <a:stretch>
            <a:fillRect/>
          </a:stretch>
        </p:blipFill>
        <p:spPr>
          <a:xfrm>
            <a:off x="2159545" y="3429000"/>
            <a:ext cx="7872909" cy="1901823"/>
          </a:xfrm>
          <a:prstGeom prst="rect">
            <a:avLst/>
          </a:prstGeom>
        </p:spPr>
      </p:pic>
    </p:spTree>
    <p:extLst>
      <p:ext uri="{BB962C8B-B14F-4D97-AF65-F5344CB8AC3E}">
        <p14:creationId xmlns:p14="http://schemas.microsoft.com/office/powerpoint/2010/main" val="21169794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背景图案&#10;&#10;描述已自动生成">
            <a:extLst>
              <a:ext uri="{FF2B5EF4-FFF2-40B4-BE49-F238E27FC236}">
                <a16:creationId xmlns:a16="http://schemas.microsoft.com/office/drawing/2014/main" id="{77FEF8E5-74AE-71F2-BC42-5A7D85DA373D}"/>
              </a:ext>
            </a:extLst>
          </p:cNvPr>
          <p:cNvPicPr>
            <a:picLocks noChangeAspect="1"/>
          </p:cNvPicPr>
          <p:nvPr/>
        </p:nvPicPr>
        <p:blipFill>
          <a:blip r:embed="rId2"/>
          <a:stretch>
            <a:fillRect/>
          </a:stretch>
        </p:blipFill>
        <p:spPr>
          <a:xfrm>
            <a:off x="0" y="0"/>
            <a:ext cx="12192000" cy="6858000"/>
          </a:xfrm>
          <a:prstGeom prst="rect">
            <a:avLst/>
          </a:prstGeom>
        </p:spPr>
      </p:pic>
      <p:pic>
        <p:nvPicPr>
          <p:cNvPr id="9" name="图片 8">
            <a:extLst>
              <a:ext uri="{FF2B5EF4-FFF2-40B4-BE49-F238E27FC236}">
                <a16:creationId xmlns:a16="http://schemas.microsoft.com/office/drawing/2014/main" id="{FC85B889-AE1D-3A41-4A29-D028B5EDE310}"/>
              </a:ext>
            </a:extLst>
          </p:cNvPr>
          <p:cNvPicPr>
            <a:picLocks noChangeAspect="1"/>
          </p:cNvPicPr>
          <p:nvPr/>
        </p:nvPicPr>
        <p:blipFill>
          <a:blip r:embed="rId3">
            <a:alphaModFix amt="8000"/>
          </a:blip>
          <a:stretch>
            <a:fillRect/>
          </a:stretch>
        </p:blipFill>
        <p:spPr>
          <a:xfrm>
            <a:off x="4419600" y="1884614"/>
            <a:ext cx="7772400" cy="3088771"/>
          </a:xfrm>
          <a:prstGeom prst="rect">
            <a:avLst/>
          </a:prstGeom>
        </p:spPr>
      </p:pic>
      <p:sp>
        <p:nvSpPr>
          <p:cNvPr id="23" name="Text Placeholder 1">
            <a:extLst>
              <a:ext uri="{FF2B5EF4-FFF2-40B4-BE49-F238E27FC236}">
                <a16:creationId xmlns:a16="http://schemas.microsoft.com/office/drawing/2014/main" id="{B4B68A84-159C-2C3C-2AA2-BE4512F480FD}"/>
              </a:ext>
            </a:extLst>
          </p:cNvPr>
          <p:cNvSpPr txBox="1">
            <a:spLocks/>
          </p:cNvSpPr>
          <p:nvPr/>
        </p:nvSpPr>
        <p:spPr bwMode="gray">
          <a:xfrm>
            <a:off x="1103852" y="3180380"/>
            <a:ext cx="4992148" cy="424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a:defRPr>
            </a:lvl1pPr>
            <a:lvl2pPr marL="0" indent="0" algn="l" rtl="0" eaLnBrk="1" fontAlgn="base" hangingPunct="1">
              <a:spcBef>
                <a:spcPts val="0"/>
              </a:spcBef>
              <a:spcAft>
                <a:spcPct val="0"/>
              </a:spcAft>
              <a:buFont typeface="Arial" charset="0"/>
              <a:buNone/>
              <a:defRPr sz="2800">
                <a:solidFill>
                  <a:schemeClr val="accent1"/>
                </a:solidFill>
                <a:latin typeface="+mn-lt"/>
                <a:cs typeface="+mn-cs"/>
                <a:sym typeface="Arial"/>
              </a:defRPr>
            </a:lvl2pPr>
            <a:lvl3pPr marL="515938" indent="-171450" algn="l" rtl="0" eaLnBrk="1" fontAlgn="base" hangingPunct="1">
              <a:spcBef>
                <a:spcPct val="20000"/>
              </a:spcBef>
              <a:spcAft>
                <a:spcPct val="0"/>
              </a:spcAft>
              <a:buFont typeface="Arial" charset="0"/>
              <a:buChar char="-"/>
              <a:defRPr sz="1600">
                <a:solidFill>
                  <a:schemeClr val="tx1"/>
                </a:solidFill>
                <a:latin typeface="+mn-lt"/>
                <a:cs typeface="+mn-cs"/>
                <a:sym typeface="Arial"/>
              </a:defRPr>
            </a:lvl3pPr>
            <a:lvl4pPr marL="684213"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4pPr>
            <a:lvl5pPr marL="858838" indent="-173038" algn="l" rtl="0" eaLnBrk="1" fontAlgn="base" hangingPunct="1">
              <a:spcBef>
                <a:spcPct val="20000"/>
              </a:spcBef>
              <a:spcAft>
                <a:spcPct val="0"/>
              </a:spcAft>
              <a:buFont typeface="Arial" charset="0"/>
              <a:buChar char="-"/>
              <a:defRPr sz="1600">
                <a:solidFill>
                  <a:schemeClr val="tx1"/>
                </a:solidFill>
                <a:latin typeface="+mn-lt"/>
                <a:cs typeface="+mn-cs"/>
                <a:sym typeface="Arial"/>
              </a:defRPr>
            </a:lvl5pPr>
            <a:lvl6pPr marL="1316038" indent="-173038" algn="l" rtl="0" eaLnBrk="1" fontAlgn="base" hangingPunct="1">
              <a:spcBef>
                <a:spcPct val="20000"/>
              </a:spcBef>
              <a:spcAft>
                <a:spcPct val="0"/>
              </a:spcAft>
              <a:buFont typeface="Arial" charset="0"/>
              <a:buChar char="-"/>
              <a:defRPr sz="1600">
                <a:solidFill>
                  <a:schemeClr val="tx1"/>
                </a:solidFill>
                <a:latin typeface="+mn-lt"/>
                <a:cs typeface="+mn-cs"/>
              </a:defRPr>
            </a:lvl6pPr>
            <a:lvl7pPr marL="1773238" indent="-173038" algn="l" rtl="0" eaLnBrk="1" fontAlgn="base" hangingPunct="1">
              <a:spcBef>
                <a:spcPct val="20000"/>
              </a:spcBef>
              <a:spcAft>
                <a:spcPct val="0"/>
              </a:spcAft>
              <a:buFont typeface="Arial" charset="0"/>
              <a:buChar char="-"/>
              <a:defRPr sz="1600">
                <a:solidFill>
                  <a:schemeClr val="tx1"/>
                </a:solidFill>
                <a:latin typeface="+mn-lt"/>
                <a:cs typeface="+mn-cs"/>
              </a:defRPr>
            </a:lvl7pPr>
            <a:lvl8pPr marL="2230438" indent="-173038" algn="l" rtl="0" eaLnBrk="1" fontAlgn="base" hangingPunct="1">
              <a:spcBef>
                <a:spcPct val="20000"/>
              </a:spcBef>
              <a:spcAft>
                <a:spcPct val="0"/>
              </a:spcAft>
              <a:buFont typeface="Arial" charset="0"/>
              <a:buChar char="-"/>
              <a:defRPr sz="1600">
                <a:solidFill>
                  <a:schemeClr val="tx1"/>
                </a:solidFill>
                <a:latin typeface="+mn-lt"/>
                <a:cs typeface="+mn-cs"/>
              </a:defRPr>
            </a:lvl8pPr>
            <a:lvl9pPr marL="2687638" indent="-173038" algn="l" rtl="0" eaLnBrk="1" fontAlgn="base" hangingPunct="1">
              <a:spcBef>
                <a:spcPct val="20000"/>
              </a:spcBef>
              <a:spcAft>
                <a:spcPct val="0"/>
              </a:spcAft>
              <a:buFont typeface="Arial" charset="0"/>
              <a:buChar char="-"/>
              <a:defRPr sz="1600">
                <a:solidFill>
                  <a:schemeClr val="tx1"/>
                </a:solidFill>
                <a:latin typeface="+mn-lt"/>
                <a:cs typeface="+mn-cs"/>
              </a:defRPr>
            </a:lvl9pPr>
          </a:lstStyle>
          <a:p>
            <a:pPr>
              <a:spcBef>
                <a:spcPct val="60000"/>
              </a:spcBef>
              <a:defRPr/>
            </a:pPr>
            <a:r>
              <a:rPr lang="en-US" altLang="zh-CN" sz="3200" b="1" kern="0" dirty="0">
                <a:solidFill>
                  <a:schemeClr val="bg1"/>
                </a:solidFill>
                <a:latin typeface="Microsoft YaHei" panose="020B0503020204020204" pitchFamily="34" charset="-122"/>
                <a:ea typeface="Microsoft YaHei" panose="020B0503020204020204" pitchFamily="34" charset="-122"/>
              </a:rPr>
              <a:t>Part 2</a:t>
            </a:r>
            <a:r>
              <a:rPr lang="zh-CN" altLang="en-US" sz="3200" b="1" kern="0" dirty="0">
                <a:solidFill>
                  <a:schemeClr val="bg1"/>
                </a:solidFill>
                <a:latin typeface="Microsoft YaHei" panose="020B0503020204020204" pitchFamily="34" charset="-122"/>
                <a:ea typeface="Microsoft YaHei" panose="020B0503020204020204" pitchFamily="34" charset="-122"/>
              </a:rPr>
              <a:t>｜</a:t>
            </a:r>
            <a:r>
              <a:rPr lang="en-US" altLang="zh-CN" sz="3200" b="1" kern="0" dirty="0">
                <a:solidFill>
                  <a:schemeClr val="bg1"/>
                </a:solidFill>
                <a:latin typeface="Microsoft YaHei" panose="020B0503020204020204" pitchFamily="34" charset="-122"/>
                <a:ea typeface="Microsoft YaHei" panose="020B0503020204020204" pitchFamily="34" charset="-122"/>
              </a:rPr>
              <a:t>LLM Agent</a:t>
            </a:r>
            <a:endParaRPr lang="zh-CN" altLang="en-US" sz="3200" kern="0" dirty="0">
              <a:solidFill>
                <a:schemeClr val="bg1"/>
              </a:solidFill>
              <a:latin typeface="Microsoft YaHei" panose="020B0503020204020204" pitchFamily="34" charset="-122"/>
              <a:ea typeface="Microsoft YaHei" panose="020B0503020204020204" pitchFamily="34" charset="-122"/>
            </a:endParaRPr>
          </a:p>
        </p:txBody>
      </p:sp>
      <p:sp>
        <p:nvSpPr>
          <p:cNvPr id="11" name="文本框 10">
            <a:extLst>
              <a:ext uri="{FF2B5EF4-FFF2-40B4-BE49-F238E27FC236}">
                <a16:creationId xmlns:a16="http://schemas.microsoft.com/office/drawing/2014/main" id="{B0B52F5C-3867-0A80-DA70-83051196B061}"/>
              </a:ext>
            </a:extLst>
          </p:cNvPr>
          <p:cNvSpPr txBox="1"/>
          <p:nvPr/>
        </p:nvSpPr>
        <p:spPr>
          <a:xfrm>
            <a:off x="4023360" y="-1005840"/>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1436485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F3ED30-AE0D-0836-B38D-516512BD6C95}"/>
              </a:ext>
            </a:extLst>
          </p:cNvPr>
          <p:cNvSpPr txBox="1">
            <a:spLocks/>
          </p:cNvSpPr>
          <p:nvPr/>
        </p:nvSpPr>
        <p:spPr bwMode="gray">
          <a:xfrm>
            <a:off x="684968" y="586778"/>
            <a:ext cx="10930770" cy="424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a:defRPr>
            </a:lvl1pPr>
            <a:lvl2pPr marL="0" indent="0" algn="l" rtl="0" eaLnBrk="1" fontAlgn="base" hangingPunct="1">
              <a:spcBef>
                <a:spcPts val="0"/>
              </a:spcBef>
              <a:spcAft>
                <a:spcPct val="0"/>
              </a:spcAft>
              <a:buFont typeface="Arial" charset="0"/>
              <a:buNone/>
              <a:defRPr sz="2800">
                <a:solidFill>
                  <a:schemeClr val="accent1"/>
                </a:solidFill>
                <a:latin typeface="+mn-lt"/>
                <a:cs typeface="+mn-cs"/>
                <a:sym typeface="Arial"/>
              </a:defRPr>
            </a:lvl2pPr>
            <a:lvl3pPr marL="515938" indent="-171450" algn="l" rtl="0" eaLnBrk="1" fontAlgn="base" hangingPunct="1">
              <a:spcBef>
                <a:spcPct val="20000"/>
              </a:spcBef>
              <a:spcAft>
                <a:spcPct val="0"/>
              </a:spcAft>
              <a:buFont typeface="Arial" charset="0"/>
              <a:buChar char="-"/>
              <a:defRPr sz="1600">
                <a:solidFill>
                  <a:schemeClr val="tx1"/>
                </a:solidFill>
                <a:latin typeface="+mn-lt"/>
                <a:cs typeface="+mn-cs"/>
                <a:sym typeface="Arial"/>
              </a:defRPr>
            </a:lvl3pPr>
            <a:lvl4pPr marL="684213"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4pPr>
            <a:lvl5pPr marL="858838" indent="-173038" algn="l" rtl="0" eaLnBrk="1" fontAlgn="base" hangingPunct="1">
              <a:spcBef>
                <a:spcPct val="20000"/>
              </a:spcBef>
              <a:spcAft>
                <a:spcPct val="0"/>
              </a:spcAft>
              <a:buFont typeface="Arial" charset="0"/>
              <a:buChar char="-"/>
              <a:defRPr sz="1600">
                <a:solidFill>
                  <a:schemeClr val="tx1"/>
                </a:solidFill>
                <a:latin typeface="+mn-lt"/>
                <a:cs typeface="+mn-cs"/>
                <a:sym typeface="Arial"/>
              </a:defRPr>
            </a:lvl5pPr>
            <a:lvl6pPr marL="1316038" indent="-173038" algn="l" rtl="0" eaLnBrk="1" fontAlgn="base" hangingPunct="1">
              <a:spcBef>
                <a:spcPct val="20000"/>
              </a:spcBef>
              <a:spcAft>
                <a:spcPct val="0"/>
              </a:spcAft>
              <a:buFont typeface="Arial" charset="0"/>
              <a:buChar char="-"/>
              <a:defRPr sz="1600">
                <a:solidFill>
                  <a:schemeClr val="tx1"/>
                </a:solidFill>
                <a:latin typeface="+mn-lt"/>
                <a:cs typeface="+mn-cs"/>
              </a:defRPr>
            </a:lvl6pPr>
            <a:lvl7pPr marL="1773238" indent="-173038" algn="l" rtl="0" eaLnBrk="1" fontAlgn="base" hangingPunct="1">
              <a:spcBef>
                <a:spcPct val="20000"/>
              </a:spcBef>
              <a:spcAft>
                <a:spcPct val="0"/>
              </a:spcAft>
              <a:buFont typeface="Arial" charset="0"/>
              <a:buChar char="-"/>
              <a:defRPr sz="1600">
                <a:solidFill>
                  <a:schemeClr val="tx1"/>
                </a:solidFill>
                <a:latin typeface="+mn-lt"/>
                <a:cs typeface="+mn-cs"/>
              </a:defRPr>
            </a:lvl7pPr>
            <a:lvl8pPr marL="2230438" indent="-173038" algn="l" rtl="0" eaLnBrk="1" fontAlgn="base" hangingPunct="1">
              <a:spcBef>
                <a:spcPct val="20000"/>
              </a:spcBef>
              <a:spcAft>
                <a:spcPct val="0"/>
              </a:spcAft>
              <a:buFont typeface="Arial" charset="0"/>
              <a:buChar char="-"/>
              <a:defRPr sz="1600">
                <a:solidFill>
                  <a:schemeClr val="tx1"/>
                </a:solidFill>
                <a:latin typeface="+mn-lt"/>
                <a:cs typeface="+mn-cs"/>
              </a:defRPr>
            </a:lvl8pPr>
            <a:lvl9pPr marL="2687638" indent="-173038" algn="l" rtl="0" eaLnBrk="1" fontAlgn="base" hangingPunct="1">
              <a:spcBef>
                <a:spcPct val="20000"/>
              </a:spcBef>
              <a:spcAft>
                <a:spcPct val="0"/>
              </a:spcAft>
              <a:buFont typeface="Arial"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Microsoft YaHei" panose="020B0503020204020204" pitchFamily="34" charset="-122"/>
                <a:ea typeface="Microsoft YaHei" panose="020B0503020204020204" pitchFamily="34" charset="-122"/>
              </a:rPr>
              <a:t>Prompt Engineering</a:t>
            </a:r>
            <a:endParaRPr lang="zh-CN" altLang="en-US" sz="3200" b="1" kern="0" dirty="0">
              <a:solidFill>
                <a:srgbClr val="0339A6"/>
              </a:solidFill>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38E9572D-F3B6-3A11-76CD-B490BD65DBB3}"/>
              </a:ext>
            </a:extLst>
          </p:cNvPr>
          <p:cNvSpPr txBox="1"/>
          <p:nvPr/>
        </p:nvSpPr>
        <p:spPr>
          <a:xfrm>
            <a:off x="589308" y="1218407"/>
            <a:ext cx="9953646" cy="2120902"/>
          </a:xfrm>
          <a:prstGeom prst="rect">
            <a:avLst/>
          </a:prstGeom>
          <a:noFill/>
        </p:spPr>
        <p:txBody>
          <a:bodyPr wrap="square" rtlCol="0">
            <a:spAutoFit/>
          </a:bodyPr>
          <a:lstStyle/>
          <a:p>
            <a:pPr>
              <a:lnSpc>
                <a:spcPct val="150000"/>
              </a:lnSpc>
            </a:pPr>
            <a:r>
              <a:rPr lang="en-US" dirty="0">
                <a:latin typeface="Microsoft YaHei" panose="020B0503020204020204" pitchFamily="34" charset="-122"/>
                <a:ea typeface="Microsoft YaHei" panose="020B0503020204020204" pitchFamily="34" charset="-122"/>
              </a:rPr>
              <a:t>Prompts (the way to ask questions to LLMs) have a great impact on the results, so you need to find the right way to ask questions.</a:t>
            </a:r>
          </a:p>
          <a:p>
            <a:pPr>
              <a:lnSpc>
                <a:spcPct val="150000"/>
              </a:lnSpc>
            </a:pPr>
            <a:r>
              <a:rPr lang="en-US" altLang="zh-CN" dirty="0">
                <a:latin typeface="Microsoft YaHei" panose="020B0503020204020204" pitchFamily="34" charset="-122"/>
                <a:ea typeface="Microsoft YaHei" panose="020B0503020204020204" pitchFamily="34" charset="-122"/>
              </a:rPr>
              <a:t>Basic principles: be concise and clear, specify the output format and dialogue method, and provide relevant context and examples</a:t>
            </a:r>
          </a:p>
          <a:p>
            <a:pPr>
              <a:lnSpc>
                <a:spcPct val="150000"/>
              </a:lnSpc>
            </a:pPr>
            <a:r>
              <a:rPr lang="en-US" altLang="zh-CN" dirty="0">
                <a:latin typeface="Microsoft YaHei" panose="020B0503020204020204" pitchFamily="34" charset="-122"/>
                <a:ea typeface="Microsoft YaHei" panose="020B0503020204020204" pitchFamily="34" charset="-122"/>
              </a:rPr>
              <a:t>Magic: polite dialogue, magic words (tips, grandma) -&gt; </a:t>
            </a:r>
            <a:r>
              <a:rPr lang="en-US" altLang="zh-CN" b="1" dirty="0">
                <a:solidFill>
                  <a:srgbClr val="FF0000"/>
                </a:solidFill>
                <a:latin typeface="Microsoft YaHei" panose="020B0503020204020204" pitchFamily="34" charset="-122"/>
                <a:ea typeface="Microsoft YaHei" panose="020B0503020204020204" pitchFamily="34" charset="-122"/>
              </a:rPr>
              <a:t> LLM security</a:t>
            </a:r>
            <a:endParaRPr lang="en-US" b="1" dirty="0">
              <a:solidFill>
                <a:srgbClr val="FF0000"/>
              </a:solidFill>
              <a:latin typeface="Microsoft YaHei" panose="020B0503020204020204" pitchFamily="34" charset="-122"/>
              <a:ea typeface="Microsoft YaHei" panose="020B0503020204020204" pitchFamily="34" charset="-122"/>
            </a:endParaRPr>
          </a:p>
        </p:txBody>
      </p:sp>
      <p:pic>
        <p:nvPicPr>
          <p:cNvPr id="11" name="Picture 4" descr="Imagination Spongebob | Know Your Meme">
            <a:extLst>
              <a:ext uri="{FF2B5EF4-FFF2-40B4-BE49-F238E27FC236}">
                <a16:creationId xmlns:a16="http://schemas.microsoft.com/office/drawing/2014/main" id="{B6687D46-2DAB-14F0-5C8C-FF4A68A4F17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48828" y="3442829"/>
            <a:ext cx="5360233" cy="301513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Imagination Spongebob | Know Your Meme">
            <a:extLst>
              <a:ext uri="{FF2B5EF4-FFF2-40B4-BE49-F238E27FC236}">
                <a16:creationId xmlns:a16="http://schemas.microsoft.com/office/drawing/2014/main" id="{0710DF57-BC2D-F14E-FE37-E7573736163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49372" y="3442829"/>
            <a:ext cx="5360233" cy="301513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F302567-3EE7-F807-1C5E-A42619BC70D7}"/>
              </a:ext>
            </a:extLst>
          </p:cNvPr>
          <p:cNvSpPr txBox="1"/>
          <p:nvPr/>
        </p:nvSpPr>
        <p:spPr>
          <a:xfrm>
            <a:off x="7527771" y="3481983"/>
            <a:ext cx="3091473" cy="707886"/>
          </a:xfrm>
          <a:prstGeom prst="rect">
            <a:avLst/>
          </a:prstGeom>
          <a:noFill/>
          <a:ln>
            <a:noFill/>
          </a:ln>
        </p:spPr>
        <p:txBody>
          <a:bodyPr wrap="square">
            <a:spAutoFit/>
          </a:bodyPr>
          <a:lstStyle/>
          <a:p>
            <a:r>
              <a:rPr lang="en-US" sz="2000" dirty="0">
                <a:ln w="9525">
                  <a:solidFill>
                    <a:schemeClr val="bg1"/>
                  </a:solidFill>
                </a:ln>
                <a:effectLst>
                  <a:outerShdw blurRad="50800" dist="38100" algn="l" rotWithShape="0">
                    <a:prstClr val="black">
                      <a:alpha val="40000"/>
                    </a:prstClr>
                  </a:outerShdw>
                </a:effectLst>
                <a:latin typeface="Impact" panose="020B0806030902050204" pitchFamily="34" charset="0"/>
              </a:rPr>
              <a:t>Change </a:t>
            </a:r>
            <a:r>
              <a:rPr lang="zh-CN" altLang="en-US" sz="2000" dirty="0">
                <a:ln w="9525">
                  <a:solidFill>
                    <a:schemeClr val="bg1"/>
                  </a:solidFill>
                </a:ln>
                <a:effectLst>
                  <a:outerShdw blurRad="50800" dist="38100" algn="l" rotWithShape="0">
                    <a:prstClr val="black">
                      <a:alpha val="40000"/>
                    </a:prstClr>
                  </a:outerShdw>
                </a:effectLst>
                <a:latin typeface="Impact" panose="020B0806030902050204" pitchFamily="34" charset="0"/>
              </a:rPr>
              <a:t>“</a:t>
            </a:r>
            <a:r>
              <a:rPr lang="en-US" sz="2000" dirty="0">
                <a:ln w="9525">
                  <a:solidFill>
                    <a:schemeClr val="bg1"/>
                  </a:solidFill>
                </a:ln>
                <a:effectLst>
                  <a:outerShdw blurRad="50800" dist="38100" algn="l" rotWithShape="0">
                    <a:prstClr val="black">
                      <a:alpha val="40000"/>
                    </a:prstClr>
                  </a:outerShdw>
                </a:effectLst>
                <a:latin typeface="Impact" panose="020B0806030902050204" pitchFamily="34" charset="0"/>
              </a:rPr>
              <a:t>Q</a:t>
            </a:r>
            <a:r>
              <a:rPr lang="zh-CN" altLang="en-US" sz="2000" dirty="0">
                <a:ln w="9525">
                  <a:solidFill>
                    <a:schemeClr val="bg1"/>
                  </a:solidFill>
                </a:ln>
                <a:effectLst>
                  <a:outerShdw blurRad="50800" dist="38100" algn="l" rotWithShape="0">
                    <a:prstClr val="black">
                      <a:alpha val="40000"/>
                    </a:prstClr>
                  </a:outerShdw>
                </a:effectLst>
                <a:latin typeface="Impact" panose="020B0806030902050204" pitchFamily="34" charset="0"/>
              </a:rPr>
              <a:t>”</a:t>
            </a:r>
            <a:r>
              <a:rPr lang="en-US" sz="2000" dirty="0">
                <a:ln w="9525">
                  <a:solidFill>
                    <a:schemeClr val="bg1"/>
                  </a:solidFill>
                </a:ln>
                <a:effectLst>
                  <a:outerShdw blurRad="50800" dist="38100" algn="l" rotWithShape="0">
                    <a:prstClr val="black">
                      <a:alpha val="40000"/>
                    </a:prstClr>
                  </a:outerShdw>
                </a:effectLst>
                <a:latin typeface="Impact" panose="020B0806030902050204" pitchFamily="34" charset="0"/>
              </a:rPr>
              <a:t> to </a:t>
            </a:r>
            <a:r>
              <a:rPr lang="zh-CN" altLang="en-US" sz="2000" dirty="0">
                <a:ln w="9525">
                  <a:solidFill>
                    <a:schemeClr val="bg1"/>
                  </a:solidFill>
                </a:ln>
                <a:effectLst>
                  <a:outerShdw blurRad="50800" dist="38100" algn="l" rotWithShape="0">
                    <a:prstClr val="black">
                      <a:alpha val="40000"/>
                    </a:prstClr>
                  </a:outerShdw>
                </a:effectLst>
                <a:latin typeface="Impact" panose="020B0806030902050204" pitchFamily="34" charset="0"/>
              </a:rPr>
              <a:t>“</a:t>
            </a:r>
            <a:r>
              <a:rPr lang="en-US" sz="2000" dirty="0">
                <a:ln w="9525">
                  <a:solidFill>
                    <a:schemeClr val="bg1"/>
                  </a:solidFill>
                </a:ln>
                <a:effectLst>
                  <a:outerShdw blurRad="50800" dist="38100" algn="l" rotWithShape="0">
                    <a:prstClr val="black">
                      <a:alpha val="40000"/>
                    </a:prstClr>
                  </a:outerShdw>
                </a:effectLst>
                <a:latin typeface="Impact" panose="020B0806030902050204" pitchFamily="34" charset="0"/>
              </a:rPr>
              <a:t>Question</a:t>
            </a:r>
            <a:r>
              <a:rPr lang="zh-CN" altLang="en-US" sz="2000" dirty="0">
                <a:ln w="9525">
                  <a:solidFill>
                    <a:schemeClr val="bg1"/>
                  </a:solidFill>
                </a:ln>
                <a:effectLst>
                  <a:outerShdw blurRad="50800" dist="38100" algn="l" rotWithShape="0">
                    <a:prstClr val="black">
                      <a:alpha val="40000"/>
                    </a:prstClr>
                  </a:outerShdw>
                </a:effectLst>
                <a:latin typeface="Impact" panose="020B0806030902050204" pitchFamily="34" charset="0"/>
              </a:rPr>
              <a:t>”</a:t>
            </a:r>
            <a:r>
              <a:rPr lang="en-US" sz="2000" dirty="0">
                <a:ln w="9525">
                  <a:solidFill>
                    <a:schemeClr val="bg1"/>
                  </a:solidFill>
                </a:ln>
                <a:effectLst>
                  <a:outerShdw blurRad="50800" dist="38100" algn="l" rotWithShape="0">
                    <a:prstClr val="black">
                      <a:alpha val="40000"/>
                    </a:prstClr>
                  </a:outerShdw>
                </a:effectLst>
                <a:latin typeface="Impact" panose="020B0806030902050204" pitchFamily="34" charset="0"/>
              </a:rPr>
              <a:t>, </a:t>
            </a:r>
          </a:p>
          <a:p>
            <a:r>
              <a:rPr lang="en-US" sz="2000" dirty="0">
                <a:ln w="9525">
                  <a:solidFill>
                    <a:schemeClr val="bg1"/>
                  </a:solidFill>
                </a:ln>
                <a:effectLst>
                  <a:outerShdw blurRad="50800" dist="38100" algn="l" rotWithShape="0">
                    <a:prstClr val="black">
                      <a:alpha val="40000"/>
                    </a:prstClr>
                  </a:outerShdw>
                </a:effectLst>
                <a:latin typeface="Impact" panose="020B0806030902050204" pitchFamily="34" charset="0"/>
              </a:rPr>
              <a:t>add </a:t>
            </a:r>
            <a:r>
              <a:rPr lang="zh-CN" altLang="en-US" sz="2000" dirty="0">
                <a:ln w="9525">
                  <a:solidFill>
                    <a:schemeClr val="bg1"/>
                  </a:solidFill>
                </a:ln>
                <a:effectLst>
                  <a:outerShdw blurRad="50800" dist="38100" algn="l" rotWithShape="0">
                    <a:prstClr val="black">
                      <a:alpha val="40000"/>
                    </a:prstClr>
                  </a:outerShdw>
                </a:effectLst>
                <a:latin typeface="Impact" panose="020B0806030902050204" pitchFamily="34" charset="0"/>
              </a:rPr>
              <a:t>“</a:t>
            </a:r>
            <a:r>
              <a:rPr lang="en-US" sz="2000" dirty="0">
                <a:ln w="9525">
                  <a:solidFill>
                    <a:schemeClr val="bg1"/>
                  </a:solidFill>
                </a:ln>
                <a:effectLst>
                  <a:outerShdw blurRad="50800" dist="38100" algn="l" rotWithShape="0">
                    <a:prstClr val="black">
                      <a:alpha val="40000"/>
                    </a:prstClr>
                  </a:outerShdw>
                </a:effectLst>
                <a:latin typeface="Impact" panose="020B0806030902050204" pitchFamily="34" charset="0"/>
              </a:rPr>
              <a:t>Let’s think step by step</a:t>
            </a:r>
            <a:r>
              <a:rPr lang="zh-CN" altLang="en-US" sz="2000" dirty="0">
                <a:ln w="9525">
                  <a:solidFill>
                    <a:schemeClr val="bg1"/>
                  </a:solidFill>
                </a:ln>
                <a:effectLst>
                  <a:outerShdw blurRad="50800" dist="38100" algn="l" rotWithShape="0">
                    <a:prstClr val="black">
                      <a:alpha val="40000"/>
                    </a:prstClr>
                  </a:outerShdw>
                </a:effectLst>
                <a:latin typeface="Impact" panose="020B0806030902050204" pitchFamily="34" charset="0"/>
              </a:rPr>
              <a:t>”</a:t>
            </a:r>
            <a:endParaRPr lang="en-US" sz="2000" dirty="0">
              <a:ln w="9525">
                <a:solidFill>
                  <a:schemeClr val="bg1"/>
                </a:solidFill>
              </a:ln>
              <a:effectLst>
                <a:outerShdw blurRad="50800" dist="38100" algn="l" rotWithShape="0">
                  <a:prstClr val="black">
                    <a:alpha val="40000"/>
                  </a:prstClr>
                </a:outerShdw>
              </a:effectLst>
              <a:latin typeface="Impact" panose="020B0806030902050204" pitchFamily="34" charset="0"/>
            </a:endParaRPr>
          </a:p>
        </p:txBody>
      </p:sp>
      <p:sp>
        <p:nvSpPr>
          <p:cNvPr id="14" name="TextBox 13">
            <a:extLst>
              <a:ext uri="{FF2B5EF4-FFF2-40B4-BE49-F238E27FC236}">
                <a16:creationId xmlns:a16="http://schemas.microsoft.com/office/drawing/2014/main" id="{D1987E78-C0AD-7D11-21CA-FD29FE63C3F9}"/>
              </a:ext>
            </a:extLst>
          </p:cNvPr>
          <p:cNvSpPr txBox="1"/>
          <p:nvPr/>
        </p:nvSpPr>
        <p:spPr>
          <a:xfrm>
            <a:off x="2436734" y="3495427"/>
            <a:ext cx="2060328" cy="707886"/>
          </a:xfrm>
          <a:prstGeom prst="rect">
            <a:avLst/>
          </a:prstGeom>
          <a:noFill/>
        </p:spPr>
        <p:txBody>
          <a:bodyPr wrap="square">
            <a:spAutoFit/>
          </a:bodyPr>
          <a:lstStyle/>
          <a:p>
            <a:r>
              <a:rPr lang="en-US" sz="2000" b="1" dirty="0">
                <a:ln w="9525">
                  <a:solidFill>
                    <a:schemeClr val="bg1"/>
                  </a:solidFill>
                  <a:prstDash val="solid"/>
                </a:ln>
                <a:effectLst>
                  <a:outerShdw blurRad="12700" dist="38100" dir="2700000" algn="tl" rotWithShape="0">
                    <a:schemeClr val="bg1">
                      <a:lumMod val="50000"/>
                    </a:schemeClr>
                  </a:outerShdw>
                </a:effectLst>
                <a:latin typeface="Impact" panose="020B0806030902050204" pitchFamily="34" charset="0"/>
              </a:rPr>
              <a:t>Dropout = 0.617</a:t>
            </a:r>
          </a:p>
          <a:p>
            <a:r>
              <a:rPr lang="en-US" sz="2000" b="1" dirty="0">
                <a:ln w="9525">
                  <a:solidFill>
                    <a:schemeClr val="bg1"/>
                  </a:solidFill>
                  <a:prstDash val="solid"/>
                </a:ln>
                <a:effectLst>
                  <a:outerShdw blurRad="12700" dist="38100" dir="2700000" algn="tl" rotWithShape="0">
                    <a:schemeClr val="bg1">
                      <a:lumMod val="50000"/>
                    </a:schemeClr>
                  </a:outerShdw>
                </a:effectLst>
                <a:latin typeface="Impact" panose="020B0806030902050204" pitchFamily="34" charset="0"/>
              </a:rPr>
              <a:t>Activation=Tanh</a:t>
            </a:r>
            <a:endParaRPr lang="en-US" sz="2000" dirty="0">
              <a:ln w="6350">
                <a:solidFill>
                  <a:schemeClr val="bg1"/>
                </a:solidFill>
              </a:ln>
              <a:effectLst>
                <a:outerShdw blurRad="50800" dist="38100" dir="16200000" rotWithShape="0">
                  <a:prstClr val="black">
                    <a:alpha val="40000"/>
                  </a:prstClr>
                </a:outerShdw>
              </a:effectLst>
              <a:latin typeface="Impact" panose="020B0806030902050204" pitchFamily="34" charset="0"/>
            </a:endParaRPr>
          </a:p>
        </p:txBody>
      </p:sp>
      <p:sp>
        <p:nvSpPr>
          <p:cNvPr id="15" name="TextBox 14">
            <a:extLst>
              <a:ext uri="{FF2B5EF4-FFF2-40B4-BE49-F238E27FC236}">
                <a16:creationId xmlns:a16="http://schemas.microsoft.com/office/drawing/2014/main" id="{A4F9B44A-48CF-FF91-6587-36CBCE6DB4FF}"/>
              </a:ext>
            </a:extLst>
          </p:cNvPr>
          <p:cNvSpPr txBox="1"/>
          <p:nvPr/>
        </p:nvSpPr>
        <p:spPr>
          <a:xfrm>
            <a:off x="1910824" y="5362826"/>
            <a:ext cx="2837328" cy="830997"/>
          </a:xfrm>
          <a:prstGeom prst="rect">
            <a:avLst/>
          </a:prstGeom>
          <a:noFill/>
        </p:spPr>
        <p:txBody>
          <a:bodyPr wrap="square" rtlCol="0">
            <a:spAutoFit/>
          </a:bodyPr>
          <a:lstStyle/>
          <a:p>
            <a:r>
              <a:rPr lang="en-US" sz="4800" dirty="0">
                <a:ln w="9525">
                  <a:solidFill>
                    <a:schemeClr val="tx1"/>
                  </a:solidFill>
                </a:ln>
                <a:solidFill>
                  <a:schemeClr val="bg1"/>
                </a:solidFill>
                <a:effectLst>
                  <a:outerShdw blurRad="50800" dist="38100" algn="l" rotWithShape="0">
                    <a:prstClr val="black">
                      <a:alpha val="40000"/>
                    </a:prstClr>
                  </a:outerShdw>
                </a:effectLst>
                <a:latin typeface="Impact" panose="020B0806030902050204" pitchFamily="34" charset="0"/>
              </a:rPr>
              <a:t>ME In 2018</a:t>
            </a:r>
          </a:p>
        </p:txBody>
      </p:sp>
      <p:sp>
        <p:nvSpPr>
          <p:cNvPr id="16" name="TextBox 15">
            <a:extLst>
              <a:ext uri="{FF2B5EF4-FFF2-40B4-BE49-F238E27FC236}">
                <a16:creationId xmlns:a16="http://schemas.microsoft.com/office/drawing/2014/main" id="{905AFC43-7731-C61F-24D9-7397E8E3E432}"/>
              </a:ext>
            </a:extLst>
          </p:cNvPr>
          <p:cNvSpPr txBox="1"/>
          <p:nvPr/>
        </p:nvSpPr>
        <p:spPr>
          <a:xfrm>
            <a:off x="7781916" y="5362827"/>
            <a:ext cx="2837328" cy="830997"/>
          </a:xfrm>
          <a:prstGeom prst="rect">
            <a:avLst/>
          </a:prstGeom>
          <a:noFill/>
        </p:spPr>
        <p:txBody>
          <a:bodyPr wrap="square" rtlCol="0">
            <a:spAutoFit/>
          </a:bodyPr>
          <a:lstStyle/>
          <a:p>
            <a:r>
              <a:rPr lang="en-US" sz="4800" dirty="0">
                <a:ln w="9525">
                  <a:solidFill>
                    <a:schemeClr val="tx1"/>
                  </a:solidFill>
                </a:ln>
                <a:solidFill>
                  <a:schemeClr val="bg1"/>
                </a:solidFill>
                <a:effectLst>
                  <a:outerShdw blurRad="50800" dist="38100" algn="l" rotWithShape="0">
                    <a:prstClr val="black">
                      <a:alpha val="40000"/>
                    </a:prstClr>
                  </a:outerShdw>
                </a:effectLst>
                <a:latin typeface="Impact" panose="020B0806030902050204" pitchFamily="34" charset="0"/>
              </a:rPr>
              <a:t>ME In 20</a:t>
            </a:r>
            <a:r>
              <a:rPr lang="en-US" altLang="zh-CN" sz="4800" dirty="0">
                <a:ln w="9525">
                  <a:solidFill>
                    <a:schemeClr val="tx1"/>
                  </a:solidFill>
                </a:ln>
                <a:solidFill>
                  <a:schemeClr val="bg1"/>
                </a:solidFill>
                <a:effectLst>
                  <a:outerShdw blurRad="50800" dist="38100" algn="l" rotWithShape="0">
                    <a:prstClr val="black">
                      <a:alpha val="40000"/>
                    </a:prstClr>
                  </a:outerShdw>
                </a:effectLst>
                <a:latin typeface="Impact" panose="020B0806030902050204" pitchFamily="34" charset="0"/>
              </a:rPr>
              <a:t>24</a:t>
            </a:r>
            <a:endParaRPr lang="en-US" sz="4800" dirty="0">
              <a:ln w="9525">
                <a:solidFill>
                  <a:schemeClr val="tx1"/>
                </a:solidFill>
              </a:ln>
              <a:solidFill>
                <a:schemeClr val="bg1"/>
              </a:solidFill>
              <a:effectLst>
                <a:outerShdw blurRad="50800" dist="38100" algn="l" rotWithShape="0">
                  <a:prstClr val="black">
                    <a:alpha val="40000"/>
                  </a:prstClr>
                </a:outerShdw>
              </a:effectLst>
              <a:latin typeface="Impact" panose="020B0806030902050204" pitchFamily="34" charset="0"/>
            </a:endParaRPr>
          </a:p>
        </p:txBody>
      </p:sp>
    </p:spTree>
    <p:extLst>
      <p:ext uri="{BB962C8B-B14F-4D97-AF65-F5344CB8AC3E}">
        <p14:creationId xmlns:p14="http://schemas.microsoft.com/office/powerpoint/2010/main" val="3424986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5">
            <a:extLst>
              <a:ext uri="{FF2B5EF4-FFF2-40B4-BE49-F238E27FC236}">
                <a16:creationId xmlns:a16="http://schemas.microsoft.com/office/drawing/2014/main" id="{63227DB4-457F-6A66-3298-EE46ADD873DA}"/>
              </a:ext>
            </a:extLst>
          </p:cNvPr>
          <p:cNvSpPr txBox="1"/>
          <p:nvPr>
            <p:custDataLst>
              <p:tags r:id="rId1"/>
            </p:custDataLst>
          </p:nvPr>
        </p:nvSpPr>
        <p:spPr bwMode="gray">
          <a:xfrm>
            <a:off x="615950" y="450216"/>
            <a:ext cx="10960100" cy="646331"/>
          </a:xfrm>
          <a:prstGeom prst="rect">
            <a:avLst/>
          </a:prstGeom>
          <a:noFill/>
          <a:ln>
            <a:no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90204"/>
              </a:defRPr>
            </a:lvl1pPr>
            <a:lvl2pPr marL="0" indent="0" algn="l" rtl="0" eaLnBrk="1" fontAlgn="base" hangingPunct="1">
              <a:spcBef>
                <a:spcPts val="0"/>
              </a:spcBef>
              <a:spcAft>
                <a:spcPct val="0"/>
              </a:spcAft>
              <a:buFont typeface="Arial" panose="020B0604020202090204" pitchFamily="34" charset="0"/>
              <a:buNone/>
              <a:defRPr sz="2800">
                <a:solidFill>
                  <a:schemeClr val="accent1"/>
                </a:solidFill>
                <a:latin typeface="+mn-lt"/>
                <a:cs typeface="+mn-cs"/>
                <a:sym typeface="Arial" panose="020B0604020202090204"/>
              </a:defRPr>
            </a:lvl2pPr>
            <a:lvl3pPr marL="516255" indent="-171450"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sym typeface="Arial" panose="020B0604020202090204"/>
              </a:defRPr>
            </a:lvl3pPr>
            <a:lvl4pPr marL="684530" indent="-16700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sym typeface="Arial" panose="020B0604020202090204"/>
              </a:defRPr>
            </a:lvl4pPr>
            <a:lvl5pPr marL="8591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sym typeface="Arial" panose="020B0604020202090204"/>
              </a:defRPr>
            </a:lvl5pPr>
            <a:lvl6pPr marL="13163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defRPr>
            </a:lvl9pPr>
          </a:lstStyle>
          <a:p>
            <a:pPr lvl="0" algn="l">
              <a:spcBef>
                <a:spcPct val="60000"/>
              </a:spcBef>
              <a:buClrTx/>
              <a:buSzTx/>
              <a:buFontTx/>
              <a:defRPr/>
            </a:pPr>
            <a:r>
              <a:rPr lang="en-US" altLang="zh-CN" sz="3600" b="1" kern="0" dirty="0">
                <a:solidFill>
                  <a:srgbClr val="0339A6"/>
                </a:solidFill>
                <a:latin typeface="微软雅黑" panose="020B0503020204020204" pitchFamily="34" charset="-122"/>
                <a:ea typeface="微软雅黑" panose="020B0503020204020204" pitchFamily="34" charset="-122"/>
                <a:sym typeface="+mn-ea"/>
              </a:rPr>
              <a:t>Research on Agent Becomes a Trend</a:t>
            </a:r>
          </a:p>
        </p:txBody>
      </p:sp>
      <p:pic>
        <p:nvPicPr>
          <p:cNvPr id="3" name="Picture 2">
            <a:extLst>
              <a:ext uri="{FF2B5EF4-FFF2-40B4-BE49-F238E27FC236}">
                <a16:creationId xmlns:a16="http://schemas.microsoft.com/office/drawing/2014/main" id="{C5B1B8F7-0ABC-B621-354E-A4057F071E71}"/>
              </a:ext>
            </a:extLst>
          </p:cNvPr>
          <p:cNvPicPr>
            <a:picLocks noChangeAspect="1"/>
          </p:cNvPicPr>
          <p:nvPr/>
        </p:nvPicPr>
        <p:blipFill>
          <a:blip r:embed="rId3"/>
          <a:srcRect t="3708"/>
          <a:stretch/>
        </p:blipFill>
        <p:spPr>
          <a:xfrm>
            <a:off x="1749397" y="1711652"/>
            <a:ext cx="8693205" cy="4496076"/>
          </a:xfrm>
          <a:prstGeom prst="rect">
            <a:avLst/>
          </a:prstGeom>
        </p:spPr>
      </p:pic>
      <p:sp>
        <p:nvSpPr>
          <p:cNvPr id="4" name="TextBox 3">
            <a:extLst>
              <a:ext uri="{FF2B5EF4-FFF2-40B4-BE49-F238E27FC236}">
                <a16:creationId xmlns:a16="http://schemas.microsoft.com/office/drawing/2014/main" id="{213AE71D-5D1E-B028-1DCC-720414CA1498}"/>
              </a:ext>
            </a:extLst>
          </p:cNvPr>
          <p:cNvSpPr txBox="1"/>
          <p:nvPr/>
        </p:nvSpPr>
        <p:spPr>
          <a:xfrm>
            <a:off x="1273026" y="6354197"/>
            <a:ext cx="3416222" cy="307777"/>
          </a:xfrm>
          <a:prstGeom prst="rect">
            <a:avLst/>
          </a:prstGeom>
          <a:noFill/>
        </p:spPr>
        <p:txBody>
          <a:bodyPr wrap="square">
            <a:spAutoFit/>
          </a:bodyPr>
          <a:lstStyle/>
          <a:p>
            <a:r>
              <a:rPr lang="en-CN" sz="1400">
                <a:latin typeface="Microsoft YaHei" panose="020B0503020204020204" pitchFamily="34" charset="-122"/>
                <a:ea typeface="Microsoft YaHei" panose="020B0503020204020204" pitchFamily="34" charset="-122"/>
              </a:rPr>
              <a:t>http://arxiv.org/pdf/2308.11432</a:t>
            </a:r>
          </a:p>
        </p:txBody>
      </p:sp>
      <p:sp>
        <p:nvSpPr>
          <p:cNvPr id="5" name="TextBox 4">
            <a:extLst>
              <a:ext uri="{FF2B5EF4-FFF2-40B4-BE49-F238E27FC236}">
                <a16:creationId xmlns:a16="http://schemas.microsoft.com/office/drawing/2014/main" id="{B31C2D3F-BCA3-F242-E911-879177D99D07}"/>
              </a:ext>
            </a:extLst>
          </p:cNvPr>
          <p:cNvSpPr txBox="1"/>
          <p:nvPr/>
        </p:nvSpPr>
        <p:spPr>
          <a:xfrm>
            <a:off x="629202" y="1265376"/>
            <a:ext cx="7342489" cy="400110"/>
          </a:xfrm>
          <a:prstGeom prst="rect">
            <a:avLst/>
          </a:prstGeom>
          <a:noFill/>
        </p:spPr>
        <p:txBody>
          <a:bodyPr wrap="square" rtlCol="0">
            <a:spAutoFit/>
          </a:bodyPr>
          <a:lstStyle/>
          <a:p>
            <a:r>
              <a:rPr lang="en-US" sz="2000" b="1" dirty="0">
                <a:solidFill>
                  <a:srgbClr val="FF0000"/>
                </a:solidFill>
                <a:latin typeface="Microsoft YaHei" panose="020B0503020204020204" pitchFamily="34" charset="-122"/>
                <a:ea typeface="Microsoft YaHei" panose="020B0503020204020204" pitchFamily="34" charset="-122"/>
              </a:rPr>
              <a:t>Tools, simulation, general purpose, special purpose</a:t>
            </a:r>
          </a:p>
        </p:txBody>
      </p:sp>
    </p:spTree>
    <p:extLst>
      <p:ext uri="{BB962C8B-B14F-4D97-AF65-F5344CB8AC3E}">
        <p14:creationId xmlns:p14="http://schemas.microsoft.com/office/powerpoint/2010/main" val="2159140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背景图案&#10;&#10;描述已自动生成"/>
          <p:cNvPicPr>
            <a:picLocks noChangeAspect="1"/>
          </p:cNvPicPr>
          <p:nvPr/>
        </p:nvPicPr>
        <p:blipFill>
          <a:blip r:embed="rId4"/>
          <a:stretch>
            <a:fillRect/>
          </a:stretch>
        </p:blipFill>
        <p:spPr>
          <a:xfrm>
            <a:off x="0" y="0"/>
            <a:ext cx="12192000" cy="6858000"/>
          </a:xfrm>
          <a:prstGeom prst="rect">
            <a:avLst/>
          </a:prstGeom>
        </p:spPr>
      </p:pic>
      <p:sp>
        <p:nvSpPr>
          <p:cNvPr id="11" name="文本框 10"/>
          <p:cNvSpPr txBox="1"/>
          <p:nvPr/>
        </p:nvSpPr>
        <p:spPr>
          <a:xfrm>
            <a:off x="4023360" y="-1005840"/>
            <a:ext cx="184731" cy="369332"/>
          </a:xfrm>
          <a:prstGeom prst="rect">
            <a:avLst/>
          </a:prstGeom>
          <a:noFill/>
        </p:spPr>
        <p:txBody>
          <a:bodyPr wrap="none" rtlCol="0">
            <a:spAutoFit/>
          </a:bodyPr>
          <a:lstStyle/>
          <a:p>
            <a:endParaRPr kumimoji="1" lang="zh-CN" altLang="en-US" dirty="0"/>
          </a:p>
        </p:txBody>
      </p:sp>
      <p:sp>
        <p:nvSpPr>
          <p:cNvPr id="14" name="object 15"/>
          <p:cNvSpPr txBox="1"/>
          <p:nvPr/>
        </p:nvSpPr>
        <p:spPr>
          <a:xfrm>
            <a:off x="1499820" y="785817"/>
            <a:ext cx="10692180" cy="504625"/>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altLang="zh-CN" sz="3200" b="1" spc="-10" dirty="0">
                <a:solidFill>
                  <a:srgbClr val="FFFFFF"/>
                </a:solidFill>
                <a:latin typeface="微软雅黑" panose="020B0503020204020204" pitchFamily="34" charset="-122"/>
                <a:ea typeface="微软雅黑" panose="020B0503020204020204" pitchFamily="34" charset="-122"/>
              </a:rPr>
              <a:t>Lecture Plan</a:t>
            </a:r>
            <a:endParaRPr lang="en-US" sz="3200" b="1" dirty="0">
              <a:latin typeface="微软雅黑" panose="020B0503020204020204" pitchFamily="34" charset="-122"/>
              <a:ea typeface="微软雅黑" panose="020B0503020204020204" pitchFamily="34" charset="-122"/>
            </a:endParaRPr>
          </a:p>
        </p:txBody>
      </p:sp>
      <p:sp>
        <p:nvSpPr>
          <p:cNvPr id="32" name="文本框 31"/>
          <p:cNvSpPr txBox="1"/>
          <p:nvPr>
            <p:custDataLst>
              <p:tags r:id="rId1"/>
            </p:custDataLst>
          </p:nvPr>
        </p:nvSpPr>
        <p:spPr>
          <a:xfrm>
            <a:off x="1135872" y="2523801"/>
            <a:ext cx="7071851" cy="189795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342900" marR="0" lvl="0" indent="0" algn="l" defTabSz="2167255" rtl="0" eaLnBrk="1" fontAlgn="auto" latinLnBrk="0" hangingPunct="0">
              <a:lnSpc>
                <a:spcPct val="200000"/>
              </a:lnSpc>
              <a:spcBef>
                <a:spcPts val="0"/>
              </a:spcBef>
              <a:spcAft>
                <a:spcPts val="0"/>
              </a:spcAft>
              <a:buClrTx/>
              <a:buSzTx/>
              <a:buFontTx/>
              <a:buNone/>
              <a:defRPr/>
            </a:pPr>
            <a:r>
              <a:rPr lang="en-US" altLang="zh-CN" sz="2000" b="1" dirty="0">
                <a:solidFill>
                  <a:schemeClr val="bg1"/>
                </a:solidFill>
                <a:latin typeface="微软雅黑" panose="020B0503020204020204" pitchFamily="34" charset="-122"/>
                <a:ea typeface="微软雅黑" panose="020B0503020204020204" pitchFamily="34" charset="-122"/>
                <a:sym typeface="Helvetica Neue"/>
              </a:rPr>
              <a:t>Week</a:t>
            </a:r>
            <a:r>
              <a:rPr lang="zh-CN" altLang="en-US" sz="2000" b="1" dirty="0">
                <a:solidFill>
                  <a:schemeClr val="bg1"/>
                </a:solidFill>
                <a:latin typeface="微软雅黑" panose="020B0503020204020204" pitchFamily="34" charset="-122"/>
                <a:ea typeface="微软雅黑" panose="020B0503020204020204" pitchFamily="34" charset="-122"/>
                <a:sym typeface="Helvetica Neue"/>
              </a:rPr>
              <a:t> </a:t>
            </a:r>
            <a:r>
              <a:rPr lang="en-US" altLang="zh-CN" sz="2000" b="1" dirty="0">
                <a:solidFill>
                  <a:schemeClr val="bg1"/>
                </a:solidFill>
                <a:latin typeface="微软雅黑" panose="020B0503020204020204" pitchFamily="34" charset="-122"/>
                <a:ea typeface="微软雅黑" panose="020B0503020204020204" pitchFamily="34" charset="-122"/>
                <a:sym typeface="Helvetica Neue"/>
              </a:rPr>
              <a:t>1 -</a:t>
            </a:r>
            <a:r>
              <a:rPr lang="zh-CN" altLang="en-US" sz="2000" b="1" dirty="0">
                <a:solidFill>
                  <a:schemeClr val="bg1"/>
                </a:solidFill>
                <a:latin typeface="微软雅黑" panose="020B0503020204020204" pitchFamily="34" charset="-122"/>
                <a:ea typeface="微软雅黑" panose="020B0503020204020204" pitchFamily="34" charset="-122"/>
                <a:sym typeface="Helvetica Neue"/>
              </a:rPr>
              <a:t> </a:t>
            </a:r>
            <a:r>
              <a:rPr lang="en-US" altLang="zh-CN" sz="2000" b="1" dirty="0">
                <a:solidFill>
                  <a:schemeClr val="bg1"/>
                </a:solidFill>
                <a:latin typeface="微软雅黑" panose="020B0503020204020204" pitchFamily="34" charset="-122"/>
                <a:ea typeface="微软雅黑" panose="020B0503020204020204" pitchFamily="34" charset="-122"/>
                <a:sym typeface="Helvetica Neue"/>
              </a:rPr>
              <a:t>Basics of</a:t>
            </a:r>
            <a:r>
              <a:rPr lang="zh-CN" altLang="en-US" sz="2000" b="1" dirty="0">
                <a:solidFill>
                  <a:schemeClr val="bg1"/>
                </a:solidFill>
                <a:latin typeface="微软雅黑" panose="020B0503020204020204" pitchFamily="34" charset="-122"/>
                <a:ea typeface="微软雅黑" panose="020B0503020204020204" pitchFamily="34" charset="-122"/>
                <a:sym typeface="Helvetica Neue"/>
              </a:rPr>
              <a:t> </a:t>
            </a:r>
            <a:r>
              <a:rPr lang="en-US" altLang="zh-CN" sz="2000" b="1" dirty="0">
                <a:solidFill>
                  <a:schemeClr val="bg1"/>
                </a:solidFill>
                <a:latin typeface="微软雅黑" panose="020B0503020204020204" pitchFamily="34" charset="-122"/>
                <a:ea typeface="微软雅黑" panose="020B0503020204020204" pitchFamily="34" charset="-122"/>
                <a:sym typeface="Helvetica Neue"/>
              </a:rPr>
              <a:t>Artificial Intelligence</a:t>
            </a:r>
          </a:p>
          <a:p>
            <a:pPr marL="342900" marR="0" lvl="0" indent="0" algn="l" defTabSz="2167255" rtl="0" eaLnBrk="1" fontAlgn="auto" latinLnBrk="0" hangingPunct="0">
              <a:lnSpc>
                <a:spcPct val="200000"/>
              </a:lnSpc>
              <a:spcBef>
                <a:spcPts val="0"/>
              </a:spcBef>
              <a:spcAft>
                <a:spcPts val="0"/>
              </a:spcAft>
              <a:buClrTx/>
              <a:buSzTx/>
              <a:buFontTx/>
              <a:buNone/>
              <a:defRPr/>
            </a:pPr>
            <a:r>
              <a:rPr lang="en-US" altLang="zh-CN" sz="2000" b="1" dirty="0">
                <a:solidFill>
                  <a:schemeClr val="bg1"/>
                </a:solidFill>
                <a:latin typeface="微软雅黑" panose="020B0503020204020204" pitchFamily="34" charset="-122"/>
                <a:ea typeface="微软雅黑" panose="020B0503020204020204" pitchFamily="34" charset="-122"/>
                <a:sym typeface="Helvetica Neue"/>
              </a:rPr>
              <a:t>Week 2 -</a:t>
            </a:r>
            <a:r>
              <a:rPr lang="zh-CN" altLang="en-US" sz="2000" b="1" dirty="0">
                <a:solidFill>
                  <a:schemeClr val="bg1"/>
                </a:solidFill>
                <a:latin typeface="微软雅黑" panose="020B0503020204020204" pitchFamily="34" charset="-122"/>
                <a:ea typeface="微软雅黑" panose="020B0503020204020204" pitchFamily="34" charset="-122"/>
                <a:sym typeface="Helvetica Neue"/>
              </a:rPr>
              <a:t> </a:t>
            </a:r>
            <a:r>
              <a:rPr lang="en-US" altLang="zh-CN" sz="2000" b="1" dirty="0">
                <a:solidFill>
                  <a:schemeClr val="bg1"/>
                </a:solidFill>
                <a:latin typeface="微软雅黑" panose="020B0503020204020204" pitchFamily="34" charset="-122"/>
                <a:ea typeface="微软雅黑" panose="020B0503020204020204" pitchFamily="34" charset="-122"/>
                <a:sym typeface="Helvetica Neue"/>
              </a:rPr>
              <a:t>Intro to Deep Learning</a:t>
            </a:r>
          </a:p>
          <a:p>
            <a:pPr marL="342900" marR="0" lvl="0" indent="0" algn="l" defTabSz="2167255" rtl="0" eaLnBrk="1" fontAlgn="auto" latinLnBrk="0" hangingPunct="0">
              <a:lnSpc>
                <a:spcPct val="200000"/>
              </a:lnSpc>
              <a:spcBef>
                <a:spcPts val="0"/>
              </a:spcBef>
              <a:spcAft>
                <a:spcPts val="0"/>
              </a:spcAft>
              <a:buClrTx/>
              <a:buSzTx/>
              <a:buFontTx/>
              <a:buNone/>
              <a:defRPr/>
            </a:pPr>
            <a:r>
              <a:rPr lang="en-US" altLang="zh-CN" sz="2000" b="1" dirty="0">
                <a:solidFill>
                  <a:schemeClr val="bg1"/>
                </a:solidFill>
                <a:latin typeface="微软雅黑" panose="020B0503020204020204" pitchFamily="34" charset="-122"/>
                <a:ea typeface="微软雅黑" panose="020B0503020204020204" pitchFamily="34" charset="-122"/>
                <a:sym typeface="Helvetica Neue"/>
              </a:rPr>
              <a:t>Week 3 - Intro to LLMs</a:t>
            </a:r>
            <a:r>
              <a:rPr lang="zh-CN" altLang="en-US" sz="2000" b="1" dirty="0">
                <a:solidFill>
                  <a:schemeClr val="bg1"/>
                </a:solidFill>
                <a:latin typeface="微软雅黑" panose="020B0503020204020204" pitchFamily="34" charset="-122"/>
                <a:ea typeface="微软雅黑" panose="020B0503020204020204" pitchFamily="34" charset="-122"/>
                <a:sym typeface="Helvetica Neue"/>
              </a:rPr>
              <a:t> </a:t>
            </a:r>
            <a:r>
              <a:rPr lang="en-US" altLang="zh-CN" sz="2000" b="1">
                <a:solidFill>
                  <a:schemeClr val="bg1"/>
                </a:solidFill>
                <a:latin typeface="微软雅黑" panose="020B0503020204020204" pitchFamily="34" charset="-122"/>
                <a:ea typeface="微软雅黑" panose="020B0503020204020204" pitchFamily="34" charset="-122"/>
                <a:sym typeface="Helvetica Neue"/>
              </a:rPr>
              <a:t>and Agents</a:t>
            </a:r>
            <a:endParaRPr lang="en-US" altLang="zh-CN" sz="2000" b="1" dirty="0">
              <a:solidFill>
                <a:schemeClr val="bg1"/>
              </a:solidFill>
              <a:latin typeface="微软雅黑" panose="020B0503020204020204" pitchFamily="34" charset="-122"/>
              <a:ea typeface="微软雅黑" panose="020B0503020204020204" pitchFamily="34" charset="-122"/>
              <a:sym typeface="Helvetica Neue"/>
            </a:endParaRPr>
          </a:p>
        </p:txBody>
      </p:sp>
      <p:pic>
        <p:nvPicPr>
          <p:cNvPr id="34" name="图片 33"/>
          <p:cNvPicPr>
            <a:picLocks noChangeAspect="1"/>
          </p:cNvPicPr>
          <p:nvPr/>
        </p:nvPicPr>
        <p:blipFill>
          <a:blip r:embed="rId5">
            <a:alphaModFix amt="12000"/>
          </a:blip>
          <a:stretch>
            <a:fillRect/>
          </a:stretch>
        </p:blipFill>
        <p:spPr>
          <a:xfrm>
            <a:off x="6096000" y="2128466"/>
            <a:ext cx="7505304" cy="2601067"/>
          </a:xfrm>
          <a:prstGeom prst="rect">
            <a:avLst/>
          </a:prstGeom>
        </p:spPr>
      </p:pic>
      <p:sp>
        <p:nvSpPr>
          <p:cNvPr id="35" name="文本框 34"/>
          <p:cNvSpPr txBox="1"/>
          <p:nvPr/>
        </p:nvSpPr>
        <p:spPr>
          <a:xfrm>
            <a:off x="11836400" y="8720667"/>
            <a:ext cx="184731" cy="369332"/>
          </a:xfrm>
          <a:prstGeom prst="rect">
            <a:avLst/>
          </a:prstGeom>
          <a:noFill/>
        </p:spPr>
        <p:txBody>
          <a:bodyPr wrap="none" rtlCol="0">
            <a:spAutoFit/>
          </a:bodyPr>
          <a:lstStyle/>
          <a:p>
            <a:endParaRPr kumimoji="1"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84968" y="586778"/>
            <a:ext cx="4246628" cy="424214"/>
          </a:xfrm>
          <a:prstGeom prst="rect">
            <a:avLst/>
          </a:prstGeom>
          <a:noFill/>
          <a:ln w="9525">
            <a:noFill/>
            <a:prstDash val="solid"/>
          </a:ln>
        </p:spPr>
        <p:txBody>
          <a:bodyPr lIns="0" tIns="0" rIns="0" bIns="0" rtlCol="0" anchor="t">
            <a:noAutofit/>
          </a:bodyPr>
          <a:lstStyle/>
          <a:p>
            <a:pPr indent="0" algn="l">
              <a:lnSpc>
                <a:spcPct val="100000"/>
              </a:lnSpc>
              <a:defRPr/>
            </a:pPr>
            <a:r>
              <a:rPr lang="en-US" sz="3150" b="1" i="0" u="none" strike="noStrike" dirty="0">
                <a:solidFill>
                  <a:srgbClr val="0339A6"/>
                </a:solidFill>
                <a:latin typeface="Microsoft YaHei"/>
              </a:rPr>
              <a:t>LLM Agent System</a:t>
            </a:r>
            <a:endParaRPr lang="en-US" sz="1100" dirty="0"/>
          </a:p>
        </p:txBody>
      </p:sp>
      <p:sp>
        <p:nvSpPr>
          <p:cNvPr id="3" name="AutoShape 3"/>
          <p:cNvSpPr/>
          <p:nvPr/>
        </p:nvSpPr>
        <p:spPr>
          <a:xfrm>
            <a:off x="5364666" y="3610358"/>
            <a:ext cx="1517650" cy="552450"/>
          </a:xfrm>
          <a:prstGeom prst="rect">
            <a:avLst/>
          </a:prstGeom>
          <a:solidFill>
            <a:srgbClr val="0339A6">
              <a:alpha val="100000"/>
            </a:srgbClr>
          </a:solidFill>
          <a:ln w="19050" cap="flat">
            <a:solidFill>
              <a:srgbClr val="203864">
                <a:alpha val="100000"/>
              </a:srgbClr>
            </a:solidFill>
            <a:prstDash val="solid"/>
          </a:ln>
        </p:spPr>
        <p:txBody>
          <a:bodyPr lIns="95250" tIns="47625" rIns="95250" bIns="47625" rtlCol="0" anchor="ctr">
            <a:noAutofit/>
          </a:bodyPr>
          <a:lstStyle/>
          <a:p>
            <a:pPr indent="0" algn="ctr">
              <a:lnSpc>
                <a:spcPct val="100000"/>
              </a:lnSpc>
              <a:defRPr/>
            </a:pPr>
            <a:r>
              <a:rPr lang="en-US" sz="1800" b="0" i="0" u="none" strike="noStrike">
                <a:solidFill>
                  <a:srgbClr val="FFFFFF"/>
                </a:solidFill>
                <a:latin typeface="微软雅黑"/>
              </a:rPr>
              <a:t>Agent</a:t>
            </a:r>
            <a:endParaRPr lang="en-US" sz="1100"/>
          </a:p>
        </p:txBody>
      </p:sp>
      <p:sp>
        <p:nvSpPr>
          <p:cNvPr id="4" name="AutoShape 4"/>
          <p:cNvSpPr/>
          <p:nvPr/>
        </p:nvSpPr>
        <p:spPr>
          <a:xfrm>
            <a:off x="5294816" y="2522921"/>
            <a:ext cx="1517650" cy="552450"/>
          </a:xfrm>
          <a:prstGeom prst="rect">
            <a:avLst/>
          </a:prstGeom>
          <a:solidFill>
            <a:srgbClr val="DEEBF7">
              <a:alpha val="100000"/>
            </a:srgbClr>
          </a:solidFill>
          <a:ln w="19050" cap="flat">
            <a:solidFill>
              <a:srgbClr val="2F5597">
                <a:alpha val="100000"/>
              </a:srgbClr>
            </a:solidFill>
            <a:prstDash val="solid"/>
          </a:ln>
        </p:spPr>
        <p:txBody>
          <a:bodyPr lIns="95250" tIns="47625" rIns="95250" bIns="47625" rtlCol="0" anchor="ctr">
            <a:noAutofit/>
          </a:bodyPr>
          <a:lstStyle/>
          <a:p>
            <a:pPr indent="0" algn="ctr">
              <a:lnSpc>
                <a:spcPct val="100000"/>
              </a:lnSpc>
              <a:defRPr/>
            </a:pPr>
            <a:r>
              <a:rPr lang="en-US" sz="1575" b="0" i="0" u="none" strike="noStrike" dirty="0">
                <a:solidFill>
                  <a:srgbClr val="000000"/>
                </a:solidFill>
                <a:latin typeface="微软雅黑"/>
              </a:rPr>
              <a:t>Memory</a:t>
            </a:r>
            <a:endParaRPr lang="en-US" sz="1100" dirty="0"/>
          </a:p>
        </p:txBody>
      </p:sp>
      <p:sp>
        <p:nvSpPr>
          <p:cNvPr id="5" name="AutoShape 5"/>
          <p:cNvSpPr/>
          <p:nvPr/>
        </p:nvSpPr>
        <p:spPr>
          <a:xfrm>
            <a:off x="3082602" y="3610358"/>
            <a:ext cx="1517650" cy="552450"/>
          </a:xfrm>
          <a:prstGeom prst="rect">
            <a:avLst/>
          </a:prstGeom>
          <a:solidFill>
            <a:srgbClr val="DEEBF7">
              <a:alpha val="100000"/>
            </a:srgbClr>
          </a:solidFill>
          <a:ln w="19050" cap="flat">
            <a:solidFill>
              <a:srgbClr val="2F5597">
                <a:alpha val="100000"/>
              </a:srgbClr>
            </a:solidFill>
            <a:prstDash val="solid"/>
          </a:ln>
        </p:spPr>
        <p:txBody>
          <a:bodyPr lIns="95250" tIns="47625" rIns="95250" bIns="47625" rtlCol="0" anchor="ctr">
            <a:noAutofit/>
          </a:bodyPr>
          <a:lstStyle/>
          <a:p>
            <a:pPr indent="0" algn="ctr">
              <a:lnSpc>
                <a:spcPct val="100000"/>
              </a:lnSpc>
            </a:pPr>
            <a:r>
              <a:rPr lang="en-US" sz="1575" b="0" i="0" u="none" strike="noStrike" dirty="0">
                <a:solidFill>
                  <a:srgbClr val="000000"/>
                </a:solidFill>
                <a:latin typeface="微软雅黑"/>
              </a:rPr>
              <a:t>Tool Calling</a:t>
            </a:r>
          </a:p>
        </p:txBody>
      </p:sp>
      <p:sp>
        <p:nvSpPr>
          <p:cNvPr id="6" name="AutoShape 6"/>
          <p:cNvSpPr/>
          <p:nvPr/>
        </p:nvSpPr>
        <p:spPr>
          <a:xfrm>
            <a:off x="7809416" y="3610358"/>
            <a:ext cx="1517650" cy="552450"/>
          </a:xfrm>
          <a:prstGeom prst="rect">
            <a:avLst/>
          </a:prstGeom>
          <a:solidFill>
            <a:srgbClr val="DEEBF7">
              <a:alpha val="100000"/>
            </a:srgbClr>
          </a:solidFill>
          <a:ln w="19050" cap="flat">
            <a:solidFill>
              <a:srgbClr val="2F5597">
                <a:alpha val="100000"/>
              </a:srgbClr>
            </a:solidFill>
            <a:prstDash val="solid"/>
          </a:ln>
        </p:spPr>
        <p:txBody>
          <a:bodyPr lIns="95250" tIns="47625" rIns="95250" bIns="47625" rtlCol="0" anchor="ctr">
            <a:noAutofit/>
          </a:bodyPr>
          <a:lstStyle/>
          <a:p>
            <a:pPr indent="0" algn="ctr">
              <a:lnSpc>
                <a:spcPct val="100000"/>
              </a:lnSpc>
            </a:pPr>
            <a:r>
              <a:rPr lang="en-US" sz="1575" b="0" i="0" u="none" strike="noStrike" dirty="0">
                <a:solidFill>
                  <a:srgbClr val="000000"/>
                </a:solidFill>
                <a:latin typeface="微软雅黑"/>
              </a:rPr>
              <a:t>Planning</a:t>
            </a:r>
          </a:p>
        </p:txBody>
      </p:sp>
      <p:sp>
        <p:nvSpPr>
          <p:cNvPr id="7" name="AutoShape 7"/>
          <p:cNvSpPr/>
          <p:nvPr/>
        </p:nvSpPr>
        <p:spPr>
          <a:xfrm>
            <a:off x="5364666" y="4680333"/>
            <a:ext cx="1517650" cy="552450"/>
          </a:xfrm>
          <a:prstGeom prst="rect">
            <a:avLst/>
          </a:prstGeom>
          <a:solidFill>
            <a:srgbClr val="DEEBF7">
              <a:alpha val="100000"/>
            </a:srgbClr>
          </a:solidFill>
          <a:ln w="19050" cap="flat">
            <a:solidFill>
              <a:srgbClr val="2F5597">
                <a:alpha val="100000"/>
              </a:srgbClr>
            </a:solidFill>
            <a:prstDash val="solid"/>
          </a:ln>
        </p:spPr>
        <p:txBody>
          <a:bodyPr lIns="95250" tIns="47625" rIns="95250" bIns="47625" rtlCol="0" anchor="ctr">
            <a:noAutofit/>
          </a:bodyPr>
          <a:lstStyle/>
          <a:p>
            <a:pPr indent="0" algn="ctr">
              <a:lnSpc>
                <a:spcPct val="100000"/>
              </a:lnSpc>
            </a:pPr>
            <a:r>
              <a:rPr lang="en-US" sz="1575" b="0" i="0" u="none" strike="noStrike" dirty="0">
                <a:solidFill>
                  <a:srgbClr val="000000"/>
                </a:solidFill>
                <a:latin typeface="微软雅黑"/>
              </a:rPr>
              <a:t>Action</a:t>
            </a:r>
          </a:p>
        </p:txBody>
      </p:sp>
      <p:sp>
        <p:nvSpPr>
          <p:cNvPr id="8" name="AutoShape 8"/>
          <p:cNvSpPr/>
          <p:nvPr/>
        </p:nvSpPr>
        <p:spPr>
          <a:xfrm>
            <a:off x="4135943" y="1609862"/>
            <a:ext cx="1755773" cy="552450"/>
          </a:xfrm>
          <a:prstGeom prst="rect">
            <a:avLst/>
          </a:prstGeom>
          <a:noFill/>
          <a:ln w="19050" cap="flat">
            <a:solidFill>
              <a:srgbClr val="2F5597">
                <a:alpha val="100000"/>
              </a:srgbClr>
            </a:solidFill>
            <a:prstDash val="solid"/>
          </a:ln>
        </p:spPr>
        <p:txBody>
          <a:bodyPr lIns="95250" tIns="47625" rIns="95250" bIns="47625" rtlCol="0" anchor="ctr">
            <a:noAutofit/>
          </a:bodyPr>
          <a:lstStyle/>
          <a:p>
            <a:pPr indent="0" algn="ctr">
              <a:lnSpc>
                <a:spcPct val="100000"/>
              </a:lnSpc>
              <a:defRPr/>
            </a:pPr>
            <a:r>
              <a:rPr lang="en-US" sz="1575" b="0" i="0" u="none" strike="noStrike" dirty="0">
                <a:solidFill>
                  <a:srgbClr val="000000"/>
                </a:solidFill>
                <a:latin typeface="微软雅黑"/>
              </a:rPr>
              <a:t>Long-term</a:t>
            </a:r>
            <a:r>
              <a:rPr lang="en-US" sz="1575" dirty="0">
                <a:solidFill>
                  <a:srgbClr val="000000"/>
                </a:solidFill>
                <a:latin typeface="微软雅黑"/>
              </a:rPr>
              <a:t> </a:t>
            </a:r>
            <a:r>
              <a:rPr lang="en-US" altLang="zh-CN" sz="1575" dirty="0">
                <a:solidFill>
                  <a:srgbClr val="000000"/>
                </a:solidFill>
                <a:latin typeface="微软雅黑"/>
              </a:rPr>
              <a:t>Memory</a:t>
            </a:r>
            <a:endParaRPr lang="en-US" sz="1100" dirty="0"/>
          </a:p>
        </p:txBody>
      </p:sp>
      <p:sp>
        <p:nvSpPr>
          <p:cNvPr id="9" name="AutoShape 9"/>
          <p:cNvSpPr/>
          <p:nvPr/>
        </p:nvSpPr>
        <p:spPr>
          <a:xfrm>
            <a:off x="6291765" y="1613283"/>
            <a:ext cx="1755773" cy="552450"/>
          </a:xfrm>
          <a:prstGeom prst="rect">
            <a:avLst/>
          </a:prstGeom>
          <a:noFill/>
          <a:ln w="19050" cap="flat">
            <a:solidFill>
              <a:srgbClr val="2F5597">
                <a:alpha val="100000"/>
              </a:srgbClr>
            </a:solidFill>
            <a:prstDash val="solid"/>
          </a:ln>
        </p:spPr>
        <p:txBody>
          <a:bodyPr lIns="95250" tIns="47625" rIns="95250" bIns="47625" rtlCol="0" anchor="ctr">
            <a:noAutofit/>
          </a:bodyPr>
          <a:lstStyle/>
          <a:p>
            <a:pPr indent="0" algn="ctr">
              <a:lnSpc>
                <a:spcPct val="100000"/>
              </a:lnSpc>
              <a:defRPr/>
            </a:pPr>
            <a:r>
              <a:rPr lang="en-US" sz="1575" b="0" i="0" u="none" strike="noStrike" dirty="0">
                <a:solidFill>
                  <a:srgbClr val="000000"/>
                </a:solidFill>
                <a:latin typeface="微软雅黑"/>
              </a:rPr>
              <a:t>Short-term</a:t>
            </a:r>
            <a:r>
              <a:rPr lang="en-US" sz="1575" dirty="0">
                <a:solidFill>
                  <a:srgbClr val="000000"/>
                </a:solidFill>
                <a:latin typeface="微软雅黑"/>
              </a:rPr>
              <a:t> </a:t>
            </a:r>
            <a:r>
              <a:rPr lang="en-US" altLang="zh-CN" sz="1575" dirty="0">
                <a:solidFill>
                  <a:srgbClr val="000000"/>
                </a:solidFill>
                <a:latin typeface="微软雅黑"/>
              </a:rPr>
              <a:t>Memory</a:t>
            </a:r>
            <a:endParaRPr lang="en-US" sz="1100" dirty="0"/>
          </a:p>
        </p:txBody>
      </p:sp>
      <p:sp>
        <p:nvSpPr>
          <p:cNvPr id="10" name="AutoShape 10"/>
          <p:cNvSpPr/>
          <p:nvPr/>
        </p:nvSpPr>
        <p:spPr>
          <a:xfrm>
            <a:off x="752212" y="2374932"/>
            <a:ext cx="1670882" cy="424214"/>
          </a:xfrm>
          <a:prstGeom prst="rect">
            <a:avLst/>
          </a:prstGeom>
          <a:noFill/>
          <a:ln w="19050" cap="flat">
            <a:solidFill>
              <a:srgbClr val="2F5597">
                <a:alpha val="100000"/>
              </a:srgbClr>
            </a:solidFill>
            <a:prstDash val="solid"/>
          </a:ln>
        </p:spPr>
        <p:txBody>
          <a:bodyPr lIns="95250" tIns="47625" rIns="95250" bIns="47625" rtlCol="0" anchor="ctr">
            <a:noAutofit/>
          </a:bodyPr>
          <a:lstStyle/>
          <a:p>
            <a:pPr indent="0" algn="ctr">
              <a:lnSpc>
                <a:spcPct val="100000"/>
              </a:lnSpc>
              <a:defRPr/>
            </a:pPr>
            <a:r>
              <a:rPr lang="en-US" sz="1350" b="0" i="0" u="none" strike="noStrike">
                <a:solidFill>
                  <a:srgbClr val="000000"/>
                </a:solidFill>
                <a:latin typeface="微软雅黑"/>
              </a:rPr>
              <a:t>Calculator()</a:t>
            </a:r>
            <a:endParaRPr lang="en-US" sz="1100"/>
          </a:p>
        </p:txBody>
      </p:sp>
      <p:sp>
        <p:nvSpPr>
          <p:cNvPr id="11" name="AutoShape 11"/>
          <p:cNvSpPr/>
          <p:nvPr/>
        </p:nvSpPr>
        <p:spPr>
          <a:xfrm>
            <a:off x="752212" y="3027765"/>
            <a:ext cx="1670882" cy="424214"/>
          </a:xfrm>
          <a:prstGeom prst="rect">
            <a:avLst/>
          </a:prstGeom>
          <a:noFill/>
          <a:ln w="19050" cap="flat">
            <a:solidFill>
              <a:srgbClr val="2F5597">
                <a:alpha val="100000"/>
              </a:srgbClr>
            </a:solidFill>
            <a:prstDash val="solid"/>
          </a:ln>
        </p:spPr>
        <p:txBody>
          <a:bodyPr lIns="95250" tIns="47625" rIns="95250" bIns="47625" rtlCol="0" anchor="ctr">
            <a:noAutofit/>
          </a:bodyPr>
          <a:lstStyle/>
          <a:p>
            <a:pPr indent="0" algn="ctr">
              <a:lnSpc>
                <a:spcPct val="100000"/>
              </a:lnSpc>
              <a:defRPr/>
            </a:pPr>
            <a:r>
              <a:rPr lang="en-US" sz="1350" b="0" i="0" u="none" strike="noStrike">
                <a:solidFill>
                  <a:srgbClr val="000000"/>
                </a:solidFill>
                <a:latin typeface="微软雅黑"/>
              </a:rPr>
              <a:t>CodeInterpreter()</a:t>
            </a:r>
            <a:endParaRPr lang="en-US" sz="1100"/>
          </a:p>
        </p:txBody>
      </p:sp>
      <p:sp>
        <p:nvSpPr>
          <p:cNvPr id="12" name="AutoShape 12"/>
          <p:cNvSpPr/>
          <p:nvPr/>
        </p:nvSpPr>
        <p:spPr>
          <a:xfrm>
            <a:off x="752212" y="3680598"/>
            <a:ext cx="1670882" cy="424214"/>
          </a:xfrm>
          <a:prstGeom prst="rect">
            <a:avLst/>
          </a:prstGeom>
          <a:noFill/>
          <a:ln w="19050" cap="flat">
            <a:solidFill>
              <a:srgbClr val="2F5597">
                <a:alpha val="100000"/>
              </a:srgbClr>
            </a:solidFill>
            <a:prstDash val="solid"/>
          </a:ln>
        </p:spPr>
        <p:txBody>
          <a:bodyPr lIns="95250" tIns="47625" rIns="95250" bIns="47625" rtlCol="0" anchor="ctr">
            <a:noAutofit/>
          </a:bodyPr>
          <a:lstStyle/>
          <a:p>
            <a:pPr indent="0" algn="ctr">
              <a:lnSpc>
                <a:spcPct val="100000"/>
              </a:lnSpc>
              <a:defRPr/>
            </a:pPr>
            <a:r>
              <a:rPr lang="en-US" sz="1350" b="0" i="0" u="none" strike="noStrike">
                <a:solidFill>
                  <a:srgbClr val="000000"/>
                </a:solidFill>
                <a:latin typeface="微软雅黑"/>
              </a:rPr>
              <a:t>Weather()</a:t>
            </a:r>
            <a:endParaRPr lang="en-US" sz="1100"/>
          </a:p>
        </p:txBody>
      </p:sp>
      <p:sp>
        <p:nvSpPr>
          <p:cNvPr id="13" name="AutoShape 13"/>
          <p:cNvSpPr/>
          <p:nvPr/>
        </p:nvSpPr>
        <p:spPr>
          <a:xfrm>
            <a:off x="752212" y="4333431"/>
            <a:ext cx="1670882" cy="424214"/>
          </a:xfrm>
          <a:prstGeom prst="rect">
            <a:avLst/>
          </a:prstGeom>
          <a:noFill/>
          <a:ln w="19050" cap="flat">
            <a:solidFill>
              <a:srgbClr val="2F5597">
                <a:alpha val="100000"/>
              </a:srgbClr>
            </a:solidFill>
            <a:prstDash val="solid"/>
          </a:ln>
        </p:spPr>
        <p:txBody>
          <a:bodyPr lIns="95250" tIns="47625" rIns="95250" bIns="47625" rtlCol="0" anchor="ctr">
            <a:noAutofit/>
          </a:bodyPr>
          <a:lstStyle/>
          <a:p>
            <a:pPr indent="0" algn="ctr">
              <a:lnSpc>
                <a:spcPct val="100000"/>
              </a:lnSpc>
              <a:defRPr/>
            </a:pPr>
            <a:r>
              <a:rPr lang="en-US" sz="1350" b="0" i="0" u="none" strike="noStrike">
                <a:solidFill>
                  <a:srgbClr val="000000"/>
                </a:solidFill>
                <a:latin typeface="微软雅黑"/>
              </a:rPr>
              <a:t>Search()</a:t>
            </a:r>
            <a:endParaRPr lang="en-US" sz="1100"/>
          </a:p>
        </p:txBody>
      </p:sp>
      <p:sp>
        <p:nvSpPr>
          <p:cNvPr id="14" name="AutoShape 14"/>
          <p:cNvSpPr/>
          <p:nvPr/>
        </p:nvSpPr>
        <p:spPr>
          <a:xfrm>
            <a:off x="9823888" y="2815658"/>
            <a:ext cx="1848682" cy="424214"/>
          </a:xfrm>
          <a:prstGeom prst="rect">
            <a:avLst/>
          </a:prstGeom>
          <a:noFill/>
          <a:ln w="19050" cap="flat">
            <a:solidFill>
              <a:srgbClr val="2F5597">
                <a:alpha val="100000"/>
              </a:srgbClr>
            </a:solidFill>
            <a:prstDash val="solid"/>
          </a:ln>
        </p:spPr>
        <p:txBody>
          <a:bodyPr lIns="95250" tIns="47625" rIns="95250" bIns="47625" rtlCol="0" anchor="ctr">
            <a:noAutofit/>
          </a:bodyPr>
          <a:lstStyle/>
          <a:p>
            <a:pPr indent="0" algn="ctr">
              <a:lnSpc>
                <a:spcPct val="100000"/>
              </a:lnSpc>
              <a:defRPr/>
            </a:pPr>
            <a:r>
              <a:rPr lang="en-US" altLang="zh-CN" sz="1350" dirty="0">
                <a:solidFill>
                  <a:srgbClr val="000000"/>
                </a:solidFill>
                <a:latin typeface="微软雅黑"/>
              </a:rPr>
              <a:t>R</a:t>
            </a:r>
            <a:r>
              <a:rPr lang="en-US" sz="1350" b="0" i="0" u="none" strike="noStrike" dirty="0">
                <a:solidFill>
                  <a:srgbClr val="000000"/>
                </a:solidFill>
                <a:latin typeface="微软雅黑"/>
              </a:rPr>
              <a:t>eflection</a:t>
            </a:r>
            <a:endParaRPr lang="en-US" sz="1100" dirty="0"/>
          </a:p>
        </p:txBody>
      </p:sp>
      <p:sp>
        <p:nvSpPr>
          <p:cNvPr id="15" name="AutoShape 15"/>
          <p:cNvSpPr/>
          <p:nvPr/>
        </p:nvSpPr>
        <p:spPr>
          <a:xfrm>
            <a:off x="9823888" y="3439440"/>
            <a:ext cx="1848682" cy="424214"/>
          </a:xfrm>
          <a:prstGeom prst="rect">
            <a:avLst/>
          </a:prstGeom>
          <a:noFill/>
          <a:ln w="19050" cap="flat">
            <a:solidFill>
              <a:srgbClr val="2F5597">
                <a:alpha val="100000"/>
              </a:srgbClr>
            </a:solidFill>
            <a:prstDash val="solid"/>
          </a:ln>
        </p:spPr>
        <p:txBody>
          <a:bodyPr lIns="95250" tIns="47625" rIns="95250" bIns="47625" rtlCol="0" anchor="ctr">
            <a:noAutofit/>
          </a:bodyPr>
          <a:lstStyle/>
          <a:p>
            <a:pPr indent="0" algn="ctr">
              <a:lnSpc>
                <a:spcPct val="100000"/>
              </a:lnSpc>
              <a:defRPr/>
            </a:pPr>
            <a:r>
              <a:rPr lang="en-US" sz="1350" dirty="0">
                <a:solidFill>
                  <a:srgbClr val="000000"/>
                </a:solidFill>
                <a:latin typeface="微软雅黑"/>
              </a:rPr>
              <a:t>S</a:t>
            </a:r>
            <a:r>
              <a:rPr lang="en-US" sz="1350" b="0" i="0" u="none" strike="noStrike" dirty="0">
                <a:solidFill>
                  <a:srgbClr val="000000"/>
                </a:solidFill>
                <a:latin typeface="微软雅黑"/>
              </a:rPr>
              <a:t>elf-critic</a:t>
            </a:r>
            <a:endParaRPr lang="en-US" sz="1100" dirty="0"/>
          </a:p>
        </p:txBody>
      </p:sp>
      <p:sp>
        <p:nvSpPr>
          <p:cNvPr id="16" name="AutoShape 16"/>
          <p:cNvSpPr/>
          <p:nvPr/>
        </p:nvSpPr>
        <p:spPr>
          <a:xfrm>
            <a:off x="9823888" y="4135462"/>
            <a:ext cx="1848682" cy="424214"/>
          </a:xfrm>
          <a:prstGeom prst="rect">
            <a:avLst/>
          </a:prstGeom>
          <a:noFill/>
          <a:ln w="19050" cap="flat">
            <a:solidFill>
              <a:srgbClr val="2F5597">
                <a:alpha val="100000"/>
              </a:srgbClr>
            </a:solidFill>
            <a:prstDash val="solid"/>
          </a:ln>
        </p:spPr>
        <p:txBody>
          <a:bodyPr lIns="95250" tIns="47625" rIns="95250" bIns="47625" rtlCol="0" anchor="ctr">
            <a:noAutofit/>
          </a:bodyPr>
          <a:lstStyle/>
          <a:p>
            <a:pPr indent="0" algn="ctr">
              <a:lnSpc>
                <a:spcPct val="100000"/>
              </a:lnSpc>
              <a:defRPr/>
            </a:pPr>
            <a:r>
              <a:rPr lang="en-US" sz="1350" dirty="0">
                <a:solidFill>
                  <a:srgbClr val="000000"/>
                </a:solidFill>
                <a:latin typeface="微软雅黑"/>
              </a:rPr>
              <a:t>Task </a:t>
            </a:r>
            <a:r>
              <a:rPr lang="en-US" sz="1350" b="0" i="0" u="none" strike="noStrike" dirty="0">
                <a:solidFill>
                  <a:srgbClr val="000000"/>
                </a:solidFill>
                <a:latin typeface="微软雅黑"/>
              </a:rPr>
              <a:t>decomposition</a:t>
            </a:r>
            <a:endParaRPr lang="en-US" sz="1100" dirty="0"/>
          </a:p>
        </p:txBody>
      </p:sp>
      <p:sp>
        <p:nvSpPr>
          <p:cNvPr id="17" name="AutoShape 17"/>
          <p:cNvSpPr/>
          <p:nvPr/>
        </p:nvSpPr>
        <p:spPr>
          <a:xfrm>
            <a:off x="9823888" y="4818199"/>
            <a:ext cx="1848682" cy="424214"/>
          </a:xfrm>
          <a:prstGeom prst="rect">
            <a:avLst/>
          </a:prstGeom>
          <a:noFill/>
          <a:ln w="19050" cap="flat">
            <a:solidFill>
              <a:srgbClr val="2F5597">
                <a:alpha val="100000"/>
              </a:srgbClr>
            </a:solidFill>
            <a:prstDash val="solid"/>
          </a:ln>
        </p:spPr>
        <p:txBody>
          <a:bodyPr lIns="95250" tIns="47625" rIns="95250" bIns="47625" rtlCol="0" anchor="ctr">
            <a:noAutofit/>
          </a:bodyPr>
          <a:lstStyle/>
          <a:p>
            <a:pPr indent="0" algn="ctr">
              <a:lnSpc>
                <a:spcPct val="100000"/>
              </a:lnSpc>
            </a:pPr>
            <a:r>
              <a:rPr lang="en-US" sz="1350" b="0" i="0" u="none" strike="noStrike" dirty="0">
                <a:solidFill>
                  <a:srgbClr val="000000"/>
                </a:solidFill>
                <a:latin typeface="微软雅黑"/>
              </a:rPr>
              <a:t>external planner</a:t>
            </a:r>
          </a:p>
        </p:txBody>
      </p:sp>
      <p:sp>
        <p:nvSpPr>
          <p:cNvPr id="18" name="AutoShape 18"/>
          <p:cNvSpPr/>
          <p:nvPr/>
        </p:nvSpPr>
        <p:spPr>
          <a:xfrm>
            <a:off x="752212" y="4986264"/>
            <a:ext cx="1670882" cy="424214"/>
          </a:xfrm>
          <a:prstGeom prst="rect">
            <a:avLst/>
          </a:prstGeom>
          <a:noFill/>
          <a:ln w="19050" cap="flat">
            <a:solidFill>
              <a:srgbClr val="2F5597">
                <a:alpha val="100000"/>
              </a:srgbClr>
            </a:solidFill>
            <a:prstDash val="solid"/>
          </a:ln>
        </p:spPr>
        <p:txBody>
          <a:bodyPr lIns="95250" tIns="47625" rIns="95250" bIns="47625" rtlCol="0" anchor="ctr">
            <a:noAutofit/>
          </a:bodyPr>
          <a:lstStyle/>
          <a:p>
            <a:pPr indent="0" algn="ctr">
              <a:lnSpc>
                <a:spcPct val="100000"/>
              </a:lnSpc>
              <a:defRPr/>
            </a:pPr>
            <a:r>
              <a:rPr lang="en-US" sz="1350" b="0" i="0" u="none" strike="noStrike">
                <a:solidFill>
                  <a:srgbClr val="000000"/>
                </a:solidFill>
                <a:latin typeface="微软雅黑"/>
              </a:rPr>
              <a:t>…more</a:t>
            </a:r>
            <a:endParaRPr lang="en-US" sz="1100"/>
          </a:p>
        </p:txBody>
      </p:sp>
      <p:cxnSp>
        <p:nvCxnSpPr>
          <p:cNvPr id="19" name="Connector 19"/>
          <p:cNvCxnSpPr/>
          <p:nvPr/>
        </p:nvCxnSpPr>
        <p:spPr>
          <a:xfrm rot="-5400000" flipV="1">
            <a:off x="5412962" y="1882242"/>
            <a:ext cx="360609" cy="920750"/>
          </a:xfrm>
          <a:prstGeom prst="bentConnector3">
            <a:avLst>
              <a:gd name="adj1" fmla="val 50000"/>
            </a:avLst>
          </a:prstGeom>
          <a:noFill/>
          <a:ln w="9525" cap="flat">
            <a:solidFill>
              <a:srgbClr val="000000">
                <a:alpha val="100000"/>
              </a:srgbClr>
            </a:solidFill>
            <a:prstDash val="solid"/>
            <a:headEnd type="none" w="med" len="med"/>
            <a:tailEnd type="triangle" w="med" len="med"/>
          </a:ln>
        </p:spPr>
      </p:cxnSp>
      <p:cxnSp>
        <p:nvCxnSpPr>
          <p:cNvPr id="20" name="Connector 20"/>
          <p:cNvCxnSpPr/>
          <p:nvPr/>
        </p:nvCxnSpPr>
        <p:spPr>
          <a:xfrm rot="-5400000">
            <a:off x="6373521" y="1845851"/>
            <a:ext cx="357188" cy="996950"/>
          </a:xfrm>
          <a:prstGeom prst="bentConnector3">
            <a:avLst>
              <a:gd name="adj1" fmla="val 50000"/>
            </a:avLst>
          </a:prstGeom>
          <a:noFill/>
          <a:ln w="9525" cap="flat">
            <a:solidFill>
              <a:srgbClr val="000000">
                <a:alpha val="100000"/>
              </a:srgbClr>
            </a:solidFill>
            <a:prstDash val="solid"/>
            <a:headEnd type="none" w="med" len="med"/>
            <a:tailEnd type="triangle" w="med" len="med"/>
          </a:ln>
        </p:spPr>
      </p:cxnSp>
      <p:cxnSp>
        <p:nvCxnSpPr>
          <p:cNvPr id="21" name="Connector 21"/>
          <p:cNvCxnSpPr/>
          <p:nvPr/>
        </p:nvCxnSpPr>
        <p:spPr>
          <a:xfrm rot="10800000">
            <a:off x="2423094" y="2587039"/>
            <a:ext cx="659508" cy="1299544"/>
          </a:xfrm>
          <a:prstGeom prst="bentConnector3">
            <a:avLst>
              <a:gd name="adj1" fmla="val 50000"/>
            </a:avLst>
          </a:prstGeom>
          <a:noFill/>
          <a:ln w="9525" cap="flat">
            <a:solidFill>
              <a:srgbClr val="404040">
                <a:alpha val="100000"/>
              </a:srgbClr>
            </a:solidFill>
            <a:prstDash val="solid"/>
            <a:headEnd type="none" w="med" len="med"/>
            <a:tailEnd type="triangle" w="med" len="med"/>
          </a:ln>
        </p:spPr>
      </p:cxnSp>
      <p:cxnSp>
        <p:nvCxnSpPr>
          <p:cNvPr id="22" name="Connector 22"/>
          <p:cNvCxnSpPr/>
          <p:nvPr/>
        </p:nvCxnSpPr>
        <p:spPr>
          <a:xfrm rot="10800000">
            <a:off x="2423092" y="3245997"/>
            <a:ext cx="659510" cy="640587"/>
          </a:xfrm>
          <a:prstGeom prst="bentConnector3">
            <a:avLst>
              <a:gd name="adj1" fmla="val 50000"/>
            </a:avLst>
          </a:prstGeom>
          <a:noFill/>
          <a:ln w="9525" cap="flat">
            <a:solidFill>
              <a:srgbClr val="404040">
                <a:alpha val="100000"/>
              </a:srgbClr>
            </a:solidFill>
            <a:prstDash val="solid"/>
            <a:headEnd type="none" w="med" len="med"/>
            <a:tailEnd type="triangle" w="med" len="med"/>
          </a:ln>
        </p:spPr>
      </p:cxnSp>
      <p:cxnSp>
        <p:nvCxnSpPr>
          <p:cNvPr id="23" name="Connector 23"/>
          <p:cNvCxnSpPr/>
          <p:nvPr/>
        </p:nvCxnSpPr>
        <p:spPr>
          <a:xfrm rot="10800000" flipV="1">
            <a:off x="2423094" y="3886582"/>
            <a:ext cx="659508" cy="658955"/>
          </a:xfrm>
          <a:prstGeom prst="bentConnector3">
            <a:avLst>
              <a:gd name="adj1" fmla="val 50000"/>
            </a:avLst>
          </a:prstGeom>
          <a:noFill/>
          <a:ln w="9525" cap="flat">
            <a:solidFill>
              <a:srgbClr val="404040">
                <a:alpha val="100000"/>
              </a:srgbClr>
            </a:solidFill>
            <a:prstDash val="solid"/>
            <a:headEnd type="none" w="med" len="med"/>
            <a:tailEnd type="triangle" w="med" len="med"/>
          </a:ln>
        </p:spPr>
      </p:cxnSp>
      <p:cxnSp>
        <p:nvCxnSpPr>
          <p:cNvPr id="24" name="Connector 24"/>
          <p:cNvCxnSpPr/>
          <p:nvPr/>
        </p:nvCxnSpPr>
        <p:spPr>
          <a:xfrm rot="10800000" flipV="1">
            <a:off x="2423094" y="3886583"/>
            <a:ext cx="659508" cy="1311788"/>
          </a:xfrm>
          <a:prstGeom prst="bentConnector3">
            <a:avLst>
              <a:gd name="adj1" fmla="val 50000"/>
            </a:avLst>
          </a:prstGeom>
          <a:noFill/>
          <a:ln w="9525" cap="flat">
            <a:solidFill>
              <a:srgbClr val="404040">
                <a:alpha val="100000"/>
              </a:srgbClr>
            </a:solidFill>
            <a:prstDash val="solid"/>
            <a:headEnd type="none" w="med" len="med"/>
            <a:tailEnd type="triangle" w="med" len="med"/>
          </a:ln>
        </p:spPr>
      </p:cxnSp>
      <p:cxnSp>
        <p:nvCxnSpPr>
          <p:cNvPr id="25" name="Connector 25"/>
          <p:cNvCxnSpPr/>
          <p:nvPr/>
        </p:nvCxnSpPr>
        <p:spPr>
          <a:xfrm rot="10800000" flipV="1">
            <a:off x="2423094" y="3886583"/>
            <a:ext cx="659508" cy="6122"/>
          </a:xfrm>
          <a:prstGeom prst="line">
            <a:avLst/>
          </a:prstGeom>
          <a:noFill/>
          <a:ln w="9525" cap="flat">
            <a:solidFill>
              <a:srgbClr val="404040">
                <a:alpha val="100000"/>
              </a:srgbClr>
            </a:solidFill>
            <a:prstDash val="solid"/>
            <a:headEnd type="none" w="med" len="med"/>
            <a:tailEnd type="triangle" w="med" len="med"/>
          </a:ln>
        </p:spPr>
      </p:cxnSp>
      <p:cxnSp>
        <p:nvCxnSpPr>
          <p:cNvPr id="26" name="Connector 26"/>
          <p:cNvCxnSpPr/>
          <p:nvPr/>
        </p:nvCxnSpPr>
        <p:spPr>
          <a:xfrm rot="-8100000" flipV="1">
            <a:off x="4712198" y="3616322"/>
            <a:ext cx="540522" cy="540522"/>
          </a:xfrm>
          <a:prstGeom prst="line">
            <a:avLst/>
          </a:prstGeom>
          <a:noFill/>
          <a:ln w="9525" cap="flat">
            <a:solidFill>
              <a:srgbClr val="404040">
                <a:alpha val="100000"/>
              </a:srgbClr>
            </a:solidFill>
            <a:prstDash val="solid"/>
            <a:headEnd type="none" w="med" len="med"/>
            <a:tailEnd type="triangle" w="med" len="med"/>
          </a:ln>
        </p:spPr>
      </p:cxnSp>
      <p:cxnSp>
        <p:nvCxnSpPr>
          <p:cNvPr id="27" name="Connector 27"/>
          <p:cNvCxnSpPr/>
          <p:nvPr/>
        </p:nvCxnSpPr>
        <p:spPr>
          <a:xfrm rot="-8100000">
            <a:off x="5926426" y="3156607"/>
            <a:ext cx="375899" cy="375899"/>
          </a:xfrm>
          <a:prstGeom prst="line">
            <a:avLst/>
          </a:prstGeom>
          <a:noFill/>
          <a:ln w="9525" cap="flat">
            <a:solidFill>
              <a:srgbClr val="404040">
                <a:alpha val="100000"/>
              </a:srgbClr>
            </a:solidFill>
            <a:prstDash val="solid"/>
            <a:headEnd type="none" w="med" len="med"/>
            <a:tailEnd type="triangle" w="med" len="med"/>
          </a:ln>
        </p:spPr>
      </p:cxnSp>
      <p:cxnSp>
        <p:nvCxnSpPr>
          <p:cNvPr id="28" name="Connector 28"/>
          <p:cNvCxnSpPr/>
          <p:nvPr/>
        </p:nvCxnSpPr>
        <p:spPr>
          <a:xfrm rot="2700000">
            <a:off x="5934122" y="4245162"/>
            <a:ext cx="360507" cy="360507"/>
          </a:xfrm>
          <a:prstGeom prst="line">
            <a:avLst/>
          </a:prstGeom>
          <a:noFill/>
          <a:ln w="9525" cap="flat">
            <a:solidFill>
              <a:srgbClr val="404040">
                <a:alpha val="100000"/>
              </a:srgbClr>
            </a:solidFill>
            <a:prstDash val="solid"/>
            <a:headEnd type="none" w="med" len="med"/>
            <a:tailEnd type="triangle" w="med" len="med"/>
          </a:ln>
        </p:spPr>
      </p:cxnSp>
      <p:cxnSp>
        <p:nvCxnSpPr>
          <p:cNvPr id="29" name="Connector 29"/>
          <p:cNvCxnSpPr/>
          <p:nvPr/>
        </p:nvCxnSpPr>
        <p:spPr>
          <a:xfrm>
            <a:off x="6886722" y="3886090"/>
            <a:ext cx="922694" cy="493"/>
          </a:xfrm>
          <a:prstGeom prst="line">
            <a:avLst/>
          </a:prstGeom>
          <a:noFill/>
          <a:ln w="9525" cap="flat">
            <a:solidFill>
              <a:srgbClr val="404040">
                <a:alpha val="100000"/>
              </a:srgbClr>
            </a:solidFill>
            <a:prstDash val="solid"/>
            <a:headEnd type="none" w="med" len="med"/>
            <a:tailEnd type="triangle" w="med" len="med"/>
          </a:ln>
        </p:spPr>
      </p:cxnSp>
      <p:sp>
        <p:nvSpPr>
          <p:cNvPr id="30" name="AutoShape 30"/>
          <p:cNvSpPr/>
          <p:nvPr/>
        </p:nvSpPr>
        <p:spPr>
          <a:xfrm>
            <a:off x="1211580" y="6436069"/>
            <a:ext cx="9403080" cy="307777"/>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350" b="0" i="0" u="none" strike="noStrike">
                <a:solidFill>
                  <a:srgbClr val="000000"/>
                </a:solidFill>
                <a:latin typeface="微软雅黑"/>
              </a:rPr>
              <a:t>CR: https://lilianweng.github.io/posts/2023-06-23-agent/#scientific-discovery-agent</a:t>
            </a:r>
            <a:endParaRPr lang="en-US" sz="1100"/>
          </a:p>
        </p:txBody>
      </p:sp>
      <p:cxnSp>
        <p:nvCxnSpPr>
          <p:cNvPr id="31" name="Connector 31"/>
          <p:cNvCxnSpPr/>
          <p:nvPr/>
        </p:nvCxnSpPr>
        <p:spPr>
          <a:xfrm flipV="1">
            <a:off x="9327066" y="3027765"/>
            <a:ext cx="496822" cy="858818"/>
          </a:xfrm>
          <a:prstGeom prst="bentConnector3">
            <a:avLst>
              <a:gd name="adj1" fmla="val 50000"/>
            </a:avLst>
          </a:prstGeom>
          <a:noFill/>
          <a:ln w="9525" cap="flat">
            <a:solidFill>
              <a:srgbClr val="404040">
                <a:alpha val="100000"/>
              </a:srgbClr>
            </a:solidFill>
            <a:prstDash val="solid"/>
            <a:headEnd type="none" w="med" len="med"/>
            <a:tailEnd type="triangle" w="med" len="med"/>
          </a:ln>
        </p:spPr>
      </p:cxnSp>
      <p:cxnSp>
        <p:nvCxnSpPr>
          <p:cNvPr id="32" name="Connector 32"/>
          <p:cNvCxnSpPr/>
          <p:nvPr/>
        </p:nvCxnSpPr>
        <p:spPr>
          <a:xfrm flipV="1">
            <a:off x="9327066" y="3651547"/>
            <a:ext cx="496822" cy="235036"/>
          </a:xfrm>
          <a:prstGeom prst="bentConnector3">
            <a:avLst>
              <a:gd name="adj1" fmla="val 50000"/>
            </a:avLst>
          </a:prstGeom>
          <a:noFill/>
          <a:ln w="9525" cap="flat">
            <a:solidFill>
              <a:srgbClr val="404040">
                <a:alpha val="100000"/>
              </a:srgbClr>
            </a:solidFill>
            <a:prstDash val="solid"/>
            <a:headEnd type="none" w="med" len="med"/>
            <a:tailEnd type="triangle" w="med" len="med"/>
          </a:ln>
        </p:spPr>
      </p:cxnSp>
      <p:cxnSp>
        <p:nvCxnSpPr>
          <p:cNvPr id="33" name="Connector 33"/>
          <p:cNvCxnSpPr/>
          <p:nvPr/>
        </p:nvCxnSpPr>
        <p:spPr>
          <a:xfrm>
            <a:off x="9318806" y="3892043"/>
            <a:ext cx="505082" cy="455526"/>
          </a:xfrm>
          <a:prstGeom prst="bentConnector3">
            <a:avLst>
              <a:gd name="adj1" fmla="val 50471"/>
            </a:avLst>
          </a:prstGeom>
          <a:noFill/>
          <a:ln w="9525" cap="flat">
            <a:solidFill>
              <a:srgbClr val="404040">
                <a:alpha val="100000"/>
              </a:srgbClr>
            </a:solidFill>
            <a:prstDash val="solid"/>
            <a:headEnd type="none" w="med" len="med"/>
            <a:tailEnd type="triangle" w="med" len="med"/>
          </a:ln>
        </p:spPr>
      </p:cxnSp>
      <p:cxnSp>
        <p:nvCxnSpPr>
          <p:cNvPr id="34" name="Connector 34"/>
          <p:cNvCxnSpPr/>
          <p:nvPr/>
        </p:nvCxnSpPr>
        <p:spPr>
          <a:xfrm>
            <a:off x="9327066" y="3886583"/>
            <a:ext cx="496822" cy="1143723"/>
          </a:xfrm>
          <a:prstGeom prst="bentConnector3">
            <a:avLst>
              <a:gd name="adj1" fmla="val 50000"/>
            </a:avLst>
          </a:prstGeom>
          <a:noFill/>
          <a:ln w="9525" cap="flat">
            <a:solidFill>
              <a:srgbClr val="404040">
                <a:alpha val="100000"/>
              </a:srgbClr>
            </a:solidFill>
            <a:prstDash val="solid"/>
            <a:headEnd type="none" w="med" len="med"/>
            <a:tailEnd type="triangle" w="med" len="med"/>
          </a:ln>
        </p:spPr>
      </p:cxnSp>
      <p:cxnSp>
        <p:nvCxnSpPr>
          <p:cNvPr id="36" name="Elbow Connector 35">
            <a:extLst>
              <a:ext uri="{FF2B5EF4-FFF2-40B4-BE49-F238E27FC236}">
                <a16:creationId xmlns:a16="http://schemas.microsoft.com/office/drawing/2014/main" id="{5A53934C-C739-5D56-E174-D6C6BCE50726}"/>
              </a:ext>
            </a:extLst>
          </p:cNvPr>
          <p:cNvCxnSpPr>
            <a:stCxn id="4" idx="3"/>
            <a:endCxn id="6" idx="0"/>
          </p:cNvCxnSpPr>
          <p:nvPr/>
        </p:nvCxnSpPr>
        <p:spPr>
          <a:xfrm>
            <a:off x="6812466" y="2799146"/>
            <a:ext cx="1755775" cy="811212"/>
          </a:xfrm>
          <a:prstGeom prst="bentConnector2">
            <a:avLst/>
          </a:prstGeom>
          <a:ln w="12700">
            <a:prstDash val="dash"/>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84968" y="586778"/>
            <a:ext cx="4246628" cy="424214"/>
          </a:xfrm>
          <a:prstGeom prst="rect">
            <a:avLst/>
          </a:prstGeom>
          <a:noFill/>
          <a:ln w="9525">
            <a:noFill/>
            <a:prstDash val="solid"/>
          </a:ln>
        </p:spPr>
        <p:txBody>
          <a:bodyPr lIns="0" tIns="0" rIns="0" bIns="0" rtlCol="0" anchor="t">
            <a:noAutofit/>
          </a:bodyPr>
          <a:lstStyle/>
          <a:p>
            <a:pPr indent="0" algn="l">
              <a:lnSpc>
                <a:spcPct val="100000"/>
              </a:lnSpc>
              <a:defRPr/>
            </a:pPr>
            <a:r>
              <a:rPr lang="en-US" altLang="zh-CN" sz="3150" b="1" i="0" u="none" strike="noStrike" dirty="0">
                <a:solidFill>
                  <a:srgbClr val="0339A6"/>
                </a:solidFill>
                <a:latin typeface="Microsoft YaHei"/>
              </a:rPr>
              <a:t>Task </a:t>
            </a:r>
            <a:r>
              <a:rPr lang="en-US" sz="3150" b="1" i="0" u="none" strike="noStrike" dirty="0">
                <a:solidFill>
                  <a:srgbClr val="0339A6"/>
                </a:solidFill>
                <a:latin typeface="Microsoft YaHei"/>
              </a:rPr>
              <a:t>Planning</a:t>
            </a:r>
            <a:endParaRPr lang="en-US" sz="1100" dirty="0"/>
          </a:p>
        </p:txBody>
      </p:sp>
      <p:sp>
        <p:nvSpPr>
          <p:cNvPr id="3" name="AutoShape 3"/>
          <p:cNvSpPr/>
          <p:nvPr/>
        </p:nvSpPr>
        <p:spPr>
          <a:xfrm>
            <a:off x="684967" y="1368579"/>
            <a:ext cx="10584817" cy="424213"/>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0" i="0" u="none" strike="noStrike" dirty="0">
                <a:solidFill>
                  <a:srgbClr val="000000"/>
                </a:solidFill>
                <a:latin typeface="微软雅黑"/>
              </a:rPr>
              <a:t>Tasks in real-</a:t>
            </a:r>
            <a:r>
              <a:rPr lang="en-US" altLang="zh-CN" sz="1800" b="0" i="0" u="none" strike="noStrike" dirty="0">
                <a:solidFill>
                  <a:srgbClr val="000000"/>
                </a:solidFill>
                <a:latin typeface="微软雅黑"/>
              </a:rPr>
              <a:t>world</a:t>
            </a:r>
            <a:r>
              <a:rPr lang="en-US" sz="1800" b="0" i="0" u="none" strike="noStrike" dirty="0">
                <a:solidFill>
                  <a:srgbClr val="000000"/>
                </a:solidFill>
                <a:latin typeface="微软雅黑"/>
              </a:rPr>
              <a:t> scenarios are often complex and diverse. The purpose of task planning is to split complex tasks into multiple subtasks.</a:t>
            </a:r>
            <a:endParaRPr lang="en-US" sz="1100" dirty="0"/>
          </a:p>
        </p:txBody>
      </p:sp>
      <p:sp>
        <p:nvSpPr>
          <p:cNvPr id="4" name="AutoShape 4"/>
          <p:cNvSpPr/>
          <p:nvPr/>
        </p:nvSpPr>
        <p:spPr>
          <a:xfrm>
            <a:off x="598998" y="2073544"/>
            <a:ext cx="6005001" cy="2266162"/>
          </a:xfrm>
          <a:prstGeom prst="rect">
            <a:avLst/>
          </a:prstGeom>
          <a:noFill/>
          <a:ln w="9525">
            <a:noFill/>
            <a:prstDash val="solid"/>
          </a:ln>
        </p:spPr>
        <p:txBody>
          <a:bodyPr lIns="95250" tIns="47625" rIns="95250" bIns="47625" rtlCol="0" anchor="t">
            <a:noAutofit/>
          </a:bodyPr>
          <a:lstStyle/>
          <a:p>
            <a:pPr marL="285750" lvl="0" indent="-285750" algn="l">
              <a:lnSpc>
                <a:spcPct val="150000"/>
              </a:lnSpc>
              <a:buClr>
                <a:srgbClr val="000000"/>
              </a:buClr>
              <a:buFont typeface="Arial" panose="020B0604020202020204" pitchFamily="34" charset="0"/>
              <a:buChar char="•"/>
              <a:defRPr/>
            </a:pPr>
            <a:r>
              <a:rPr lang="en-US" sz="1575" b="0" i="0" u="none" strike="noStrike" dirty="0">
                <a:solidFill>
                  <a:srgbClr val="000000"/>
                </a:solidFill>
                <a:latin typeface="微软雅黑"/>
              </a:rPr>
              <a:t>The model is good at solving </a:t>
            </a:r>
            <a:r>
              <a:rPr lang="en-US" sz="1575" b="0" i="0" u="none" strike="noStrike" dirty="0">
                <a:solidFill>
                  <a:srgbClr val="FF0000"/>
                </a:solidFill>
                <a:latin typeface="微软雅黑"/>
              </a:rPr>
              <a:t>simple</a:t>
            </a:r>
            <a:r>
              <a:rPr lang="en-US" sz="1575" b="0" i="0" u="none" strike="noStrike" dirty="0">
                <a:solidFill>
                  <a:srgbClr val="000000"/>
                </a:solidFill>
                <a:latin typeface="微软雅黑"/>
              </a:rPr>
              <a:t> tasks. Task splitting improves the overall </a:t>
            </a:r>
            <a:r>
              <a:rPr lang="en-US" sz="1575" b="0" i="0" u="none" strike="noStrike" dirty="0">
                <a:solidFill>
                  <a:srgbClr val="FF0000"/>
                </a:solidFill>
                <a:latin typeface="微软雅黑"/>
              </a:rPr>
              <a:t>success rate </a:t>
            </a:r>
            <a:r>
              <a:rPr lang="en-US" sz="1575" b="0" i="0" u="none" strike="noStrike" dirty="0">
                <a:solidFill>
                  <a:srgbClr val="000000"/>
                </a:solidFill>
                <a:latin typeface="微软雅黑"/>
              </a:rPr>
              <a:t>of task execution</a:t>
            </a:r>
          </a:p>
          <a:p>
            <a:pPr marL="285750" lvl="0" indent="-285750" algn="l">
              <a:lnSpc>
                <a:spcPct val="150000"/>
              </a:lnSpc>
              <a:buClr>
                <a:srgbClr val="000000"/>
              </a:buClr>
              <a:buFont typeface="Arial" panose="020B0604020202020204" pitchFamily="34" charset="0"/>
              <a:buChar char="•"/>
              <a:defRPr/>
            </a:pPr>
            <a:r>
              <a:rPr lang="en-US" sz="1575" b="0" i="0" u="none" strike="noStrike" dirty="0">
                <a:solidFill>
                  <a:srgbClr val="000000"/>
                </a:solidFill>
                <a:latin typeface="微软雅黑"/>
              </a:rPr>
              <a:t>Increase the </a:t>
            </a:r>
            <a:r>
              <a:rPr lang="en-US" sz="1575" b="0" i="0" u="none" strike="noStrike" dirty="0">
                <a:solidFill>
                  <a:srgbClr val="FF0000"/>
                </a:solidFill>
                <a:latin typeface="微软雅黑"/>
              </a:rPr>
              <a:t>transparency</a:t>
            </a:r>
            <a:r>
              <a:rPr lang="en-US" sz="1575" b="0" i="0" u="none" strike="noStrike" dirty="0">
                <a:solidFill>
                  <a:srgbClr val="000000"/>
                </a:solidFill>
                <a:latin typeface="微软雅黑"/>
              </a:rPr>
              <a:t> and </a:t>
            </a:r>
            <a:r>
              <a:rPr lang="en-US" sz="1575" b="0" i="0" u="none" strike="noStrike" dirty="0">
                <a:solidFill>
                  <a:srgbClr val="FF0000"/>
                </a:solidFill>
                <a:latin typeface="微软雅黑"/>
              </a:rPr>
              <a:t>explainability</a:t>
            </a:r>
            <a:r>
              <a:rPr lang="en-US" sz="1575" b="0" i="0" u="none" strike="noStrike" dirty="0">
                <a:solidFill>
                  <a:srgbClr val="000000"/>
                </a:solidFill>
                <a:latin typeface="微软雅黑"/>
              </a:rPr>
              <a:t> of the system and improve the ability in a targeted manner</a:t>
            </a:r>
          </a:p>
          <a:p>
            <a:pPr marL="285750" lvl="0" indent="-285750" algn="l">
              <a:lnSpc>
                <a:spcPct val="150000"/>
              </a:lnSpc>
              <a:buClr>
                <a:srgbClr val="000000"/>
              </a:buClr>
              <a:buFont typeface="Arial" panose="020B0604020202020204" pitchFamily="34" charset="0"/>
              <a:buChar char="•"/>
              <a:defRPr/>
            </a:pPr>
            <a:r>
              <a:rPr lang="en-US" sz="1575" b="0" i="0" u="none" strike="noStrike" dirty="0">
                <a:solidFill>
                  <a:srgbClr val="000000"/>
                </a:solidFill>
                <a:latin typeface="微软雅黑"/>
              </a:rPr>
              <a:t>Interact with the environment to obtain feedback and improve the </a:t>
            </a:r>
            <a:r>
              <a:rPr lang="en-US" sz="1575" b="0" i="0" u="none" strike="noStrike" dirty="0">
                <a:solidFill>
                  <a:srgbClr val="FF0000"/>
                </a:solidFill>
                <a:latin typeface="微软雅黑"/>
              </a:rPr>
              <a:t>generalization</a:t>
            </a:r>
            <a:r>
              <a:rPr lang="en-US" sz="1575" b="0" i="0" u="none" strike="noStrike" dirty="0">
                <a:solidFill>
                  <a:srgbClr val="000000"/>
                </a:solidFill>
                <a:latin typeface="微软雅黑"/>
              </a:rPr>
              <a:t> of new scenarios</a:t>
            </a:r>
            <a:endParaRPr lang="en-US" sz="1575" b="0" i="0" u="none" strike="noStrike" dirty="0">
              <a:solidFill>
                <a:srgbClr val="FF0000"/>
              </a:solidFill>
              <a:latin typeface="微软雅黑"/>
            </a:endParaRPr>
          </a:p>
        </p:txBody>
      </p:sp>
      <p:pic>
        <p:nvPicPr>
          <p:cNvPr id="5" name="Picture 5"/>
          <p:cNvPicPr>
            <a:picLocks noChangeAspect="1"/>
          </p:cNvPicPr>
          <p:nvPr/>
        </p:nvPicPr>
        <p:blipFill>
          <a:blip r:embed="rId3"/>
          <a:srcRect/>
          <a:stretch>
            <a:fillRect/>
          </a:stretch>
        </p:blipFill>
        <p:spPr>
          <a:xfrm>
            <a:off x="6303288" y="1782163"/>
            <a:ext cx="5347692" cy="3782223"/>
          </a:xfrm>
          <a:prstGeom prst="rect">
            <a:avLst/>
          </a:prstGeom>
          <a:ln w="9525">
            <a:noFill/>
            <a:prstDash val="solid"/>
          </a:ln>
        </p:spPr>
      </p:pic>
      <p:cxnSp>
        <p:nvCxnSpPr>
          <p:cNvPr id="6" name="Connector 6"/>
          <p:cNvCxnSpPr/>
          <p:nvPr/>
        </p:nvCxnSpPr>
        <p:spPr>
          <a:xfrm rot="2700000">
            <a:off x="5241880" y="2575595"/>
            <a:ext cx="2413893" cy="2413893"/>
          </a:xfrm>
          <a:prstGeom prst="line">
            <a:avLst/>
          </a:prstGeom>
          <a:noFill/>
          <a:ln w="19050" cap="flat">
            <a:solidFill>
              <a:srgbClr val="4472C4">
                <a:alpha val="100000"/>
              </a:srgbClr>
            </a:solidFill>
            <a:prstDash val="solid"/>
            <a:headEnd type="none" w="med" len="med"/>
            <a:tailEnd type="none" w="med" len="med"/>
          </a:ln>
        </p:spPr>
      </p:cxnSp>
      <p:sp>
        <p:nvSpPr>
          <p:cNvPr id="7" name="AutoShape 7"/>
          <p:cNvSpPr/>
          <p:nvPr/>
        </p:nvSpPr>
        <p:spPr>
          <a:xfrm>
            <a:off x="794789" y="4782969"/>
            <a:ext cx="1204791" cy="586740"/>
          </a:xfrm>
          <a:prstGeom prst="roundRect">
            <a:avLst>
              <a:gd name="adj" fmla="val 16233"/>
            </a:avLst>
          </a:prstGeom>
          <a:noFill/>
          <a:ln w="9525" cap="flat">
            <a:solidFill>
              <a:srgbClr val="172C51">
                <a:alpha val="100000"/>
              </a:srgbClr>
            </a:solidFill>
            <a:prstDash val="solid"/>
          </a:ln>
        </p:spPr>
        <p:txBody>
          <a:bodyPr lIns="95250" tIns="47625" rIns="95250" bIns="47625" rtlCol="0" anchor="ctr">
            <a:noAutofit/>
          </a:bodyPr>
          <a:lstStyle/>
          <a:p>
            <a:pPr indent="0" algn="ctr">
              <a:lnSpc>
                <a:spcPct val="100000"/>
              </a:lnSpc>
              <a:defRPr/>
            </a:pPr>
            <a:r>
              <a:rPr lang="en-US" sz="1350" b="0" i="0" u="none" strike="noStrike">
                <a:solidFill>
                  <a:srgbClr val="000000"/>
                </a:solidFill>
                <a:latin typeface="微软雅黑"/>
              </a:rPr>
              <a:t>High-level Goal</a:t>
            </a:r>
            <a:endParaRPr lang="en-US" sz="1100"/>
          </a:p>
        </p:txBody>
      </p:sp>
      <p:sp>
        <p:nvSpPr>
          <p:cNvPr id="8" name="AutoShape 8"/>
          <p:cNvSpPr/>
          <p:nvPr/>
        </p:nvSpPr>
        <p:spPr>
          <a:xfrm>
            <a:off x="2865044" y="4501564"/>
            <a:ext cx="987621" cy="403860"/>
          </a:xfrm>
          <a:prstGeom prst="roundRect">
            <a:avLst>
              <a:gd name="adj" fmla="val 16509"/>
            </a:avLst>
          </a:prstGeom>
          <a:solidFill>
            <a:srgbClr val="F2F2F2">
              <a:alpha val="100000"/>
            </a:srgbClr>
          </a:solidFill>
          <a:ln w="9525" cap="flat">
            <a:solidFill>
              <a:srgbClr val="262626">
                <a:alpha val="100000"/>
              </a:srgbClr>
            </a:solidFill>
            <a:prstDash val="solid"/>
          </a:ln>
        </p:spPr>
        <p:txBody>
          <a:bodyPr lIns="95250" tIns="47625" rIns="95250" bIns="47625" rtlCol="0" anchor="ctr">
            <a:noAutofit/>
          </a:bodyPr>
          <a:lstStyle/>
          <a:p>
            <a:pPr indent="0" algn="ctr">
              <a:lnSpc>
                <a:spcPct val="100000"/>
              </a:lnSpc>
              <a:defRPr/>
            </a:pPr>
            <a:r>
              <a:rPr lang="en-US" sz="1200" b="0" i="0" u="none" strike="noStrike">
                <a:solidFill>
                  <a:srgbClr val="000000"/>
                </a:solidFill>
                <a:latin typeface="微软雅黑"/>
              </a:rPr>
              <a:t>Subgoal-1</a:t>
            </a:r>
            <a:endParaRPr lang="en-US" sz="1100"/>
          </a:p>
        </p:txBody>
      </p:sp>
      <p:sp>
        <p:nvSpPr>
          <p:cNvPr id="9" name="AutoShape 9"/>
          <p:cNvSpPr/>
          <p:nvPr/>
        </p:nvSpPr>
        <p:spPr>
          <a:xfrm>
            <a:off x="4364640" y="4504357"/>
            <a:ext cx="1036432" cy="403860"/>
          </a:xfrm>
          <a:prstGeom prst="roundRect">
            <a:avLst>
              <a:gd name="adj" fmla="val 16509"/>
            </a:avLst>
          </a:prstGeom>
          <a:solidFill>
            <a:srgbClr val="F2F2F2">
              <a:alpha val="100000"/>
            </a:srgbClr>
          </a:solidFill>
          <a:ln w="9525" cap="flat">
            <a:solidFill>
              <a:srgbClr val="262626">
                <a:alpha val="100000"/>
              </a:srgbClr>
            </a:solidFill>
            <a:prstDash val="solid"/>
          </a:ln>
        </p:spPr>
        <p:txBody>
          <a:bodyPr lIns="95250" tIns="47625" rIns="95250" bIns="47625" rtlCol="0" anchor="ctr">
            <a:noAutofit/>
          </a:bodyPr>
          <a:lstStyle/>
          <a:p>
            <a:pPr indent="0" algn="ctr">
              <a:lnSpc>
                <a:spcPct val="100000"/>
              </a:lnSpc>
              <a:defRPr/>
            </a:pPr>
            <a:r>
              <a:rPr lang="en-US" sz="1200" b="0" i="0" u="none" strike="noStrike">
                <a:solidFill>
                  <a:srgbClr val="000000"/>
                </a:solidFill>
                <a:latin typeface="微软雅黑"/>
              </a:rPr>
              <a:t>Subgoal-2</a:t>
            </a:r>
            <a:endParaRPr lang="en-US" sz="1100"/>
          </a:p>
        </p:txBody>
      </p:sp>
      <p:sp>
        <p:nvSpPr>
          <p:cNvPr id="10" name="AutoShape 10"/>
          <p:cNvSpPr/>
          <p:nvPr/>
        </p:nvSpPr>
        <p:spPr>
          <a:xfrm>
            <a:off x="2884811" y="5225464"/>
            <a:ext cx="987622" cy="403860"/>
          </a:xfrm>
          <a:prstGeom prst="roundRect">
            <a:avLst>
              <a:gd name="adj" fmla="val 16509"/>
            </a:avLst>
          </a:prstGeom>
          <a:solidFill>
            <a:srgbClr val="F2F2F2">
              <a:alpha val="100000"/>
            </a:srgbClr>
          </a:solidFill>
          <a:ln w="9525" cap="flat">
            <a:solidFill>
              <a:srgbClr val="262626">
                <a:alpha val="100000"/>
              </a:srgbClr>
            </a:solidFill>
            <a:prstDash val="solid"/>
          </a:ln>
        </p:spPr>
        <p:txBody>
          <a:bodyPr lIns="95250" tIns="47625" rIns="95250" bIns="47625" rtlCol="0" anchor="ctr">
            <a:noAutofit/>
          </a:bodyPr>
          <a:lstStyle/>
          <a:p>
            <a:pPr indent="0" algn="ctr">
              <a:lnSpc>
                <a:spcPct val="100000"/>
              </a:lnSpc>
              <a:defRPr/>
            </a:pPr>
            <a:r>
              <a:rPr lang="en-US" sz="1200" b="0" i="0" u="none" strike="noStrike">
                <a:solidFill>
                  <a:srgbClr val="000000"/>
                </a:solidFill>
                <a:latin typeface="微软雅黑"/>
              </a:rPr>
              <a:t>Subgoal-3</a:t>
            </a:r>
            <a:endParaRPr lang="en-US" sz="1100"/>
          </a:p>
        </p:txBody>
      </p:sp>
      <p:sp>
        <p:nvSpPr>
          <p:cNvPr id="11" name="AutoShape 11"/>
          <p:cNvSpPr/>
          <p:nvPr/>
        </p:nvSpPr>
        <p:spPr>
          <a:xfrm>
            <a:off x="1248133" y="6406309"/>
            <a:ext cx="3933467" cy="307777"/>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350" b="0" i="0" u="none" strike="noStrike">
                <a:solidFill>
                  <a:srgbClr val="000000"/>
                </a:solidFill>
                <a:latin typeface="微软雅黑"/>
              </a:rPr>
              <a:t>Source: https://arxiv.org/abs/2212.04088</a:t>
            </a:r>
            <a:endParaRPr lang="en-US" sz="1100"/>
          </a:p>
        </p:txBody>
      </p:sp>
      <p:sp>
        <p:nvSpPr>
          <p:cNvPr id="12" name="AutoShape 12"/>
          <p:cNvSpPr/>
          <p:nvPr/>
        </p:nvSpPr>
        <p:spPr>
          <a:xfrm>
            <a:off x="4376784" y="5225464"/>
            <a:ext cx="1036431" cy="403860"/>
          </a:xfrm>
          <a:prstGeom prst="roundRect">
            <a:avLst>
              <a:gd name="adj" fmla="val 16509"/>
            </a:avLst>
          </a:prstGeom>
          <a:solidFill>
            <a:srgbClr val="F2F2F2">
              <a:alpha val="100000"/>
            </a:srgbClr>
          </a:solidFill>
          <a:ln w="9525" cap="flat">
            <a:solidFill>
              <a:srgbClr val="262626">
                <a:alpha val="100000"/>
              </a:srgbClr>
            </a:solidFill>
            <a:prstDash val="solid"/>
          </a:ln>
        </p:spPr>
        <p:txBody>
          <a:bodyPr lIns="95250" tIns="47625" rIns="95250" bIns="47625" rtlCol="0" anchor="ctr">
            <a:noAutofit/>
          </a:bodyPr>
          <a:lstStyle/>
          <a:p>
            <a:pPr indent="0" algn="ctr">
              <a:lnSpc>
                <a:spcPct val="100000"/>
              </a:lnSpc>
              <a:defRPr/>
            </a:pPr>
            <a:r>
              <a:rPr lang="en-US" sz="1200" b="0" i="0" u="none" strike="noStrike">
                <a:solidFill>
                  <a:srgbClr val="000000"/>
                </a:solidFill>
                <a:latin typeface="微软雅黑"/>
              </a:rPr>
              <a:t>Subgoal-N</a:t>
            </a:r>
            <a:endParaRPr lang="en-US" sz="1100"/>
          </a:p>
        </p:txBody>
      </p:sp>
      <p:sp>
        <p:nvSpPr>
          <p:cNvPr id="13" name="AutoShape 13"/>
          <p:cNvSpPr/>
          <p:nvPr/>
        </p:nvSpPr>
        <p:spPr>
          <a:xfrm>
            <a:off x="2151625" y="4928105"/>
            <a:ext cx="385762" cy="186690"/>
          </a:xfrm>
          <a:prstGeom prst="rightArrow">
            <a:avLst>
              <a:gd name="adj1" fmla="val 50000"/>
              <a:gd name="adj2" fmla="val 50000"/>
            </a:avLst>
          </a:prstGeom>
          <a:solidFill>
            <a:srgbClr val="4472C4">
              <a:alpha val="100000"/>
            </a:srgbClr>
          </a:solidFill>
          <a:ln w="9525" cap="flat">
            <a:solidFill>
              <a:srgbClr val="172071">
                <a:alpha val="100000"/>
              </a:srgbClr>
            </a:solidFill>
            <a:prstDash val="solid"/>
          </a:ln>
        </p:spPr>
        <p:txBody>
          <a:bodyPr lIns="95250" tIns="47625" rIns="95250" bIns="47625" rtlCol="0" anchor="ctr">
            <a:noAutofit/>
          </a:bodyPr>
          <a:lstStyle/>
          <a:p>
            <a:pPr algn="ctr">
              <a:defRPr/>
            </a:pPr>
            <a:endParaRPr/>
          </a:p>
        </p:txBody>
      </p:sp>
      <p:sp>
        <p:nvSpPr>
          <p:cNvPr id="14" name="AutoShape 14"/>
          <p:cNvSpPr/>
          <p:nvPr/>
        </p:nvSpPr>
        <p:spPr>
          <a:xfrm>
            <a:off x="2659541" y="4345354"/>
            <a:ext cx="2982276" cy="1538883"/>
          </a:xfrm>
          <a:prstGeom prst="roundRect">
            <a:avLst>
              <a:gd name="adj" fmla="val 16711"/>
            </a:avLst>
          </a:prstGeom>
          <a:noFill/>
          <a:ln w="9525" cap="flat">
            <a:solidFill>
              <a:srgbClr val="172C51">
                <a:alpha val="100000"/>
              </a:srgbClr>
            </a:solidFill>
            <a:prstDash val="dash"/>
          </a:ln>
        </p:spPr>
        <p:txBody>
          <a:bodyPr lIns="95250" tIns="47625" rIns="95250" bIns="47625" rtlCol="0" anchor="ctr">
            <a:noAutofit/>
          </a:bodyPr>
          <a:lstStyle/>
          <a:p>
            <a:pPr algn="ctr">
              <a:defRPr/>
            </a:pPr>
            <a:endParaRPr/>
          </a:p>
        </p:txBody>
      </p:sp>
      <p:sp>
        <p:nvSpPr>
          <p:cNvPr id="15" name="AutoShape 15"/>
          <p:cNvSpPr/>
          <p:nvPr/>
        </p:nvSpPr>
        <p:spPr>
          <a:xfrm>
            <a:off x="3962204" y="5308749"/>
            <a:ext cx="335280" cy="369332"/>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0" i="0" u="none" strike="noStrike">
                <a:solidFill>
                  <a:srgbClr val="000000"/>
                </a:solidFill>
                <a:latin typeface="等线"/>
              </a:rPr>
              <a:t>…</a:t>
            </a:r>
            <a:endParaRPr lang="en-US" sz="11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84968" y="586778"/>
            <a:ext cx="5990152" cy="424214"/>
          </a:xfrm>
          <a:prstGeom prst="rect">
            <a:avLst/>
          </a:prstGeom>
          <a:noFill/>
          <a:ln w="9525">
            <a:noFill/>
            <a:prstDash val="solid"/>
          </a:ln>
        </p:spPr>
        <p:txBody>
          <a:bodyPr lIns="0" tIns="0" rIns="0" bIns="0" rtlCol="0" anchor="t">
            <a:noAutofit/>
          </a:bodyPr>
          <a:lstStyle/>
          <a:p>
            <a:pPr indent="0" algn="l">
              <a:lnSpc>
                <a:spcPct val="100000"/>
              </a:lnSpc>
              <a:defRPr/>
            </a:pPr>
            <a:r>
              <a:rPr lang="en-US" sz="3150" b="1" i="0" u="none" strike="noStrike">
                <a:solidFill>
                  <a:srgbClr val="0339A6"/>
                </a:solidFill>
                <a:latin typeface="Microsoft YaHei"/>
              </a:rPr>
              <a:t>Chain of Thought (CoT)</a:t>
            </a:r>
            <a:endParaRPr lang="en-US" sz="1100"/>
          </a:p>
        </p:txBody>
      </p:sp>
      <p:sp>
        <p:nvSpPr>
          <p:cNvPr id="3" name="AutoShape 3"/>
          <p:cNvSpPr/>
          <p:nvPr/>
        </p:nvSpPr>
        <p:spPr>
          <a:xfrm>
            <a:off x="559654" y="1274451"/>
            <a:ext cx="11072692" cy="874407"/>
          </a:xfrm>
          <a:prstGeom prst="rect">
            <a:avLst/>
          </a:prstGeom>
          <a:noFill/>
          <a:ln w="9525">
            <a:noFill/>
            <a:prstDash val="solid"/>
          </a:ln>
        </p:spPr>
        <p:txBody>
          <a:bodyPr lIns="95250" tIns="47625" rIns="95250" bIns="47625" rtlCol="0" anchor="t">
            <a:noAutofit/>
          </a:bodyPr>
          <a:lstStyle/>
          <a:p>
            <a:pPr indent="0" algn="l">
              <a:lnSpc>
                <a:spcPct val="150000"/>
              </a:lnSpc>
              <a:defRPr/>
            </a:pPr>
            <a:r>
              <a:rPr lang="en-US" sz="1800" b="0" i="0" u="none" strike="noStrike" dirty="0">
                <a:solidFill>
                  <a:srgbClr val="000000"/>
                </a:solidFill>
                <a:latin typeface="微软雅黑"/>
              </a:rPr>
              <a:t>The purpose of </a:t>
            </a:r>
            <a:r>
              <a:rPr lang="en-US" sz="1800" b="0" i="0" u="none" strike="noStrike" dirty="0" err="1">
                <a:solidFill>
                  <a:srgbClr val="000000"/>
                </a:solidFill>
                <a:latin typeface="微软雅黑"/>
              </a:rPr>
              <a:t>CoT</a:t>
            </a:r>
            <a:r>
              <a:rPr lang="en-US" sz="1800" b="0" i="0" u="none" strike="noStrike" dirty="0">
                <a:solidFill>
                  <a:srgbClr val="000000"/>
                </a:solidFill>
                <a:latin typeface="微软雅黑"/>
              </a:rPr>
              <a:t> is to break down complex reasoning processes into a series of intermediate reasoning steps, thereby improving the model's reasoning ability. The results show that </a:t>
            </a:r>
            <a:r>
              <a:rPr lang="en-US" sz="1800" b="0" i="0" u="none" strike="noStrike" dirty="0" err="1">
                <a:solidFill>
                  <a:srgbClr val="000000"/>
                </a:solidFill>
                <a:latin typeface="微软雅黑"/>
              </a:rPr>
              <a:t>CoT</a:t>
            </a:r>
            <a:r>
              <a:rPr lang="en-US" sz="1800" b="0" i="0" u="none" strike="noStrike" dirty="0">
                <a:solidFill>
                  <a:srgbClr val="000000"/>
                </a:solidFill>
                <a:latin typeface="微软雅黑"/>
              </a:rPr>
              <a:t> prompt is more effective than the fine-tuned model in some tasks.</a:t>
            </a:r>
            <a:endParaRPr lang="en-US" sz="1100" dirty="0"/>
          </a:p>
        </p:txBody>
      </p:sp>
      <p:pic>
        <p:nvPicPr>
          <p:cNvPr id="4" name="Picture 4"/>
          <p:cNvPicPr>
            <a:picLocks noChangeAspect="1"/>
          </p:cNvPicPr>
          <p:nvPr/>
        </p:nvPicPr>
        <p:blipFill>
          <a:blip r:embed="rId2"/>
          <a:srcRect/>
          <a:stretch>
            <a:fillRect/>
          </a:stretch>
        </p:blipFill>
        <p:spPr>
          <a:xfrm>
            <a:off x="2275727" y="2545192"/>
            <a:ext cx="7640545" cy="4028219"/>
          </a:xfrm>
          <a:prstGeom prst="rect">
            <a:avLst/>
          </a:prstGeom>
          <a:ln w="9525">
            <a:noFill/>
            <a:prstDash val="soli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84968" y="586778"/>
            <a:ext cx="5990152" cy="424214"/>
          </a:xfrm>
          <a:prstGeom prst="rect">
            <a:avLst/>
          </a:prstGeom>
          <a:noFill/>
          <a:ln w="9525">
            <a:noFill/>
            <a:prstDash val="solid"/>
          </a:ln>
        </p:spPr>
        <p:txBody>
          <a:bodyPr lIns="0" tIns="0" rIns="0" bIns="0" rtlCol="0" anchor="t">
            <a:noAutofit/>
          </a:bodyPr>
          <a:lstStyle/>
          <a:p>
            <a:pPr indent="0" algn="l">
              <a:lnSpc>
                <a:spcPct val="100000"/>
              </a:lnSpc>
              <a:defRPr/>
            </a:pPr>
            <a:r>
              <a:rPr lang="en-US" sz="3150" b="1" i="0" u="none" strike="noStrike">
                <a:solidFill>
                  <a:srgbClr val="0339A6"/>
                </a:solidFill>
                <a:latin typeface="Microsoft YaHei"/>
              </a:rPr>
              <a:t>Chain of Thought (CoT)</a:t>
            </a:r>
            <a:endParaRPr lang="en-US" sz="1100"/>
          </a:p>
        </p:txBody>
      </p:sp>
      <p:pic>
        <p:nvPicPr>
          <p:cNvPr id="3" name="Picture 3"/>
          <p:cNvPicPr>
            <a:picLocks noChangeAspect="1"/>
          </p:cNvPicPr>
          <p:nvPr/>
        </p:nvPicPr>
        <p:blipFill>
          <a:blip r:embed="rId2"/>
          <a:srcRect l="2581" r="3586"/>
          <a:stretch>
            <a:fillRect/>
          </a:stretch>
        </p:blipFill>
        <p:spPr>
          <a:xfrm>
            <a:off x="4153845" y="3885448"/>
            <a:ext cx="7864640" cy="2487705"/>
          </a:xfrm>
          <a:prstGeom prst="rect">
            <a:avLst/>
          </a:prstGeom>
          <a:ln w="9525">
            <a:noFill/>
            <a:prstDash val="solid"/>
          </a:ln>
        </p:spPr>
      </p:pic>
      <p:sp>
        <p:nvSpPr>
          <p:cNvPr id="4" name="AutoShape 4"/>
          <p:cNvSpPr/>
          <p:nvPr/>
        </p:nvSpPr>
        <p:spPr>
          <a:xfrm>
            <a:off x="570668" y="1190570"/>
            <a:ext cx="9950230" cy="1289905"/>
          </a:xfrm>
          <a:prstGeom prst="rect">
            <a:avLst/>
          </a:prstGeom>
          <a:noFill/>
          <a:ln w="9525">
            <a:noFill/>
            <a:prstDash val="solid"/>
          </a:ln>
        </p:spPr>
        <p:txBody>
          <a:bodyPr lIns="95250" tIns="47625" rIns="95250" bIns="47625" rtlCol="0" anchor="t">
            <a:noAutofit/>
          </a:bodyPr>
          <a:lstStyle/>
          <a:p>
            <a:pPr marL="0" lvl="0" indent="228600" algn="l">
              <a:lnSpc>
                <a:spcPct val="150000"/>
              </a:lnSpc>
              <a:buClr>
                <a:srgbClr val="000000"/>
              </a:buClr>
              <a:buChar char="•"/>
              <a:defRPr/>
            </a:pPr>
            <a:r>
              <a:rPr lang="en-US" sz="1800" b="0" i="0" u="none" strike="noStrike" dirty="0">
                <a:solidFill>
                  <a:srgbClr val="000000"/>
                </a:solidFill>
                <a:latin typeface="微软雅黑"/>
              </a:rPr>
              <a:t>For complex tasks with more reasoning steps, </a:t>
            </a:r>
            <a:r>
              <a:rPr lang="en-US" sz="1800" b="0" i="0" u="none" strike="noStrike" dirty="0" err="1">
                <a:solidFill>
                  <a:srgbClr val="000000"/>
                </a:solidFill>
                <a:latin typeface="微软雅黑"/>
              </a:rPr>
              <a:t>CoT</a:t>
            </a:r>
            <a:r>
              <a:rPr lang="en-US" sz="1800" b="0" i="0" u="none" strike="noStrike" dirty="0">
                <a:solidFill>
                  <a:srgbClr val="000000"/>
                </a:solidFill>
                <a:latin typeface="微软雅黑"/>
              </a:rPr>
              <a:t> can allocate more computing resources (more tokens);</a:t>
            </a:r>
          </a:p>
          <a:p>
            <a:pPr marL="0" lvl="0" indent="228600" algn="l">
              <a:lnSpc>
                <a:spcPct val="150000"/>
              </a:lnSpc>
              <a:buClr>
                <a:srgbClr val="000000"/>
              </a:buClr>
              <a:buChar char="•"/>
              <a:defRPr/>
            </a:pPr>
            <a:r>
              <a:rPr lang="en-US" sz="1800" b="0" i="0" u="none" strike="noStrike" dirty="0">
                <a:solidFill>
                  <a:srgbClr val="000000"/>
                </a:solidFill>
                <a:latin typeface="微软雅黑"/>
              </a:rPr>
              <a:t>Visualization of the reasoning process improves the interpretability of the model;</a:t>
            </a:r>
          </a:p>
          <a:p>
            <a:pPr marL="0" lvl="0" indent="228600" algn="l">
              <a:lnSpc>
                <a:spcPct val="150000"/>
              </a:lnSpc>
              <a:buClr>
                <a:srgbClr val="000000"/>
              </a:buClr>
              <a:buChar char="•"/>
              <a:defRPr/>
            </a:pPr>
            <a:r>
              <a:rPr lang="en-US" sz="1800" b="0" i="0" u="none" strike="noStrike" dirty="0" err="1">
                <a:solidFill>
                  <a:srgbClr val="000000"/>
                </a:solidFill>
                <a:latin typeface="微软雅黑"/>
              </a:rPr>
              <a:t>CoT</a:t>
            </a:r>
            <a:r>
              <a:rPr lang="en-US" sz="1800" b="0" i="0" u="none" strike="noStrike" dirty="0">
                <a:solidFill>
                  <a:srgbClr val="000000"/>
                </a:solidFill>
                <a:latin typeface="微软雅黑"/>
              </a:rPr>
              <a:t> is widely applicable to models of different scales</a:t>
            </a:r>
          </a:p>
        </p:txBody>
      </p:sp>
      <p:pic>
        <p:nvPicPr>
          <p:cNvPr id="5" name="Picture 5"/>
          <p:cNvPicPr>
            <a:picLocks noChangeAspect="1"/>
          </p:cNvPicPr>
          <p:nvPr/>
        </p:nvPicPr>
        <p:blipFill>
          <a:blip r:embed="rId3"/>
          <a:srcRect/>
          <a:stretch>
            <a:fillRect/>
          </a:stretch>
        </p:blipFill>
        <p:spPr>
          <a:xfrm>
            <a:off x="570668" y="3571012"/>
            <a:ext cx="2986600" cy="2913245"/>
          </a:xfrm>
          <a:prstGeom prst="rect">
            <a:avLst/>
          </a:prstGeom>
          <a:ln w="9525">
            <a:noFill/>
            <a:prstDash val="solid"/>
          </a:ln>
        </p:spPr>
      </p:pic>
      <p:sp>
        <p:nvSpPr>
          <p:cNvPr id="6" name="AutoShape 6"/>
          <p:cNvSpPr/>
          <p:nvPr/>
        </p:nvSpPr>
        <p:spPr>
          <a:xfrm>
            <a:off x="1132041" y="3103960"/>
            <a:ext cx="2252020" cy="208474"/>
          </a:xfrm>
          <a:prstGeom prst="rect">
            <a:avLst/>
          </a:prstGeom>
          <a:noFill/>
          <a:ln w="9525">
            <a:noFill/>
            <a:prstDash val="solid"/>
          </a:ln>
        </p:spPr>
        <p:txBody>
          <a:bodyPr lIns="95250" tIns="47625" rIns="95250" bIns="47625" rtlCol="0" anchor="t">
            <a:noAutofit/>
          </a:bodyPr>
          <a:lstStyle/>
          <a:p>
            <a:pPr indent="0" algn="ctr">
              <a:lnSpc>
                <a:spcPct val="100000"/>
              </a:lnSpc>
              <a:defRPr/>
            </a:pPr>
            <a:r>
              <a:rPr lang="en-US" sz="1800" b="0" i="0" u="none" strike="noStrike" dirty="0">
                <a:solidFill>
                  <a:srgbClr val="000000"/>
                </a:solidFill>
                <a:latin typeface="微软雅黑"/>
              </a:rPr>
              <a:t>Math Reasoning</a:t>
            </a:r>
            <a:endParaRPr lang="en-US" sz="1100" dirty="0"/>
          </a:p>
        </p:txBody>
      </p:sp>
      <p:sp>
        <p:nvSpPr>
          <p:cNvPr id="7" name="AutoShape 7"/>
          <p:cNvSpPr/>
          <p:nvPr/>
        </p:nvSpPr>
        <p:spPr>
          <a:xfrm>
            <a:off x="5852861" y="3154603"/>
            <a:ext cx="3611569" cy="369331"/>
          </a:xfrm>
          <a:prstGeom prst="rect">
            <a:avLst/>
          </a:prstGeom>
          <a:noFill/>
          <a:ln w="9525">
            <a:noFill/>
            <a:prstDash val="solid"/>
          </a:ln>
        </p:spPr>
        <p:txBody>
          <a:bodyPr lIns="95250" tIns="47625" rIns="95250" bIns="47625" rtlCol="0" anchor="t">
            <a:noAutofit/>
          </a:bodyPr>
          <a:lstStyle/>
          <a:p>
            <a:pPr indent="0" algn="ctr">
              <a:lnSpc>
                <a:spcPct val="100000"/>
              </a:lnSpc>
              <a:defRPr/>
            </a:pPr>
            <a:r>
              <a:rPr lang="en-US" sz="1800" b="0" i="0" u="none" strike="noStrike" dirty="0">
                <a:solidFill>
                  <a:srgbClr val="000000"/>
                </a:solidFill>
                <a:latin typeface="微软雅黑"/>
              </a:rPr>
              <a:t>Common Sense Reasoning</a:t>
            </a:r>
            <a:endParaRPr lang="en-US" sz="1100" dirty="0"/>
          </a:p>
        </p:txBody>
      </p:sp>
      <p:cxnSp>
        <p:nvCxnSpPr>
          <p:cNvPr id="8" name="Connector 8"/>
          <p:cNvCxnSpPr/>
          <p:nvPr/>
        </p:nvCxnSpPr>
        <p:spPr>
          <a:xfrm rot="2700000">
            <a:off x="2790882" y="3882809"/>
            <a:ext cx="2024918" cy="2024918"/>
          </a:xfrm>
          <a:prstGeom prst="line">
            <a:avLst/>
          </a:prstGeom>
          <a:noFill/>
          <a:ln w="9525" cap="flat">
            <a:solidFill>
              <a:srgbClr val="4472C4">
                <a:alpha val="100000"/>
              </a:srgbClr>
            </a:solidFill>
            <a:prstDash val="solid"/>
            <a:headEnd type="none" w="med" len="med"/>
            <a:tailEnd type="non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84967" y="586778"/>
            <a:ext cx="6025115" cy="424214"/>
          </a:xfrm>
          <a:prstGeom prst="rect">
            <a:avLst/>
          </a:prstGeom>
          <a:noFill/>
          <a:ln w="9525">
            <a:noFill/>
            <a:prstDash val="solid"/>
          </a:ln>
        </p:spPr>
        <p:txBody>
          <a:bodyPr lIns="0" tIns="0" rIns="0" bIns="0" rtlCol="0" anchor="t">
            <a:noAutofit/>
          </a:bodyPr>
          <a:lstStyle/>
          <a:p>
            <a:pPr indent="0" algn="l">
              <a:lnSpc>
                <a:spcPct val="100000"/>
              </a:lnSpc>
              <a:defRPr/>
            </a:pPr>
            <a:r>
              <a:rPr lang="en-US" sz="3150" b="1" i="0" u="none" strike="noStrike">
                <a:solidFill>
                  <a:srgbClr val="0339A6"/>
                </a:solidFill>
                <a:latin typeface="Microsoft YaHei"/>
              </a:rPr>
              <a:t>Zero-Shot Chain of Thought</a:t>
            </a:r>
            <a:endParaRPr lang="en-US" sz="1100"/>
          </a:p>
        </p:txBody>
      </p:sp>
      <p:sp>
        <p:nvSpPr>
          <p:cNvPr id="3" name="AutoShape 3"/>
          <p:cNvSpPr/>
          <p:nvPr/>
        </p:nvSpPr>
        <p:spPr>
          <a:xfrm>
            <a:off x="632011" y="1290917"/>
            <a:ext cx="3133165" cy="369332"/>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1" i="0" u="none" strike="noStrike" dirty="0">
                <a:solidFill>
                  <a:srgbClr val="FF0000"/>
                </a:solidFill>
                <a:latin typeface="Calibri"/>
              </a:rPr>
              <a:t>Let’s think step by step!</a:t>
            </a:r>
            <a:endParaRPr lang="en-US" sz="1100" dirty="0"/>
          </a:p>
        </p:txBody>
      </p:sp>
      <p:pic>
        <p:nvPicPr>
          <p:cNvPr id="4" name="Picture 4"/>
          <p:cNvPicPr>
            <a:picLocks noChangeAspect="1"/>
          </p:cNvPicPr>
          <p:nvPr/>
        </p:nvPicPr>
        <p:blipFill>
          <a:blip r:embed="rId2"/>
          <a:srcRect/>
          <a:stretch>
            <a:fillRect/>
          </a:stretch>
        </p:blipFill>
        <p:spPr>
          <a:xfrm>
            <a:off x="1372842" y="2374278"/>
            <a:ext cx="9446315" cy="3831309"/>
          </a:xfrm>
          <a:prstGeom prst="rect">
            <a:avLst/>
          </a:prstGeom>
          <a:ln w="9525">
            <a:noFill/>
            <a:prstDash val="solid"/>
          </a:ln>
        </p:spPr>
      </p:pic>
      <p:sp>
        <p:nvSpPr>
          <p:cNvPr id="5" name="AutoShape 5"/>
          <p:cNvSpPr/>
          <p:nvPr/>
        </p:nvSpPr>
        <p:spPr>
          <a:xfrm>
            <a:off x="632011" y="1694845"/>
            <a:ext cx="11043483" cy="646331"/>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0" i="0" u="none" strike="noStrike" dirty="0">
                <a:solidFill>
                  <a:srgbClr val="000000"/>
                </a:solidFill>
                <a:latin typeface="微软雅黑"/>
              </a:rPr>
              <a:t>The language model can automatically generate the reasoning process, eliminating the need for reasoning examples required for few-shot </a:t>
            </a:r>
            <a:r>
              <a:rPr lang="en-US" sz="1800" b="0" i="0" u="none" strike="noStrike" dirty="0" err="1">
                <a:solidFill>
                  <a:srgbClr val="000000"/>
                </a:solidFill>
                <a:latin typeface="微软雅黑"/>
              </a:rPr>
              <a:t>CoT</a:t>
            </a:r>
            <a:r>
              <a:rPr lang="en-US" sz="1800" b="0" i="0" u="none" strike="noStrike" dirty="0">
                <a:solidFill>
                  <a:srgbClr val="000000"/>
                </a:solidFill>
                <a:latin typeface="微软雅黑"/>
              </a:rPr>
              <a:t>. The effect is improved compared to zero-shot, and some scenarios are close to few-shot.</a:t>
            </a:r>
            <a:endParaRPr lang="en-US" sz="11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84967" y="586778"/>
            <a:ext cx="6025115" cy="424214"/>
          </a:xfrm>
          <a:prstGeom prst="rect">
            <a:avLst/>
          </a:prstGeom>
          <a:noFill/>
          <a:ln w="9525">
            <a:noFill/>
            <a:prstDash val="solid"/>
          </a:ln>
        </p:spPr>
        <p:txBody>
          <a:bodyPr lIns="0" tIns="0" rIns="0" bIns="0" rtlCol="0" anchor="t">
            <a:noAutofit/>
          </a:bodyPr>
          <a:lstStyle/>
          <a:p>
            <a:pPr indent="0" algn="l">
              <a:lnSpc>
                <a:spcPct val="100000"/>
              </a:lnSpc>
              <a:defRPr/>
            </a:pPr>
            <a:r>
              <a:rPr lang="en-US" sz="3150" b="1" i="0" u="none" strike="noStrike">
                <a:solidFill>
                  <a:srgbClr val="0339A6"/>
                </a:solidFill>
                <a:latin typeface="Microsoft YaHei"/>
              </a:rPr>
              <a:t>Self-Refine</a:t>
            </a:r>
            <a:endParaRPr lang="en-US" sz="1100"/>
          </a:p>
        </p:txBody>
      </p:sp>
      <p:sp>
        <p:nvSpPr>
          <p:cNvPr id="3" name="AutoShape 3"/>
          <p:cNvSpPr/>
          <p:nvPr/>
        </p:nvSpPr>
        <p:spPr>
          <a:xfrm>
            <a:off x="574257" y="1249520"/>
            <a:ext cx="11250121" cy="1595279"/>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a:solidFill>
                  <a:srgbClr val="000000"/>
                </a:solidFill>
                <a:latin typeface="微软雅黑"/>
              </a:rPr>
              <a:t>Directly </a:t>
            </a:r>
            <a:r>
              <a:rPr lang="en-US" dirty="0">
                <a:solidFill>
                  <a:srgbClr val="000000"/>
                </a:solidFill>
                <a:latin typeface="微软雅黑"/>
              </a:rPr>
              <a:t>g</a:t>
            </a:r>
            <a:r>
              <a:rPr lang="en-US" sz="1800" b="0" i="0" u="none" strike="noStrike" dirty="0">
                <a:solidFill>
                  <a:srgbClr val="000000"/>
                </a:solidFill>
                <a:latin typeface="微软雅黑"/>
              </a:rPr>
              <a:t>enerating the best answer is more challenging. The model generates feedback through self-refinement and then regenerates the answer.</a:t>
            </a:r>
          </a:p>
          <a:p>
            <a:pPr indent="0" algn="l">
              <a:lnSpc>
                <a:spcPct val="100000"/>
              </a:lnSpc>
              <a:defRPr/>
            </a:pPr>
            <a:r>
              <a:rPr lang="en-US" sz="1800" b="0" i="0" u="none" strike="noStrike" dirty="0">
                <a:solidFill>
                  <a:srgbClr val="000000"/>
                </a:solidFill>
                <a:latin typeface="微软雅黑"/>
              </a:rPr>
              <a:t>Refine and feedback are generated by </a:t>
            </a:r>
            <a:r>
              <a:rPr lang="en-US" sz="1800" b="1" i="0" u="none" strike="noStrike" dirty="0">
                <a:solidFill>
                  <a:srgbClr val="FF0000"/>
                </a:solidFill>
                <a:latin typeface="微软雅黑"/>
              </a:rPr>
              <a:t>the same model,</a:t>
            </a:r>
            <a:r>
              <a:rPr lang="en-US" sz="1800" b="0" i="0" u="none" strike="noStrike" dirty="0">
                <a:solidFill>
                  <a:srgbClr val="000000"/>
                </a:solidFill>
                <a:latin typeface="微软雅黑"/>
              </a:rPr>
              <a:t> and there is no need to introduce an additional model.</a:t>
            </a:r>
          </a:p>
        </p:txBody>
      </p:sp>
      <p:pic>
        <p:nvPicPr>
          <p:cNvPr id="4" name="Picture 4"/>
          <p:cNvPicPr>
            <a:picLocks noChangeAspect="1"/>
          </p:cNvPicPr>
          <p:nvPr/>
        </p:nvPicPr>
        <p:blipFill>
          <a:blip r:embed="rId2"/>
          <a:srcRect t="6996"/>
          <a:stretch/>
        </p:blipFill>
        <p:spPr>
          <a:xfrm>
            <a:off x="314465" y="2438400"/>
            <a:ext cx="11017514" cy="3914922"/>
          </a:xfrm>
          <a:prstGeom prst="rect">
            <a:avLst/>
          </a:prstGeom>
          <a:ln w="9525">
            <a:noFill/>
            <a:prstDash val="soli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84967" y="586778"/>
            <a:ext cx="6025115" cy="424214"/>
          </a:xfrm>
          <a:prstGeom prst="rect">
            <a:avLst/>
          </a:prstGeom>
          <a:noFill/>
          <a:ln w="9525">
            <a:noFill/>
            <a:prstDash val="solid"/>
          </a:ln>
        </p:spPr>
        <p:txBody>
          <a:bodyPr lIns="0" tIns="0" rIns="0" bIns="0" rtlCol="0" anchor="t">
            <a:noAutofit/>
          </a:bodyPr>
          <a:lstStyle/>
          <a:p>
            <a:pPr indent="0" algn="l">
              <a:lnSpc>
                <a:spcPct val="100000"/>
              </a:lnSpc>
              <a:defRPr/>
            </a:pPr>
            <a:r>
              <a:rPr lang="en-US" sz="3150" b="1" i="0" u="none" strike="noStrike">
                <a:solidFill>
                  <a:srgbClr val="0339A6"/>
                </a:solidFill>
                <a:latin typeface="Microsoft YaHei"/>
              </a:rPr>
              <a:t>Self-Refine</a:t>
            </a:r>
            <a:endParaRPr lang="en-US" sz="1100"/>
          </a:p>
        </p:txBody>
      </p:sp>
      <p:sp>
        <p:nvSpPr>
          <p:cNvPr id="3" name="AutoShape 3"/>
          <p:cNvSpPr/>
          <p:nvPr/>
        </p:nvSpPr>
        <p:spPr>
          <a:xfrm>
            <a:off x="574258" y="1249521"/>
            <a:ext cx="10177392" cy="738664"/>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0" i="0" u="none" strike="noStrike" dirty="0">
                <a:solidFill>
                  <a:srgbClr val="000000"/>
                </a:solidFill>
                <a:latin typeface="微软雅黑"/>
              </a:rPr>
              <a:t>The feedback generated by the model needs to be specific and actionable. </a:t>
            </a:r>
            <a:r>
              <a:rPr lang="en-US" sz="1800" b="0" i="0" u="none" strike="noStrike" dirty="0">
                <a:solidFill>
                  <a:srgbClr val="FF0000"/>
                </a:solidFill>
                <a:latin typeface="微软雅黑"/>
              </a:rPr>
              <a:t>Ambiguous feedback has a negative effect.</a:t>
            </a:r>
          </a:p>
          <a:p>
            <a:pPr indent="0" algn="l">
              <a:lnSpc>
                <a:spcPct val="100000"/>
              </a:lnSpc>
            </a:pPr>
            <a:r>
              <a:rPr lang="en-US" sz="1800" b="0" i="0" u="none" strike="noStrike" dirty="0">
                <a:solidFill>
                  <a:srgbClr val="000000"/>
                </a:solidFill>
                <a:latin typeface="微软雅黑"/>
              </a:rPr>
              <a:t>Experimental results show that self-refine can improve model performance on </a:t>
            </a:r>
            <a:r>
              <a:rPr lang="en-US" sz="1800" b="0" i="0" u="none" strike="noStrike" dirty="0">
                <a:solidFill>
                  <a:srgbClr val="FF0000"/>
                </a:solidFill>
                <a:latin typeface="微软雅黑"/>
              </a:rPr>
              <a:t>multiple tasks </a:t>
            </a:r>
            <a:r>
              <a:rPr lang="en-US" sz="1800" b="0" i="0" u="none" strike="noStrike" dirty="0">
                <a:solidFill>
                  <a:srgbClr val="000000"/>
                </a:solidFill>
                <a:latin typeface="微软雅黑"/>
              </a:rPr>
              <a:t>and is effective on models of </a:t>
            </a:r>
            <a:r>
              <a:rPr lang="en-US" sz="1800" b="0" i="0" u="none" strike="noStrike" dirty="0">
                <a:solidFill>
                  <a:srgbClr val="FF0000"/>
                </a:solidFill>
                <a:latin typeface="微软雅黑"/>
              </a:rPr>
              <a:t>different sizes</a:t>
            </a:r>
            <a:r>
              <a:rPr lang="en-US" sz="1800" b="0" i="0" u="none" strike="noStrike" dirty="0">
                <a:solidFill>
                  <a:srgbClr val="000000"/>
                </a:solidFill>
                <a:latin typeface="微软雅黑"/>
              </a:rPr>
              <a:t>.</a:t>
            </a:r>
          </a:p>
        </p:txBody>
      </p:sp>
      <p:pic>
        <p:nvPicPr>
          <p:cNvPr id="4" name="Picture 4"/>
          <p:cNvPicPr>
            <a:picLocks noChangeAspect="1"/>
          </p:cNvPicPr>
          <p:nvPr/>
        </p:nvPicPr>
        <p:blipFill>
          <a:blip r:embed="rId2"/>
          <a:srcRect/>
          <a:stretch>
            <a:fillRect/>
          </a:stretch>
        </p:blipFill>
        <p:spPr>
          <a:xfrm>
            <a:off x="335071" y="2620257"/>
            <a:ext cx="6149860" cy="3281633"/>
          </a:xfrm>
          <a:prstGeom prst="rect">
            <a:avLst/>
          </a:prstGeom>
          <a:ln w="9525">
            <a:noFill/>
            <a:prstDash val="solid"/>
          </a:ln>
        </p:spPr>
      </p:pic>
      <p:pic>
        <p:nvPicPr>
          <p:cNvPr id="5" name="Picture 5"/>
          <p:cNvPicPr>
            <a:picLocks noChangeAspect="1"/>
          </p:cNvPicPr>
          <p:nvPr/>
        </p:nvPicPr>
        <p:blipFill>
          <a:blip r:embed="rId3"/>
          <a:srcRect l="3907" t="7058" r="2325" b="4991"/>
          <a:stretch>
            <a:fillRect/>
          </a:stretch>
        </p:blipFill>
        <p:spPr>
          <a:xfrm>
            <a:off x="6710082" y="4358244"/>
            <a:ext cx="4041568" cy="2018805"/>
          </a:xfrm>
          <a:prstGeom prst="rect">
            <a:avLst/>
          </a:prstGeom>
          <a:ln w="9525">
            <a:noFill/>
            <a:prstDash val="solid"/>
          </a:ln>
        </p:spPr>
      </p:pic>
      <p:sp>
        <p:nvSpPr>
          <p:cNvPr id="6" name="AutoShape 6"/>
          <p:cNvSpPr/>
          <p:nvPr/>
        </p:nvSpPr>
        <p:spPr>
          <a:xfrm>
            <a:off x="1976056" y="5901890"/>
            <a:ext cx="2867891" cy="369332"/>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800" b="0" i="0" u="none" strike="noStrike" dirty="0">
                <a:solidFill>
                  <a:srgbClr val="000000"/>
                </a:solidFill>
                <a:latin typeface="微软雅黑"/>
              </a:rPr>
              <a:t>Feedback -&gt; Refine</a:t>
            </a:r>
            <a:endParaRPr lang="en-US" sz="1100" dirty="0"/>
          </a:p>
        </p:txBody>
      </p:sp>
      <p:pic>
        <p:nvPicPr>
          <p:cNvPr id="7" name="Picture 7"/>
          <p:cNvPicPr>
            <a:picLocks noChangeAspect="1"/>
          </p:cNvPicPr>
          <p:nvPr/>
        </p:nvPicPr>
        <p:blipFill>
          <a:blip r:embed="rId4"/>
          <a:srcRect l="3953" t="7649" r="3176"/>
          <a:stretch>
            <a:fillRect/>
          </a:stretch>
        </p:blipFill>
        <p:spPr>
          <a:xfrm>
            <a:off x="6566917" y="2678560"/>
            <a:ext cx="4997559" cy="1582513"/>
          </a:xfrm>
          <a:prstGeom prst="rect">
            <a:avLst/>
          </a:prstGeom>
          <a:ln w="9525">
            <a:noFill/>
            <a:prstDash val="soli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72FA1B-CB37-876E-D822-8DD3EB2B1B31}"/>
              </a:ext>
            </a:extLst>
          </p:cNvPr>
          <p:cNvSpPr txBox="1">
            <a:spLocks/>
          </p:cNvSpPr>
          <p:nvPr/>
        </p:nvSpPr>
        <p:spPr bwMode="gray">
          <a:xfrm>
            <a:off x="695324" y="648689"/>
            <a:ext cx="5747039" cy="424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a:defRPr>
            </a:lvl1pPr>
            <a:lvl2pPr marL="0" indent="0" algn="l" rtl="0" eaLnBrk="1" fontAlgn="base" hangingPunct="1">
              <a:spcBef>
                <a:spcPts val="0"/>
              </a:spcBef>
              <a:spcAft>
                <a:spcPct val="0"/>
              </a:spcAft>
              <a:buFont typeface="Arial" charset="0"/>
              <a:buNone/>
              <a:defRPr sz="2800">
                <a:solidFill>
                  <a:schemeClr val="accent1"/>
                </a:solidFill>
                <a:latin typeface="+mn-lt"/>
                <a:cs typeface="+mn-cs"/>
                <a:sym typeface="Arial"/>
              </a:defRPr>
            </a:lvl2pPr>
            <a:lvl3pPr marL="515938" indent="-171450" algn="l" rtl="0" eaLnBrk="1" fontAlgn="base" hangingPunct="1">
              <a:spcBef>
                <a:spcPct val="20000"/>
              </a:spcBef>
              <a:spcAft>
                <a:spcPct val="0"/>
              </a:spcAft>
              <a:buFont typeface="Arial" charset="0"/>
              <a:buChar char="-"/>
              <a:defRPr sz="1600">
                <a:solidFill>
                  <a:schemeClr val="tx1"/>
                </a:solidFill>
                <a:latin typeface="+mn-lt"/>
                <a:cs typeface="+mn-cs"/>
                <a:sym typeface="Arial"/>
              </a:defRPr>
            </a:lvl3pPr>
            <a:lvl4pPr marL="684213"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4pPr>
            <a:lvl5pPr marL="858838" indent="-173038" algn="l" rtl="0" eaLnBrk="1" fontAlgn="base" hangingPunct="1">
              <a:spcBef>
                <a:spcPct val="20000"/>
              </a:spcBef>
              <a:spcAft>
                <a:spcPct val="0"/>
              </a:spcAft>
              <a:buFont typeface="Arial" charset="0"/>
              <a:buChar char="-"/>
              <a:defRPr sz="1600">
                <a:solidFill>
                  <a:schemeClr val="tx1"/>
                </a:solidFill>
                <a:latin typeface="+mn-lt"/>
                <a:cs typeface="+mn-cs"/>
                <a:sym typeface="Arial"/>
              </a:defRPr>
            </a:lvl5pPr>
            <a:lvl6pPr marL="1316038" indent="-173038" algn="l" rtl="0" eaLnBrk="1" fontAlgn="base" hangingPunct="1">
              <a:spcBef>
                <a:spcPct val="20000"/>
              </a:spcBef>
              <a:spcAft>
                <a:spcPct val="0"/>
              </a:spcAft>
              <a:buFont typeface="Arial" charset="0"/>
              <a:buChar char="-"/>
              <a:defRPr sz="1600">
                <a:solidFill>
                  <a:schemeClr val="tx1"/>
                </a:solidFill>
                <a:latin typeface="+mn-lt"/>
                <a:cs typeface="+mn-cs"/>
              </a:defRPr>
            </a:lvl6pPr>
            <a:lvl7pPr marL="1773238" indent="-173038" algn="l" rtl="0" eaLnBrk="1" fontAlgn="base" hangingPunct="1">
              <a:spcBef>
                <a:spcPct val="20000"/>
              </a:spcBef>
              <a:spcAft>
                <a:spcPct val="0"/>
              </a:spcAft>
              <a:buFont typeface="Arial" charset="0"/>
              <a:buChar char="-"/>
              <a:defRPr sz="1600">
                <a:solidFill>
                  <a:schemeClr val="tx1"/>
                </a:solidFill>
                <a:latin typeface="+mn-lt"/>
                <a:cs typeface="+mn-cs"/>
              </a:defRPr>
            </a:lvl7pPr>
            <a:lvl8pPr marL="2230438" indent="-173038" algn="l" rtl="0" eaLnBrk="1" fontAlgn="base" hangingPunct="1">
              <a:spcBef>
                <a:spcPct val="20000"/>
              </a:spcBef>
              <a:spcAft>
                <a:spcPct val="0"/>
              </a:spcAft>
              <a:buFont typeface="Arial" charset="0"/>
              <a:buChar char="-"/>
              <a:defRPr sz="1600">
                <a:solidFill>
                  <a:schemeClr val="tx1"/>
                </a:solidFill>
                <a:latin typeface="+mn-lt"/>
                <a:cs typeface="+mn-cs"/>
              </a:defRPr>
            </a:lvl8pPr>
            <a:lvl9pPr marL="2687638" indent="-173038" algn="l" rtl="0" eaLnBrk="1" fontAlgn="base" hangingPunct="1">
              <a:spcBef>
                <a:spcPct val="20000"/>
              </a:spcBef>
              <a:spcAft>
                <a:spcPct val="0"/>
              </a:spcAft>
              <a:buFont typeface="Arial"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Microsoft YaHei" panose="020B0503020204020204" pitchFamily="34" charset="-122"/>
                <a:ea typeface="Microsoft YaHei" panose="020B0503020204020204" pitchFamily="34" charset="-122"/>
              </a:rPr>
              <a:t>Memory Classification</a:t>
            </a:r>
            <a:endParaRPr lang="zh-CN" altLang="en-US" sz="3200" b="1" kern="0" dirty="0">
              <a:solidFill>
                <a:srgbClr val="0339A6"/>
              </a:solidFill>
              <a:latin typeface="Microsoft YaHei" panose="020B0503020204020204" pitchFamily="34" charset="-122"/>
              <a:ea typeface="Microsoft YaHei" panose="020B0503020204020204" pitchFamily="34" charset="-122"/>
            </a:endParaRPr>
          </a:p>
        </p:txBody>
      </p:sp>
      <p:sp>
        <p:nvSpPr>
          <p:cNvPr id="3" name="Left Brace 2">
            <a:extLst>
              <a:ext uri="{FF2B5EF4-FFF2-40B4-BE49-F238E27FC236}">
                <a16:creationId xmlns:a16="http://schemas.microsoft.com/office/drawing/2014/main" id="{D30119B6-2AC4-740D-2698-3F57576748BE}"/>
              </a:ext>
            </a:extLst>
          </p:cNvPr>
          <p:cNvSpPr/>
          <p:nvPr/>
        </p:nvSpPr>
        <p:spPr>
          <a:xfrm>
            <a:off x="2147455" y="2230581"/>
            <a:ext cx="914400" cy="3325091"/>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720FEF6D-DC58-E995-E4D8-78213FDEC950}"/>
              </a:ext>
            </a:extLst>
          </p:cNvPr>
          <p:cNvSpPr txBox="1"/>
          <p:nvPr/>
        </p:nvSpPr>
        <p:spPr>
          <a:xfrm>
            <a:off x="879764" y="3616126"/>
            <a:ext cx="1620982" cy="646331"/>
          </a:xfrm>
          <a:prstGeom prst="rect">
            <a:avLst/>
          </a:prstGeom>
          <a:noFill/>
        </p:spPr>
        <p:txBody>
          <a:bodyPr wrap="square" rtlCol="0">
            <a:spAutoFit/>
          </a:bodyPr>
          <a:lstStyle/>
          <a:p>
            <a:r>
              <a:rPr lang="en-US" dirty="0">
                <a:latin typeface="Microsoft YaHei" panose="020B0503020204020204" pitchFamily="34" charset="-122"/>
                <a:ea typeface="Microsoft YaHei" panose="020B0503020204020204" pitchFamily="34" charset="-122"/>
              </a:rPr>
              <a:t>Human Memory</a:t>
            </a:r>
          </a:p>
        </p:txBody>
      </p:sp>
      <p:sp>
        <p:nvSpPr>
          <p:cNvPr id="5" name="TextBox 4">
            <a:extLst>
              <a:ext uri="{FF2B5EF4-FFF2-40B4-BE49-F238E27FC236}">
                <a16:creationId xmlns:a16="http://schemas.microsoft.com/office/drawing/2014/main" id="{2A58B306-F9FE-8A45-673D-666775595D23}"/>
              </a:ext>
            </a:extLst>
          </p:cNvPr>
          <p:cNvSpPr txBox="1"/>
          <p:nvPr/>
        </p:nvSpPr>
        <p:spPr>
          <a:xfrm>
            <a:off x="3172691" y="2045915"/>
            <a:ext cx="1510146" cy="646331"/>
          </a:xfrm>
          <a:prstGeom prst="rect">
            <a:avLst/>
          </a:prstGeom>
          <a:noFill/>
        </p:spPr>
        <p:txBody>
          <a:bodyPr wrap="square" rtlCol="0">
            <a:spAutoFit/>
          </a:bodyPr>
          <a:lstStyle/>
          <a:p>
            <a:r>
              <a:rPr lang="en-US" dirty="0">
                <a:latin typeface="Microsoft YaHei" panose="020B0503020204020204" pitchFamily="34" charset="-122"/>
                <a:ea typeface="Microsoft YaHei" panose="020B0503020204020204" pitchFamily="34" charset="-122"/>
              </a:rPr>
              <a:t>Sensory</a:t>
            </a:r>
          </a:p>
          <a:p>
            <a:r>
              <a:rPr lang="en-US" dirty="0">
                <a:latin typeface="Microsoft YaHei" panose="020B0503020204020204" pitchFamily="34" charset="-122"/>
                <a:ea typeface="Microsoft YaHei" panose="020B0503020204020204" pitchFamily="34" charset="-122"/>
              </a:rPr>
              <a:t>Memory</a:t>
            </a:r>
          </a:p>
        </p:txBody>
      </p:sp>
      <p:sp>
        <p:nvSpPr>
          <p:cNvPr id="6" name="TextBox 5">
            <a:extLst>
              <a:ext uri="{FF2B5EF4-FFF2-40B4-BE49-F238E27FC236}">
                <a16:creationId xmlns:a16="http://schemas.microsoft.com/office/drawing/2014/main" id="{7419093D-C80F-2CD9-E2D1-64E18736FC1D}"/>
              </a:ext>
            </a:extLst>
          </p:cNvPr>
          <p:cNvSpPr txBox="1"/>
          <p:nvPr/>
        </p:nvSpPr>
        <p:spPr>
          <a:xfrm>
            <a:off x="3061855" y="3665062"/>
            <a:ext cx="1510146" cy="369332"/>
          </a:xfrm>
          <a:prstGeom prst="rect">
            <a:avLst/>
          </a:prstGeom>
          <a:noFill/>
        </p:spPr>
        <p:txBody>
          <a:bodyPr wrap="square" rtlCol="0">
            <a:spAutoFit/>
          </a:bodyPr>
          <a:lstStyle/>
          <a:p>
            <a:r>
              <a:rPr lang="en-US" altLang="zh-CN" dirty="0">
                <a:latin typeface="Microsoft YaHei" panose="020B0503020204020204" pitchFamily="34" charset="-122"/>
                <a:ea typeface="Microsoft YaHei" panose="020B0503020204020204" pitchFamily="34" charset="-122"/>
              </a:rPr>
              <a:t>S</a:t>
            </a:r>
            <a:r>
              <a:rPr lang="en-US" dirty="0">
                <a:latin typeface="Microsoft YaHei" panose="020B0503020204020204" pitchFamily="34" charset="-122"/>
                <a:ea typeface="Microsoft YaHei" panose="020B0503020204020204" pitchFamily="34" charset="-122"/>
              </a:rPr>
              <a:t>hort-term</a:t>
            </a:r>
          </a:p>
        </p:txBody>
      </p:sp>
      <p:sp>
        <p:nvSpPr>
          <p:cNvPr id="7" name="TextBox 6">
            <a:extLst>
              <a:ext uri="{FF2B5EF4-FFF2-40B4-BE49-F238E27FC236}">
                <a16:creationId xmlns:a16="http://schemas.microsoft.com/office/drawing/2014/main" id="{8738E1FC-8CD8-0269-91BB-EAE50C45E004}"/>
              </a:ext>
            </a:extLst>
          </p:cNvPr>
          <p:cNvSpPr txBox="1"/>
          <p:nvPr/>
        </p:nvSpPr>
        <p:spPr>
          <a:xfrm>
            <a:off x="3052552" y="5289516"/>
            <a:ext cx="1510146" cy="369332"/>
          </a:xfrm>
          <a:prstGeom prst="rect">
            <a:avLst/>
          </a:prstGeom>
          <a:noFill/>
        </p:spPr>
        <p:txBody>
          <a:bodyPr wrap="square" rtlCol="0">
            <a:spAutoFit/>
          </a:bodyPr>
          <a:lstStyle/>
          <a:p>
            <a:r>
              <a:rPr lang="en-US" altLang="zh-CN" dirty="0">
                <a:latin typeface="Microsoft YaHei" panose="020B0503020204020204" pitchFamily="34" charset="-122"/>
                <a:ea typeface="Microsoft YaHei" panose="020B0503020204020204" pitchFamily="34" charset="-122"/>
              </a:rPr>
              <a:t>Long-Tern</a:t>
            </a:r>
            <a:endParaRPr lang="en-US" dirty="0">
              <a:latin typeface="Microsoft YaHei" panose="020B0503020204020204" pitchFamily="34" charset="-122"/>
              <a:ea typeface="Microsoft YaHei" panose="020B0503020204020204" pitchFamily="34" charset="-122"/>
            </a:endParaRPr>
          </a:p>
        </p:txBody>
      </p:sp>
      <p:sp>
        <p:nvSpPr>
          <p:cNvPr id="8" name="Left Brace 7">
            <a:extLst>
              <a:ext uri="{FF2B5EF4-FFF2-40B4-BE49-F238E27FC236}">
                <a16:creationId xmlns:a16="http://schemas.microsoft.com/office/drawing/2014/main" id="{0D55600F-7FFF-414F-BF9D-C264302F4BE8}"/>
              </a:ext>
            </a:extLst>
          </p:cNvPr>
          <p:cNvSpPr/>
          <p:nvPr/>
        </p:nvSpPr>
        <p:spPr>
          <a:xfrm>
            <a:off x="4218710" y="1612085"/>
            <a:ext cx="609600" cy="1233032"/>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714B6D47-01C4-B1D7-AD11-1427D3A33CCE}"/>
              </a:ext>
            </a:extLst>
          </p:cNvPr>
          <p:cNvSpPr txBox="1"/>
          <p:nvPr/>
        </p:nvSpPr>
        <p:spPr>
          <a:xfrm>
            <a:off x="4973782" y="1430966"/>
            <a:ext cx="1011383" cy="369332"/>
          </a:xfrm>
          <a:prstGeom prst="rect">
            <a:avLst/>
          </a:prstGeom>
          <a:noFill/>
        </p:spPr>
        <p:txBody>
          <a:bodyPr wrap="square" rtlCol="0">
            <a:spAutoFit/>
          </a:bodyPr>
          <a:lstStyle/>
          <a:p>
            <a:r>
              <a:rPr lang="en-US" dirty="0">
                <a:latin typeface="Microsoft YaHei" panose="020B0503020204020204" pitchFamily="34" charset="-122"/>
                <a:ea typeface="Microsoft YaHei" panose="020B0503020204020204" pitchFamily="34" charset="-122"/>
              </a:rPr>
              <a:t>Vision</a:t>
            </a:r>
          </a:p>
        </p:txBody>
      </p:sp>
      <p:sp>
        <p:nvSpPr>
          <p:cNvPr id="10" name="TextBox 9">
            <a:extLst>
              <a:ext uri="{FF2B5EF4-FFF2-40B4-BE49-F238E27FC236}">
                <a16:creationId xmlns:a16="http://schemas.microsoft.com/office/drawing/2014/main" id="{8FB85CC5-07F4-4E34-E16D-9593E2BFF660}"/>
              </a:ext>
            </a:extLst>
          </p:cNvPr>
          <p:cNvSpPr txBox="1"/>
          <p:nvPr/>
        </p:nvSpPr>
        <p:spPr>
          <a:xfrm>
            <a:off x="4973783" y="1944232"/>
            <a:ext cx="1011382" cy="369332"/>
          </a:xfrm>
          <a:prstGeom prst="rect">
            <a:avLst/>
          </a:prstGeom>
          <a:noFill/>
        </p:spPr>
        <p:txBody>
          <a:bodyPr wrap="square" rtlCol="0">
            <a:spAutoFit/>
          </a:bodyPr>
          <a:lstStyle/>
          <a:p>
            <a:r>
              <a:rPr lang="en-US" dirty="0">
                <a:latin typeface="Microsoft YaHei" panose="020B0503020204020204" pitchFamily="34" charset="-122"/>
                <a:ea typeface="Microsoft YaHei" panose="020B0503020204020204" pitchFamily="34" charset="-122"/>
              </a:rPr>
              <a:t>Sound</a:t>
            </a:r>
          </a:p>
        </p:txBody>
      </p:sp>
      <p:sp>
        <p:nvSpPr>
          <p:cNvPr id="11" name="TextBox 10">
            <a:extLst>
              <a:ext uri="{FF2B5EF4-FFF2-40B4-BE49-F238E27FC236}">
                <a16:creationId xmlns:a16="http://schemas.microsoft.com/office/drawing/2014/main" id="{DBBBD7AA-6C57-970C-0995-CFF652994DAA}"/>
              </a:ext>
            </a:extLst>
          </p:cNvPr>
          <p:cNvSpPr txBox="1"/>
          <p:nvPr/>
        </p:nvSpPr>
        <p:spPr>
          <a:xfrm>
            <a:off x="4973782" y="2539013"/>
            <a:ext cx="1122218" cy="369332"/>
          </a:xfrm>
          <a:prstGeom prst="rect">
            <a:avLst/>
          </a:prstGeom>
          <a:noFill/>
        </p:spPr>
        <p:txBody>
          <a:bodyPr wrap="square" rtlCol="0">
            <a:spAutoFit/>
          </a:bodyPr>
          <a:lstStyle/>
          <a:p>
            <a:r>
              <a:rPr lang="en-US" altLang="zh-CN" dirty="0">
                <a:latin typeface="Microsoft YaHei" panose="020B0503020204020204" pitchFamily="34" charset="-122"/>
                <a:ea typeface="Microsoft YaHei" panose="020B0503020204020204" pitchFamily="34" charset="-122"/>
              </a:rPr>
              <a:t>Touch</a:t>
            </a:r>
            <a:endParaRPr lang="en-US" dirty="0">
              <a:latin typeface="Microsoft YaHei" panose="020B0503020204020204" pitchFamily="34" charset="-122"/>
              <a:ea typeface="Microsoft YaHei" panose="020B0503020204020204" pitchFamily="34" charset="-122"/>
            </a:endParaRPr>
          </a:p>
        </p:txBody>
      </p:sp>
      <p:sp>
        <p:nvSpPr>
          <p:cNvPr id="12" name="TextBox 11">
            <a:extLst>
              <a:ext uri="{FF2B5EF4-FFF2-40B4-BE49-F238E27FC236}">
                <a16:creationId xmlns:a16="http://schemas.microsoft.com/office/drawing/2014/main" id="{52F0806A-66DB-5F35-964D-F1D7D69460A1}"/>
              </a:ext>
            </a:extLst>
          </p:cNvPr>
          <p:cNvSpPr txBox="1"/>
          <p:nvPr/>
        </p:nvSpPr>
        <p:spPr>
          <a:xfrm>
            <a:off x="6373446" y="1612085"/>
            <a:ext cx="4433454" cy="923330"/>
          </a:xfrm>
          <a:prstGeom prst="rect">
            <a:avLst/>
          </a:prstGeom>
          <a:noFill/>
        </p:spPr>
        <p:txBody>
          <a:bodyPr wrap="square" rtlCol="0">
            <a:spAutoFit/>
          </a:bodyPr>
          <a:lstStyle/>
          <a:p>
            <a:r>
              <a:rPr lang="en-US" dirty="0">
                <a:solidFill>
                  <a:srgbClr val="0339A6"/>
                </a:solidFill>
                <a:latin typeface="Microsoft YaHei" panose="020B0503020204020204" pitchFamily="34" charset="-122"/>
                <a:ea typeface="Microsoft YaHei" panose="020B0503020204020204" pitchFamily="34" charset="-122"/>
              </a:rPr>
              <a:t>GPT-4o already has the ability to process both visual signals (pictures) and audio signals (speech)</a:t>
            </a:r>
          </a:p>
        </p:txBody>
      </p:sp>
      <p:sp>
        <p:nvSpPr>
          <p:cNvPr id="13" name="Left Brace 12">
            <a:extLst>
              <a:ext uri="{FF2B5EF4-FFF2-40B4-BE49-F238E27FC236}">
                <a16:creationId xmlns:a16="http://schemas.microsoft.com/office/drawing/2014/main" id="{C71240F1-558B-10D3-6552-E406A3AB8320}"/>
              </a:ext>
            </a:extLst>
          </p:cNvPr>
          <p:cNvSpPr/>
          <p:nvPr/>
        </p:nvSpPr>
        <p:spPr>
          <a:xfrm>
            <a:off x="4405745" y="4662723"/>
            <a:ext cx="609600" cy="1547221"/>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494AFCBB-CC20-F125-A7F1-88D5BD85BF93}"/>
              </a:ext>
            </a:extLst>
          </p:cNvPr>
          <p:cNvSpPr txBox="1"/>
          <p:nvPr/>
        </p:nvSpPr>
        <p:spPr>
          <a:xfrm>
            <a:off x="5108861" y="4444693"/>
            <a:ext cx="1205345" cy="369332"/>
          </a:xfrm>
          <a:prstGeom prst="rect">
            <a:avLst/>
          </a:prstGeom>
          <a:noFill/>
        </p:spPr>
        <p:txBody>
          <a:bodyPr wrap="square" rtlCol="0">
            <a:spAutoFit/>
          </a:bodyPr>
          <a:lstStyle/>
          <a:p>
            <a:r>
              <a:rPr lang="en-US" dirty="0">
                <a:latin typeface="Microsoft YaHei" panose="020B0503020204020204" pitchFamily="34" charset="-122"/>
                <a:ea typeface="Microsoft YaHei" panose="020B0503020204020204" pitchFamily="34" charset="-122"/>
              </a:rPr>
              <a:t>Explicit </a:t>
            </a:r>
          </a:p>
        </p:txBody>
      </p:sp>
      <p:sp>
        <p:nvSpPr>
          <p:cNvPr id="17" name="TextBox 16">
            <a:extLst>
              <a:ext uri="{FF2B5EF4-FFF2-40B4-BE49-F238E27FC236}">
                <a16:creationId xmlns:a16="http://schemas.microsoft.com/office/drawing/2014/main" id="{FD4809DA-9B18-3C29-68A2-C15F4FDA4BB0}"/>
              </a:ext>
            </a:extLst>
          </p:cNvPr>
          <p:cNvSpPr txBox="1"/>
          <p:nvPr/>
        </p:nvSpPr>
        <p:spPr>
          <a:xfrm>
            <a:off x="5079372" y="6024645"/>
            <a:ext cx="1205346" cy="369332"/>
          </a:xfrm>
          <a:prstGeom prst="rect">
            <a:avLst/>
          </a:prstGeom>
          <a:noFill/>
        </p:spPr>
        <p:txBody>
          <a:bodyPr wrap="square" rtlCol="0">
            <a:spAutoFit/>
          </a:bodyPr>
          <a:lstStyle/>
          <a:p>
            <a:r>
              <a:rPr lang="en-US" dirty="0">
                <a:latin typeface="Microsoft YaHei" panose="020B0503020204020204" pitchFamily="34" charset="-122"/>
                <a:ea typeface="Microsoft YaHei" panose="020B0503020204020204" pitchFamily="34" charset="-122"/>
              </a:rPr>
              <a:t>Implicit </a:t>
            </a:r>
          </a:p>
        </p:txBody>
      </p:sp>
      <p:sp>
        <p:nvSpPr>
          <p:cNvPr id="19" name="TextBox 18">
            <a:extLst>
              <a:ext uri="{FF2B5EF4-FFF2-40B4-BE49-F238E27FC236}">
                <a16:creationId xmlns:a16="http://schemas.microsoft.com/office/drawing/2014/main" id="{77186C88-C474-B7F5-48C1-A71EEFCDD441}"/>
              </a:ext>
            </a:extLst>
          </p:cNvPr>
          <p:cNvSpPr txBox="1"/>
          <p:nvPr/>
        </p:nvSpPr>
        <p:spPr>
          <a:xfrm>
            <a:off x="6419632" y="6037472"/>
            <a:ext cx="4076429" cy="369332"/>
          </a:xfrm>
          <a:prstGeom prst="rect">
            <a:avLst/>
          </a:prstGeom>
          <a:noFill/>
        </p:spPr>
        <p:txBody>
          <a:bodyPr wrap="square">
            <a:spAutoFit/>
          </a:bodyPr>
          <a:lstStyle/>
          <a:p>
            <a:r>
              <a:rPr lang="en-US" dirty="0">
                <a:latin typeface="Microsoft YaHei" panose="020B0503020204020204" pitchFamily="34" charset="-122"/>
                <a:ea typeface="Microsoft YaHei" panose="020B0503020204020204" pitchFamily="34" charset="-122"/>
              </a:rPr>
              <a:t>The ability to achieve some skills </a:t>
            </a:r>
            <a:endParaRPr lang="en-US" dirty="0"/>
          </a:p>
        </p:txBody>
      </p:sp>
      <p:sp>
        <p:nvSpPr>
          <p:cNvPr id="20" name="Left Brace 19">
            <a:extLst>
              <a:ext uri="{FF2B5EF4-FFF2-40B4-BE49-F238E27FC236}">
                <a16:creationId xmlns:a16="http://schemas.microsoft.com/office/drawing/2014/main" id="{6CAD7C0C-DF46-5159-3A53-382141CAA3B1}"/>
              </a:ext>
            </a:extLst>
          </p:cNvPr>
          <p:cNvSpPr/>
          <p:nvPr/>
        </p:nvSpPr>
        <p:spPr>
          <a:xfrm>
            <a:off x="6151424" y="4031625"/>
            <a:ext cx="609600" cy="1188263"/>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53E07431-A8A9-030A-5386-BCC84842B781}"/>
              </a:ext>
            </a:extLst>
          </p:cNvPr>
          <p:cNvSpPr txBox="1"/>
          <p:nvPr/>
        </p:nvSpPr>
        <p:spPr>
          <a:xfrm>
            <a:off x="6598228" y="3893125"/>
            <a:ext cx="1711036" cy="369332"/>
          </a:xfrm>
          <a:prstGeom prst="rect">
            <a:avLst/>
          </a:prstGeom>
          <a:noFill/>
        </p:spPr>
        <p:txBody>
          <a:bodyPr wrap="square" rtlCol="0">
            <a:spAutoFit/>
          </a:bodyPr>
          <a:lstStyle/>
          <a:p>
            <a:pPr algn="ctr"/>
            <a:r>
              <a:rPr lang="en-US" dirty="0">
                <a:latin typeface="Microsoft YaHei" panose="020B0503020204020204" pitchFamily="34" charset="-122"/>
                <a:ea typeface="Microsoft YaHei" panose="020B0503020204020204" pitchFamily="34" charset="-122"/>
              </a:rPr>
              <a:t>Procedural</a:t>
            </a:r>
          </a:p>
        </p:txBody>
      </p:sp>
      <p:sp>
        <p:nvSpPr>
          <p:cNvPr id="22" name="TextBox 21">
            <a:extLst>
              <a:ext uri="{FF2B5EF4-FFF2-40B4-BE49-F238E27FC236}">
                <a16:creationId xmlns:a16="http://schemas.microsoft.com/office/drawing/2014/main" id="{11C8076C-67AC-6D78-A578-30AEEC11FDF6}"/>
              </a:ext>
            </a:extLst>
          </p:cNvPr>
          <p:cNvSpPr txBox="1"/>
          <p:nvPr/>
        </p:nvSpPr>
        <p:spPr>
          <a:xfrm>
            <a:off x="6302155" y="5052743"/>
            <a:ext cx="1711036" cy="369332"/>
          </a:xfrm>
          <a:prstGeom prst="rect">
            <a:avLst/>
          </a:prstGeom>
          <a:noFill/>
        </p:spPr>
        <p:txBody>
          <a:bodyPr wrap="square" rtlCol="0">
            <a:spAutoFit/>
          </a:bodyPr>
          <a:lstStyle/>
          <a:p>
            <a:pPr algn="ctr"/>
            <a:r>
              <a:rPr lang="en-US" dirty="0">
                <a:latin typeface="Microsoft YaHei" panose="020B0503020204020204" pitchFamily="34" charset="-122"/>
                <a:ea typeface="Microsoft YaHei" panose="020B0503020204020204" pitchFamily="34" charset="-122"/>
              </a:rPr>
              <a:t>Fact</a:t>
            </a:r>
          </a:p>
        </p:txBody>
      </p:sp>
      <p:sp>
        <p:nvSpPr>
          <p:cNvPr id="23" name="TextBox 22">
            <a:extLst>
              <a:ext uri="{FF2B5EF4-FFF2-40B4-BE49-F238E27FC236}">
                <a16:creationId xmlns:a16="http://schemas.microsoft.com/office/drawing/2014/main" id="{C7367689-2D5B-2011-7C81-332914C31992}"/>
              </a:ext>
            </a:extLst>
          </p:cNvPr>
          <p:cNvSpPr txBox="1"/>
          <p:nvPr/>
        </p:nvSpPr>
        <p:spPr>
          <a:xfrm>
            <a:off x="4523510" y="3571345"/>
            <a:ext cx="2507667" cy="646331"/>
          </a:xfrm>
          <a:prstGeom prst="rect">
            <a:avLst/>
          </a:prstGeom>
          <a:noFill/>
        </p:spPr>
        <p:txBody>
          <a:bodyPr wrap="square" rtlCol="0">
            <a:spAutoFit/>
          </a:bodyPr>
          <a:lstStyle/>
          <a:p>
            <a:r>
              <a:rPr lang="en-US" altLang="zh-CN" dirty="0">
                <a:solidFill>
                  <a:srgbClr val="0339A6"/>
                </a:solidFill>
                <a:latin typeface="Microsoft YaHei" panose="020B0503020204020204" pitchFamily="34" charset="-122"/>
                <a:ea typeface="Microsoft YaHei" panose="020B0503020204020204" pitchFamily="34" charset="-122"/>
              </a:rPr>
              <a:t>In-context Learning</a:t>
            </a:r>
            <a:r>
              <a:rPr lang="zh-CN" altLang="en-US" dirty="0">
                <a:solidFill>
                  <a:srgbClr val="0339A6"/>
                </a:solidFill>
                <a:latin typeface="Microsoft YaHei" panose="020B0503020204020204" pitchFamily="34" charset="-122"/>
                <a:ea typeface="Microsoft YaHei" panose="020B0503020204020204" pitchFamily="34" charset="-122"/>
              </a:rPr>
              <a:t> </a:t>
            </a:r>
            <a:r>
              <a:rPr lang="en-US" altLang="zh-CN" dirty="0">
                <a:solidFill>
                  <a:srgbClr val="0339A6"/>
                </a:solidFill>
                <a:latin typeface="Microsoft YaHei" panose="020B0503020204020204" pitchFamily="34" charset="-122"/>
                <a:ea typeface="Microsoft YaHei" panose="020B0503020204020204" pitchFamily="34" charset="-122"/>
              </a:rPr>
              <a:t>(ICL)</a:t>
            </a:r>
            <a:endParaRPr lang="en-US" dirty="0">
              <a:solidFill>
                <a:srgbClr val="0339A6"/>
              </a:solidFill>
              <a:latin typeface="Microsoft YaHei" panose="020B0503020204020204" pitchFamily="34" charset="-122"/>
              <a:ea typeface="Microsoft YaHei" panose="020B0503020204020204" pitchFamily="34" charset="-122"/>
            </a:endParaRPr>
          </a:p>
        </p:txBody>
      </p:sp>
      <p:sp>
        <p:nvSpPr>
          <p:cNvPr id="24" name="TextBox 23">
            <a:extLst>
              <a:ext uri="{FF2B5EF4-FFF2-40B4-BE49-F238E27FC236}">
                <a16:creationId xmlns:a16="http://schemas.microsoft.com/office/drawing/2014/main" id="{AE5B1C1A-935F-2C4C-930C-AF2BEC9B2F2D}"/>
              </a:ext>
            </a:extLst>
          </p:cNvPr>
          <p:cNvSpPr txBox="1"/>
          <p:nvPr/>
        </p:nvSpPr>
        <p:spPr>
          <a:xfrm>
            <a:off x="7803587" y="4966350"/>
            <a:ext cx="3723140" cy="646331"/>
          </a:xfrm>
          <a:prstGeom prst="rect">
            <a:avLst/>
          </a:prstGeom>
          <a:noFill/>
        </p:spPr>
        <p:txBody>
          <a:bodyPr wrap="square" rtlCol="0">
            <a:spAutoFit/>
          </a:bodyPr>
          <a:lstStyle/>
          <a:p>
            <a:r>
              <a:rPr lang="en-US" dirty="0">
                <a:solidFill>
                  <a:srgbClr val="0339A6"/>
                </a:solidFill>
                <a:latin typeface="Microsoft YaHei" panose="020B0503020204020204" pitchFamily="34" charset="-122"/>
                <a:ea typeface="Microsoft YaHei" panose="020B0503020204020204" pitchFamily="34" charset="-122"/>
              </a:rPr>
              <a:t>Retrieval Augmented Generation (RAG)</a:t>
            </a:r>
          </a:p>
        </p:txBody>
      </p:sp>
    </p:spTree>
    <p:extLst>
      <p:ext uri="{BB962C8B-B14F-4D97-AF65-F5344CB8AC3E}">
        <p14:creationId xmlns:p14="http://schemas.microsoft.com/office/powerpoint/2010/main" val="391209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0B6BF57-B322-C7CC-5819-ADFB0C1CC600}"/>
              </a:ext>
            </a:extLst>
          </p:cNvPr>
          <p:cNvSpPr txBox="1"/>
          <p:nvPr/>
        </p:nvSpPr>
        <p:spPr>
          <a:xfrm>
            <a:off x="595745" y="1385455"/>
            <a:ext cx="10432473" cy="1200329"/>
          </a:xfrm>
          <a:prstGeom prst="rect">
            <a:avLst/>
          </a:prstGeom>
          <a:noFill/>
        </p:spPr>
        <p:txBody>
          <a:bodyPr wrap="square" rtlCol="0">
            <a:spAutoFit/>
          </a:bodyPr>
          <a:lstStyle/>
          <a:p>
            <a:r>
              <a:rPr lang="en-US" dirty="0">
                <a:latin typeface="Microsoft YaHei" panose="020B0503020204020204" pitchFamily="34" charset="-122"/>
                <a:ea typeface="Microsoft YaHei" panose="020B0503020204020204" pitchFamily="34" charset="-122"/>
              </a:rPr>
              <a:t>In-Context Learning (ICL)</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is a paradigm that allows language models to learn based on only a few examples provided.</a:t>
            </a:r>
            <a:endParaRPr lang="en-AU" altLang="zh-CN" sz="1400" dirty="0">
              <a:latin typeface="Microsoft YaHei" panose="020B0503020204020204" pitchFamily="34" charset="-122"/>
              <a:ea typeface="Microsoft YaHei" panose="020B0503020204020204" pitchFamily="34" charset="-122"/>
            </a:endParaRPr>
          </a:p>
          <a:p>
            <a:pPr marL="285750" indent="-285750">
              <a:buFont typeface="Wingdings" pitchFamily="2" charset="2"/>
              <a:buChar char="ü"/>
            </a:pPr>
            <a:r>
              <a:rPr lang="en-US" altLang="zh-CN" dirty="0">
                <a:latin typeface="Microsoft YaHei" panose="020B0503020204020204" pitchFamily="34" charset="-122"/>
                <a:ea typeface="Microsoft YaHei" panose="020B0503020204020204" pitchFamily="34" charset="-122"/>
              </a:rPr>
              <a:t>High flexibility, you can choose the appropriate example according to your needs</a:t>
            </a:r>
            <a:endParaRPr lang="en-AU" altLang="zh-CN" sz="600" dirty="0">
              <a:latin typeface="Microsoft YaHei" panose="020B0503020204020204" pitchFamily="34" charset="-122"/>
              <a:ea typeface="Microsoft YaHei" panose="020B0503020204020204" pitchFamily="34" charset="-122"/>
            </a:endParaRPr>
          </a:p>
          <a:p>
            <a:pPr marL="285750" indent="-285750">
              <a:buFont typeface="Wingdings" pitchFamily="2" charset="2"/>
              <a:buChar char="ü"/>
            </a:pPr>
            <a:r>
              <a:rPr lang="en-US" altLang="zh-CN" dirty="0">
                <a:latin typeface="Microsoft YaHei" panose="020B0503020204020204" pitchFamily="34" charset="-122"/>
                <a:ea typeface="Microsoft YaHei" panose="020B0503020204020204" pitchFamily="34" charset="-122"/>
              </a:rPr>
              <a:t>No need to fine-tune model parameters, saving training costs</a:t>
            </a:r>
            <a:endParaRPr lang="en-US" dirty="0">
              <a:latin typeface="Microsoft YaHei" panose="020B0503020204020204" pitchFamily="34" charset="-122"/>
              <a:ea typeface="Microsoft YaHei" panose="020B0503020204020204" pitchFamily="34" charset="-122"/>
            </a:endParaRPr>
          </a:p>
        </p:txBody>
      </p:sp>
      <p:sp>
        <p:nvSpPr>
          <p:cNvPr id="5" name="Text Placeholder 1">
            <a:extLst>
              <a:ext uri="{FF2B5EF4-FFF2-40B4-BE49-F238E27FC236}">
                <a16:creationId xmlns:a16="http://schemas.microsoft.com/office/drawing/2014/main" id="{322E204F-D4C1-89B9-EEC3-C31052FA35B6}"/>
              </a:ext>
            </a:extLst>
          </p:cNvPr>
          <p:cNvSpPr txBox="1">
            <a:spLocks/>
          </p:cNvSpPr>
          <p:nvPr/>
        </p:nvSpPr>
        <p:spPr bwMode="gray">
          <a:xfrm>
            <a:off x="695324" y="648689"/>
            <a:ext cx="7298749" cy="424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a:defRPr>
            </a:lvl1pPr>
            <a:lvl2pPr marL="0" indent="0" algn="l" rtl="0" eaLnBrk="1" fontAlgn="base" hangingPunct="1">
              <a:spcBef>
                <a:spcPts val="0"/>
              </a:spcBef>
              <a:spcAft>
                <a:spcPct val="0"/>
              </a:spcAft>
              <a:buFont typeface="Arial" charset="0"/>
              <a:buNone/>
              <a:defRPr sz="2800">
                <a:solidFill>
                  <a:schemeClr val="accent1"/>
                </a:solidFill>
                <a:latin typeface="+mn-lt"/>
                <a:cs typeface="+mn-cs"/>
                <a:sym typeface="Arial"/>
              </a:defRPr>
            </a:lvl2pPr>
            <a:lvl3pPr marL="515938" indent="-171450" algn="l" rtl="0" eaLnBrk="1" fontAlgn="base" hangingPunct="1">
              <a:spcBef>
                <a:spcPct val="20000"/>
              </a:spcBef>
              <a:spcAft>
                <a:spcPct val="0"/>
              </a:spcAft>
              <a:buFont typeface="Arial" charset="0"/>
              <a:buChar char="-"/>
              <a:defRPr sz="1600">
                <a:solidFill>
                  <a:schemeClr val="tx1"/>
                </a:solidFill>
                <a:latin typeface="+mn-lt"/>
                <a:cs typeface="+mn-cs"/>
                <a:sym typeface="Arial"/>
              </a:defRPr>
            </a:lvl3pPr>
            <a:lvl4pPr marL="684213"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4pPr>
            <a:lvl5pPr marL="858838" indent="-173038" algn="l" rtl="0" eaLnBrk="1" fontAlgn="base" hangingPunct="1">
              <a:spcBef>
                <a:spcPct val="20000"/>
              </a:spcBef>
              <a:spcAft>
                <a:spcPct val="0"/>
              </a:spcAft>
              <a:buFont typeface="Arial" charset="0"/>
              <a:buChar char="-"/>
              <a:defRPr sz="1600">
                <a:solidFill>
                  <a:schemeClr val="tx1"/>
                </a:solidFill>
                <a:latin typeface="+mn-lt"/>
                <a:cs typeface="+mn-cs"/>
                <a:sym typeface="Arial"/>
              </a:defRPr>
            </a:lvl5pPr>
            <a:lvl6pPr marL="1316038" indent="-173038" algn="l" rtl="0" eaLnBrk="1" fontAlgn="base" hangingPunct="1">
              <a:spcBef>
                <a:spcPct val="20000"/>
              </a:spcBef>
              <a:spcAft>
                <a:spcPct val="0"/>
              </a:spcAft>
              <a:buFont typeface="Arial" charset="0"/>
              <a:buChar char="-"/>
              <a:defRPr sz="1600">
                <a:solidFill>
                  <a:schemeClr val="tx1"/>
                </a:solidFill>
                <a:latin typeface="+mn-lt"/>
                <a:cs typeface="+mn-cs"/>
              </a:defRPr>
            </a:lvl6pPr>
            <a:lvl7pPr marL="1773238" indent="-173038" algn="l" rtl="0" eaLnBrk="1" fontAlgn="base" hangingPunct="1">
              <a:spcBef>
                <a:spcPct val="20000"/>
              </a:spcBef>
              <a:spcAft>
                <a:spcPct val="0"/>
              </a:spcAft>
              <a:buFont typeface="Arial" charset="0"/>
              <a:buChar char="-"/>
              <a:defRPr sz="1600">
                <a:solidFill>
                  <a:schemeClr val="tx1"/>
                </a:solidFill>
                <a:latin typeface="+mn-lt"/>
                <a:cs typeface="+mn-cs"/>
              </a:defRPr>
            </a:lvl7pPr>
            <a:lvl8pPr marL="2230438" indent="-173038" algn="l" rtl="0" eaLnBrk="1" fontAlgn="base" hangingPunct="1">
              <a:spcBef>
                <a:spcPct val="20000"/>
              </a:spcBef>
              <a:spcAft>
                <a:spcPct val="0"/>
              </a:spcAft>
              <a:buFont typeface="Arial" charset="0"/>
              <a:buChar char="-"/>
              <a:defRPr sz="1600">
                <a:solidFill>
                  <a:schemeClr val="tx1"/>
                </a:solidFill>
                <a:latin typeface="+mn-lt"/>
                <a:cs typeface="+mn-cs"/>
              </a:defRPr>
            </a:lvl8pPr>
            <a:lvl9pPr marL="2687638" indent="-173038" algn="l" rtl="0" eaLnBrk="1" fontAlgn="base" hangingPunct="1">
              <a:spcBef>
                <a:spcPct val="20000"/>
              </a:spcBef>
              <a:spcAft>
                <a:spcPct val="0"/>
              </a:spcAft>
              <a:buFont typeface="Arial"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Microsoft YaHei" panose="020B0503020204020204" pitchFamily="34" charset="-122"/>
                <a:ea typeface="Microsoft YaHei" panose="020B0503020204020204" pitchFamily="34" charset="-122"/>
              </a:rPr>
              <a:t>In-Context Learning(</a:t>
            </a:r>
            <a:r>
              <a:rPr lang="zh-CN" altLang="en-US" sz="3200" b="1" kern="0" dirty="0">
                <a:solidFill>
                  <a:srgbClr val="0339A6"/>
                </a:solidFill>
                <a:latin typeface="Microsoft YaHei" panose="020B0503020204020204" pitchFamily="34" charset="-122"/>
                <a:ea typeface="Microsoft YaHei" panose="020B0503020204020204" pitchFamily="34" charset="-122"/>
              </a:rPr>
              <a:t>上下文学习</a:t>
            </a:r>
            <a:r>
              <a:rPr lang="en-US" altLang="zh-CN" sz="3200" b="1" kern="0" dirty="0">
                <a:solidFill>
                  <a:srgbClr val="0339A6"/>
                </a:solidFill>
                <a:latin typeface="Microsoft YaHei" panose="020B0503020204020204" pitchFamily="34" charset="-122"/>
                <a:ea typeface="Microsoft YaHei" panose="020B0503020204020204" pitchFamily="34" charset="-122"/>
              </a:rPr>
              <a:t>)</a:t>
            </a:r>
            <a:endParaRPr lang="zh-CN" altLang="en-US" sz="3200" b="1" kern="0" dirty="0">
              <a:solidFill>
                <a:srgbClr val="0339A6"/>
              </a:solidFill>
              <a:latin typeface="Microsoft YaHei" panose="020B0503020204020204" pitchFamily="34" charset="-122"/>
              <a:ea typeface="Microsoft YaHei" panose="020B0503020204020204" pitchFamily="34" charset="-122"/>
            </a:endParaRPr>
          </a:p>
        </p:txBody>
      </p:sp>
      <p:pic>
        <p:nvPicPr>
          <p:cNvPr id="3" name="Picture 2" descr="A picture containing chart&#10;&#10;Description automatically generated">
            <a:extLst>
              <a:ext uri="{FF2B5EF4-FFF2-40B4-BE49-F238E27FC236}">
                <a16:creationId xmlns:a16="http://schemas.microsoft.com/office/drawing/2014/main" id="{4E5FCA1D-AABF-3A27-364E-5B5DD64FF12C}"/>
              </a:ext>
            </a:extLst>
          </p:cNvPr>
          <p:cNvPicPr>
            <a:picLocks noChangeAspect="1"/>
          </p:cNvPicPr>
          <p:nvPr/>
        </p:nvPicPr>
        <p:blipFill>
          <a:blip r:embed="rId2"/>
          <a:stretch>
            <a:fillRect/>
          </a:stretch>
        </p:blipFill>
        <p:spPr>
          <a:xfrm>
            <a:off x="695324" y="3230330"/>
            <a:ext cx="5214157" cy="1011110"/>
          </a:xfrm>
          <a:prstGeom prst="rect">
            <a:avLst/>
          </a:prstGeom>
        </p:spPr>
      </p:pic>
      <p:sp>
        <p:nvSpPr>
          <p:cNvPr id="6" name="TextBox 5">
            <a:extLst>
              <a:ext uri="{FF2B5EF4-FFF2-40B4-BE49-F238E27FC236}">
                <a16:creationId xmlns:a16="http://schemas.microsoft.com/office/drawing/2014/main" id="{73A44406-2FBC-85A2-80E7-A05C7AB9B536}"/>
              </a:ext>
            </a:extLst>
          </p:cNvPr>
          <p:cNvSpPr txBox="1"/>
          <p:nvPr/>
        </p:nvSpPr>
        <p:spPr>
          <a:xfrm>
            <a:off x="695324" y="2774567"/>
            <a:ext cx="2006221" cy="338554"/>
          </a:xfrm>
          <a:prstGeom prst="rect">
            <a:avLst/>
          </a:prstGeom>
          <a:noFill/>
        </p:spPr>
        <p:txBody>
          <a:bodyPr wrap="square" rtlCol="0">
            <a:spAutoFit/>
          </a:bodyPr>
          <a:lstStyle/>
          <a:p>
            <a:r>
              <a:rPr lang="en-US" sz="1600" b="1" dirty="0">
                <a:solidFill>
                  <a:srgbClr val="0339A6"/>
                </a:solidFill>
                <a:latin typeface="Microsoft YaHei" panose="020B0503020204020204" pitchFamily="34" charset="-122"/>
                <a:ea typeface="Microsoft YaHei" panose="020B0503020204020204" pitchFamily="34" charset="-122"/>
              </a:rPr>
              <a:t>Zero-shot</a:t>
            </a:r>
          </a:p>
        </p:txBody>
      </p:sp>
      <p:sp>
        <p:nvSpPr>
          <p:cNvPr id="8" name="TextBox 7">
            <a:extLst>
              <a:ext uri="{FF2B5EF4-FFF2-40B4-BE49-F238E27FC236}">
                <a16:creationId xmlns:a16="http://schemas.microsoft.com/office/drawing/2014/main" id="{3331EB5C-DF3E-428C-2734-FC91656A6C88}"/>
              </a:ext>
            </a:extLst>
          </p:cNvPr>
          <p:cNvSpPr txBox="1"/>
          <p:nvPr/>
        </p:nvSpPr>
        <p:spPr>
          <a:xfrm>
            <a:off x="695324" y="4358649"/>
            <a:ext cx="2006221" cy="338554"/>
          </a:xfrm>
          <a:prstGeom prst="rect">
            <a:avLst/>
          </a:prstGeom>
          <a:noFill/>
        </p:spPr>
        <p:txBody>
          <a:bodyPr wrap="square" rtlCol="0">
            <a:spAutoFit/>
          </a:bodyPr>
          <a:lstStyle/>
          <a:p>
            <a:r>
              <a:rPr lang="en-US" sz="1600" b="1" dirty="0">
                <a:solidFill>
                  <a:srgbClr val="0339A6"/>
                </a:solidFill>
                <a:latin typeface="Microsoft YaHei" panose="020B0503020204020204" pitchFamily="34" charset="-122"/>
                <a:ea typeface="Microsoft YaHei" panose="020B0503020204020204" pitchFamily="34" charset="-122"/>
              </a:rPr>
              <a:t>One-shot</a:t>
            </a:r>
          </a:p>
        </p:txBody>
      </p:sp>
      <p:pic>
        <p:nvPicPr>
          <p:cNvPr id="10" name="Picture 9" descr="Graphical user interface, text, application&#10;&#10;Description automatically generated">
            <a:extLst>
              <a:ext uri="{FF2B5EF4-FFF2-40B4-BE49-F238E27FC236}">
                <a16:creationId xmlns:a16="http://schemas.microsoft.com/office/drawing/2014/main" id="{11C9E061-8B72-81FE-00F5-3864F9E7AEE8}"/>
              </a:ext>
            </a:extLst>
          </p:cNvPr>
          <p:cNvPicPr>
            <a:picLocks noChangeAspect="1"/>
          </p:cNvPicPr>
          <p:nvPr/>
        </p:nvPicPr>
        <p:blipFill>
          <a:blip r:embed="rId3"/>
          <a:stretch>
            <a:fillRect/>
          </a:stretch>
        </p:blipFill>
        <p:spPr>
          <a:xfrm>
            <a:off x="476960" y="4608366"/>
            <a:ext cx="5719124" cy="1844546"/>
          </a:xfrm>
          <a:prstGeom prst="rect">
            <a:avLst/>
          </a:prstGeom>
        </p:spPr>
      </p:pic>
      <p:sp>
        <p:nvSpPr>
          <p:cNvPr id="11" name="TextBox 10">
            <a:extLst>
              <a:ext uri="{FF2B5EF4-FFF2-40B4-BE49-F238E27FC236}">
                <a16:creationId xmlns:a16="http://schemas.microsoft.com/office/drawing/2014/main" id="{3C8938EB-EF59-B0F0-F3B9-ECF820453F6F}"/>
              </a:ext>
            </a:extLst>
          </p:cNvPr>
          <p:cNvSpPr txBox="1"/>
          <p:nvPr/>
        </p:nvSpPr>
        <p:spPr>
          <a:xfrm>
            <a:off x="6414448" y="2696922"/>
            <a:ext cx="2006221" cy="338554"/>
          </a:xfrm>
          <a:prstGeom prst="rect">
            <a:avLst/>
          </a:prstGeom>
          <a:noFill/>
        </p:spPr>
        <p:txBody>
          <a:bodyPr wrap="square" rtlCol="0">
            <a:spAutoFit/>
          </a:bodyPr>
          <a:lstStyle/>
          <a:p>
            <a:r>
              <a:rPr lang="en-US" sz="1600" b="1" dirty="0">
                <a:solidFill>
                  <a:srgbClr val="FF0000"/>
                </a:solidFill>
                <a:latin typeface="Microsoft YaHei" panose="020B0503020204020204" pitchFamily="34" charset="-122"/>
                <a:ea typeface="Microsoft YaHei" panose="020B0503020204020204" pitchFamily="34" charset="-122"/>
              </a:rPr>
              <a:t>Few-shot</a:t>
            </a:r>
          </a:p>
        </p:txBody>
      </p:sp>
      <p:pic>
        <p:nvPicPr>
          <p:cNvPr id="13" name="Picture 12" descr="Graphical user interface, text, application&#10;&#10;Description automatically generated">
            <a:extLst>
              <a:ext uri="{FF2B5EF4-FFF2-40B4-BE49-F238E27FC236}">
                <a16:creationId xmlns:a16="http://schemas.microsoft.com/office/drawing/2014/main" id="{FE195A46-BE0B-303B-48BA-AAC064233D0E}"/>
              </a:ext>
            </a:extLst>
          </p:cNvPr>
          <p:cNvPicPr>
            <a:picLocks noChangeAspect="1"/>
          </p:cNvPicPr>
          <p:nvPr/>
        </p:nvPicPr>
        <p:blipFill>
          <a:blip r:embed="rId4"/>
          <a:stretch>
            <a:fillRect/>
          </a:stretch>
        </p:blipFill>
        <p:spPr>
          <a:xfrm>
            <a:off x="6291594" y="3035476"/>
            <a:ext cx="5602148" cy="2383679"/>
          </a:xfrm>
          <a:prstGeom prst="rect">
            <a:avLst/>
          </a:prstGeom>
        </p:spPr>
      </p:pic>
      <p:sp>
        <p:nvSpPr>
          <p:cNvPr id="7" name="TextBox 6">
            <a:extLst>
              <a:ext uri="{FF2B5EF4-FFF2-40B4-BE49-F238E27FC236}">
                <a16:creationId xmlns:a16="http://schemas.microsoft.com/office/drawing/2014/main" id="{4E92732C-635E-E4F1-CBF5-D50671690593}"/>
              </a:ext>
            </a:extLst>
          </p:cNvPr>
          <p:cNvSpPr txBox="1"/>
          <p:nvPr/>
        </p:nvSpPr>
        <p:spPr>
          <a:xfrm>
            <a:off x="1217405" y="6357532"/>
            <a:ext cx="3689875" cy="369332"/>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https://</a:t>
            </a:r>
            <a:r>
              <a:rPr lang="en-US" dirty="0" err="1">
                <a:latin typeface="Calibri" panose="020F0502020204030204" pitchFamily="34" charset="0"/>
                <a:cs typeface="Calibri" panose="020F0502020204030204" pitchFamily="34" charset="0"/>
              </a:rPr>
              <a:t>arxiv.org</a:t>
            </a:r>
            <a:r>
              <a:rPr lang="en-US" dirty="0">
                <a:latin typeface="Calibri" panose="020F0502020204030204" pitchFamily="34" charset="0"/>
                <a:cs typeface="Calibri" panose="020F0502020204030204" pitchFamily="34" charset="0"/>
              </a:rPr>
              <a:t>/abs/2005.14165</a:t>
            </a:r>
          </a:p>
        </p:txBody>
      </p:sp>
    </p:spTree>
    <p:extLst>
      <p:ext uri="{BB962C8B-B14F-4D97-AF65-F5344CB8AC3E}">
        <p14:creationId xmlns:p14="http://schemas.microsoft.com/office/powerpoint/2010/main" val="23773292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7224A1-3FD7-557F-DAE9-AF49291F1708}"/>
              </a:ext>
            </a:extLst>
          </p:cNvPr>
          <p:cNvSpPr txBox="1">
            <a:spLocks/>
          </p:cNvSpPr>
          <p:nvPr/>
        </p:nvSpPr>
        <p:spPr bwMode="gray">
          <a:xfrm>
            <a:off x="695324" y="648689"/>
            <a:ext cx="7298749" cy="424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a:defRPr>
            </a:lvl1pPr>
            <a:lvl2pPr marL="0" indent="0" algn="l" rtl="0" eaLnBrk="1" fontAlgn="base" hangingPunct="1">
              <a:spcBef>
                <a:spcPts val="0"/>
              </a:spcBef>
              <a:spcAft>
                <a:spcPct val="0"/>
              </a:spcAft>
              <a:buFont typeface="Arial" charset="0"/>
              <a:buNone/>
              <a:defRPr sz="2800">
                <a:solidFill>
                  <a:schemeClr val="accent1"/>
                </a:solidFill>
                <a:latin typeface="+mn-lt"/>
                <a:cs typeface="+mn-cs"/>
                <a:sym typeface="Arial"/>
              </a:defRPr>
            </a:lvl2pPr>
            <a:lvl3pPr marL="515938" indent="-171450" algn="l" rtl="0" eaLnBrk="1" fontAlgn="base" hangingPunct="1">
              <a:spcBef>
                <a:spcPct val="20000"/>
              </a:spcBef>
              <a:spcAft>
                <a:spcPct val="0"/>
              </a:spcAft>
              <a:buFont typeface="Arial" charset="0"/>
              <a:buChar char="-"/>
              <a:defRPr sz="1600">
                <a:solidFill>
                  <a:schemeClr val="tx1"/>
                </a:solidFill>
                <a:latin typeface="+mn-lt"/>
                <a:cs typeface="+mn-cs"/>
                <a:sym typeface="Arial"/>
              </a:defRPr>
            </a:lvl3pPr>
            <a:lvl4pPr marL="684213"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4pPr>
            <a:lvl5pPr marL="858838" indent="-173038" algn="l" rtl="0" eaLnBrk="1" fontAlgn="base" hangingPunct="1">
              <a:spcBef>
                <a:spcPct val="20000"/>
              </a:spcBef>
              <a:spcAft>
                <a:spcPct val="0"/>
              </a:spcAft>
              <a:buFont typeface="Arial" charset="0"/>
              <a:buChar char="-"/>
              <a:defRPr sz="1600">
                <a:solidFill>
                  <a:schemeClr val="tx1"/>
                </a:solidFill>
                <a:latin typeface="+mn-lt"/>
                <a:cs typeface="+mn-cs"/>
                <a:sym typeface="Arial"/>
              </a:defRPr>
            </a:lvl5pPr>
            <a:lvl6pPr marL="1316038" indent="-173038" algn="l" rtl="0" eaLnBrk="1" fontAlgn="base" hangingPunct="1">
              <a:spcBef>
                <a:spcPct val="20000"/>
              </a:spcBef>
              <a:spcAft>
                <a:spcPct val="0"/>
              </a:spcAft>
              <a:buFont typeface="Arial" charset="0"/>
              <a:buChar char="-"/>
              <a:defRPr sz="1600">
                <a:solidFill>
                  <a:schemeClr val="tx1"/>
                </a:solidFill>
                <a:latin typeface="+mn-lt"/>
                <a:cs typeface="+mn-cs"/>
              </a:defRPr>
            </a:lvl6pPr>
            <a:lvl7pPr marL="1773238" indent="-173038" algn="l" rtl="0" eaLnBrk="1" fontAlgn="base" hangingPunct="1">
              <a:spcBef>
                <a:spcPct val="20000"/>
              </a:spcBef>
              <a:spcAft>
                <a:spcPct val="0"/>
              </a:spcAft>
              <a:buFont typeface="Arial" charset="0"/>
              <a:buChar char="-"/>
              <a:defRPr sz="1600">
                <a:solidFill>
                  <a:schemeClr val="tx1"/>
                </a:solidFill>
                <a:latin typeface="+mn-lt"/>
                <a:cs typeface="+mn-cs"/>
              </a:defRPr>
            </a:lvl7pPr>
            <a:lvl8pPr marL="2230438" indent="-173038" algn="l" rtl="0" eaLnBrk="1" fontAlgn="base" hangingPunct="1">
              <a:spcBef>
                <a:spcPct val="20000"/>
              </a:spcBef>
              <a:spcAft>
                <a:spcPct val="0"/>
              </a:spcAft>
              <a:buFont typeface="Arial" charset="0"/>
              <a:buChar char="-"/>
              <a:defRPr sz="1600">
                <a:solidFill>
                  <a:schemeClr val="tx1"/>
                </a:solidFill>
                <a:latin typeface="+mn-lt"/>
                <a:cs typeface="+mn-cs"/>
              </a:defRPr>
            </a:lvl8pPr>
            <a:lvl9pPr marL="2687638" indent="-173038" algn="l" rtl="0" eaLnBrk="1" fontAlgn="base" hangingPunct="1">
              <a:spcBef>
                <a:spcPct val="20000"/>
              </a:spcBef>
              <a:spcAft>
                <a:spcPct val="0"/>
              </a:spcAft>
              <a:buFont typeface="Arial"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Microsoft YaHei" panose="020B0503020204020204" pitchFamily="34" charset="-122"/>
                <a:ea typeface="Microsoft YaHei" panose="020B0503020204020204" pitchFamily="34" charset="-122"/>
              </a:rPr>
              <a:t>In-Context Learning (</a:t>
            </a:r>
            <a:r>
              <a:rPr lang="zh-CN" altLang="en-US" sz="3200" b="1" kern="0" dirty="0">
                <a:solidFill>
                  <a:srgbClr val="0339A6"/>
                </a:solidFill>
                <a:latin typeface="Microsoft YaHei" panose="020B0503020204020204" pitchFamily="34" charset="-122"/>
                <a:ea typeface="Microsoft YaHei" panose="020B0503020204020204" pitchFamily="34" charset="-122"/>
              </a:rPr>
              <a:t>上下文学习</a:t>
            </a:r>
            <a:r>
              <a:rPr lang="en-US" altLang="zh-CN" sz="3200" b="1" kern="0" dirty="0">
                <a:solidFill>
                  <a:srgbClr val="0339A6"/>
                </a:solidFill>
                <a:latin typeface="Microsoft YaHei" panose="020B0503020204020204" pitchFamily="34" charset="-122"/>
                <a:ea typeface="Microsoft YaHei" panose="020B0503020204020204" pitchFamily="34" charset="-122"/>
              </a:rPr>
              <a:t>)</a:t>
            </a:r>
            <a:endParaRPr lang="zh-CN" altLang="en-US" sz="3200" b="1" kern="0" dirty="0">
              <a:solidFill>
                <a:srgbClr val="0339A6"/>
              </a:solidFill>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id="{7DD5B620-4400-4E52-7D3A-314996A5CEB8}"/>
              </a:ext>
            </a:extLst>
          </p:cNvPr>
          <p:cNvSpPr txBox="1"/>
          <p:nvPr/>
        </p:nvSpPr>
        <p:spPr>
          <a:xfrm>
            <a:off x="595745" y="1385455"/>
            <a:ext cx="10432473" cy="1200329"/>
          </a:xfrm>
          <a:prstGeom prst="rect">
            <a:avLst/>
          </a:prstGeom>
          <a:noFill/>
        </p:spPr>
        <p:txBody>
          <a:bodyPr wrap="square" rtlCol="0">
            <a:spAutoFit/>
          </a:bodyPr>
          <a:lstStyle/>
          <a:p>
            <a:pPr marL="0" algn="l" rtl="0" eaLnBrk="1" latinLnBrk="0" hangingPunct="1"/>
            <a:r>
              <a:rPr lang="en-US" altLang="zh-CN" sz="1800" kern="1200" dirty="0">
                <a:solidFill>
                  <a:srgbClr val="000000"/>
                </a:solidFill>
                <a:effectLst/>
                <a:latin typeface="Microsoft YaHei" panose="020B0503020204020204" pitchFamily="34" charset="-122"/>
                <a:ea typeface="Microsoft YaHei" panose="020B0503020204020204" pitchFamily="34" charset="-122"/>
                <a:cs typeface="+mn-cs"/>
              </a:rPr>
              <a:t>In-Context Learning (ICL)</a:t>
            </a:r>
            <a:r>
              <a:rPr lang="zh-CN" altLang="zh-CN" sz="1800" kern="1200" dirty="0">
                <a:solidFill>
                  <a:srgbClr val="000000"/>
                </a:solidFill>
                <a:effectLst/>
                <a:latin typeface="Microsoft YaHei" panose="020B0503020204020204" pitchFamily="34" charset="-122"/>
                <a:ea typeface="Microsoft YaHei" panose="020B0503020204020204" pitchFamily="34" charset="-122"/>
                <a:cs typeface="+mn-cs"/>
              </a:rPr>
              <a:t> </a:t>
            </a:r>
            <a:r>
              <a:rPr lang="en-US" altLang="zh-CN" sz="1800" kern="1200" dirty="0">
                <a:solidFill>
                  <a:srgbClr val="000000"/>
                </a:solidFill>
                <a:effectLst/>
                <a:latin typeface="Microsoft YaHei" panose="020B0503020204020204" pitchFamily="34" charset="-122"/>
                <a:ea typeface="Microsoft YaHei" panose="020B0503020204020204" pitchFamily="34" charset="-122"/>
                <a:cs typeface="+mn-cs"/>
              </a:rPr>
              <a:t>is a paradigm that allows language models to learn based on only a few examples provided.</a:t>
            </a:r>
            <a:endParaRPr lang="en-AU" altLang="zh-CN" sz="1400" dirty="0">
              <a:latin typeface="Microsoft YaHei" panose="020B0503020204020204" pitchFamily="34" charset="-122"/>
              <a:ea typeface="Microsoft YaHei" panose="020B0503020204020204" pitchFamily="34" charset="-122"/>
            </a:endParaRPr>
          </a:p>
          <a:p>
            <a:pPr marL="285750" indent="-285750">
              <a:buFont typeface="Wingdings" pitchFamily="2" charset="2"/>
              <a:buChar char="ü"/>
            </a:pPr>
            <a:r>
              <a:rPr lang="en-US" altLang="zh-CN" dirty="0">
                <a:latin typeface="Microsoft YaHei" panose="020B0503020204020204" pitchFamily="34" charset="-122"/>
                <a:ea typeface="Microsoft YaHei" panose="020B0503020204020204" pitchFamily="34" charset="-122"/>
              </a:rPr>
              <a:t>The more samples ICL uses, the better the model performs.</a:t>
            </a:r>
            <a:endParaRPr lang="en-AU" altLang="zh-CN" sz="600" dirty="0">
              <a:latin typeface="Microsoft YaHei" panose="020B0503020204020204" pitchFamily="34" charset="-122"/>
              <a:ea typeface="Microsoft YaHei" panose="020B0503020204020204" pitchFamily="34" charset="-122"/>
            </a:endParaRPr>
          </a:p>
          <a:p>
            <a:pPr marL="285750" indent="-285750">
              <a:buFont typeface="Wingdings" pitchFamily="2" charset="2"/>
              <a:buChar char="ü"/>
            </a:pPr>
            <a:r>
              <a:rPr lang="en-US" dirty="0">
                <a:latin typeface="Microsoft YaHei" panose="020B0503020204020204" pitchFamily="34" charset="-122"/>
                <a:ea typeface="Microsoft YaHei" panose="020B0503020204020204" pitchFamily="34" charset="-122"/>
              </a:rPr>
              <a:t>Large models show higher data utilization ability</a:t>
            </a:r>
          </a:p>
        </p:txBody>
      </p:sp>
      <p:pic>
        <p:nvPicPr>
          <p:cNvPr id="7" name="Picture 6" descr="Chart, line chart&#10;&#10;Description automatically generated">
            <a:extLst>
              <a:ext uri="{FF2B5EF4-FFF2-40B4-BE49-F238E27FC236}">
                <a16:creationId xmlns:a16="http://schemas.microsoft.com/office/drawing/2014/main" id="{3506D811-6541-0C7C-EB30-95BDFCCEDAF4}"/>
              </a:ext>
            </a:extLst>
          </p:cNvPr>
          <p:cNvPicPr>
            <a:picLocks noChangeAspect="1"/>
          </p:cNvPicPr>
          <p:nvPr/>
        </p:nvPicPr>
        <p:blipFill>
          <a:blip r:embed="rId2"/>
          <a:stretch>
            <a:fillRect/>
          </a:stretch>
        </p:blipFill>
        <p:spPr>
          <a:xfrm>
            <a:off x="6291280" y="2876310"/>
            <a:ext cx="5543878" cy="3458139"/>
          </a:xfrm>
          <a:prstGeom prst="rect">
            <a:avLst/>
          </a:prstGeom>
        </p:spPr>
      </p:pic>
      <p:pic>
        <p:nvPicPr>
          <p:cNvPr id="9" name="Picture 8" descr="Chart, line chart&#10;&#10;Description automatically generated">
            <a:extLst>
              <a:ext uri="{FF2B5EF4-FFF2-40B4-BE49-F238E27FC236}">
                <a16:creationId xmlns:a16="http://schemas.microsoft.com/office/drawing/2014/main" id="{99596EEA-A23E-FFCE-C359-91195F8E8251}"/>
              </a:ext>
            </a:extLst>
          </p:cNvPr>
          <p:cNvPicPr>
            <a:picLocks noChangeAspect="1"/>
          </p:cNvPicPr>
          <p:nvPr/>
        </p:nvPicPr>
        <p:blipFill>
          <a:blip r:embed="rId3"/>
          <a:stretch>
            <a:fillRect/>
          </a:stretch>
        </p:blipFill>
        <p:spPr>
          <a:xfrm>
            <a:off x="249833" y="2924271"/>
            <a:ext cx="6041447" cy="3349858"/>
          </a:xfrm>
          <a:prstGeom prst="rect">
            <a:avLst/>
          </a:prstGeom>
        </p:spPr>
      </p:pic>
    </p:spTree>
    <p:extLst>
      <p:ext uri="{BB962C8B-B14F-4D97-AF65-F5344CB8AC3E}">
        <p14:creationId xmlns:p14="http://schemas.microsoft.com/office/powerpoint/2010/main" val="27040410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背景图案&#10;&#10;描述已自动生成"/>
          <p:cNvPicPr>
            <a:picLocks noChangeAspect="1"/>
          </p:cNvPicPr>
          <p:nvPr/>
        </p:nvPicPr>
        <p:blipFill>
          <a:blip r:embed="rId4"/>
          <a:stretch>
            <a:fillRect/>
          </a:stretch>
        </p:blipFill>
        <p:spPr>
          <a:xfrm>
            <a:off x="0" y="0"/>
            <a:ext cx="12192000" cy="6858000"/>
          </a:xfrm>
          <a:prstGeom prst="rect">
            <a:avLst/>
          </a:prstGeom>
        </p:spPr>
      </p:pic>
      <p:sp>
        <p:nvSpPr>
          <p:cNvPr id="11" name="文本框 10"/>
          <p:cNvSpPr txBox="1"/>
          <p:nvPr/>
        </p:nvSpPr>
        <p:spPr>
          <a:xfrm>
            <a:off x="4023360" y="-1005840"/>
            <a:ext cx="184731" cy="369332"/>
          </a:xfrm>
          <a:prstGeom prst="rect">
            <a:avLst/>
          </a:prstGeom>
          <a:noFill/>
        </p:spPr>
        <p:txBody>
          <a:bodyPr wrap="none" rtlCol="0">
            <a:spAutoFit/>
          </a:bodyPr>
          <a:lstStyle/>
          <a:p>
            <a:endParaRPr kumimoji="1" lang="zh-CN" altLang="en-US" dirty="0"/>
          </a:p>
        </p:txBody>
      </p:sp>
      <p:sp>
        <p:nvSpPr>
          <p:cNvPr id="14" name="object 15"/>
          <p:cNvSpPr txBox="1"/>
          <p:nvPr/>
        </p:nvSpPr>
        <p:spPr>
          <a:xfrm>
            <a:off x="1499820" y="785817"/>
            <a:ext cx="10692180" cy="504625"/>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altLang="zh-CN" sz="3200" b="1" spc="-10" dirty="0">
                <a:solidFill>
                  <a:srgbClr val="FFFFFF"/>
                </a:solidFill>
                <a:latin typeface="微软雅黑" panose="020B0503020204020204" pitchFamily="34" charset="-122"/>
                <a:ea typeface="微软雅黑" panose="020B0503020204020204" pitchFamily="34" charset="-122"/>
              </a:rPr>
              <a:t>Outline of Week 3</a:t>
            </a:r>
            <a:endParaRPr lang="en-US" sz="3200" b="1" dirty="0">
              <a:latin typeface="微软雅黑" panose="020B0503020204020204" pitchFamily="34" charset="-122"/>
              <a:ea typeface="微软雅黑" panose="020B0503020204020204" pitchFamily="34" charset="-122"/>
            </a:endParaRPr>
          </a:p>
        </p:txBody>
      </p:sp>
      <p:sp>
        <p:nvSpPr>
          <p:cNvPr id="32" name="文本框 31"/>
          <p:cNvSpPr txBox="1"/>
          <p:nvPr>
            <p:custDataLst>
              <p:tags r:id="rId1"/>
            </p:custDataLst>
          </p:nvPr>
        </p:nvSpPr>
        <p:spPr>
          <a:xfrm>
            <a:off x="1135872" y="2523801"/>
            <a:ext cx="7812743" cy="189795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800100" marR="0" lvl="0" indent="-457200" algn="l" defTabSz="2167255" rtl="0" eaLnBrk="1" fontAlgn="auto" latinLnBrk="0" hangingPunct="0">
              <a:lnSpc>
                <a:spcPct val="200000"/>
              </a:lnSpc>
              <a:spcBef>
                <a:spcPts val="0"/>
              </a:spcBef>
              <a:spcAft>
                <a:spcPts val="0"/>
              </a:spcAft>
              <a:buClrTx/>
              <a:buSzTx/>
              <a:buFontTx/>
              <a:buAutoNum type="arabicPeriod"/>
              <a:defRPr/>
            </a:pPr>
            <a:r>
              <a:rPr lang="en-US" altLang="zh-CN" sz="2000" b="1" dirty="0">
                <a:solidFill>
                  <a:schemeClr val="bg1"/>
                </a:solidFill>
                <a:latin typeface="微软雅黑" panose="020B0503020204020204" pitchFamily="34" charset="-122"/>
                <a:ea typeface="微软雅黑" panose="020B0503020204020204" pitchFamily="34" charset="-122"/>
                <a:sym typeface="Helvetica Neue"/>
              </a:rPr>
              <a:t>Recurrent Neural Network and Transformer</a:t>
            </a:r>
          </a:p>
          <a:p>
            <a:pPr marL="800100" marR="0" lvl="0" indent="-457200" algn="l" defTabSz="2167255" rtl="0" eaLnBrk="1" fontAlgn="auto" latinLnBrk="0" hangingPunct="0">
              <a:lnSpc>
                <a:spcPct val="200000"/>
              </a:lnSpc>
              <a:spcBef>
                <a:spcPts val="0"/>
              </a:spcBef>
              <a:spcAft>
                <a:spcPts val="0"/>
              </a:spcAft>
              <a:buClrTx/>
              <a:buSzTx/>
              <a:buFontTx/>
              <a:buAutoNum type="arabicPeriod"/>
              <a:defRPr/>
            </a:pPr>
            <a:r>
              <a:rPr lang="en-US" altLang="zh-CN" sz="2000" b="1" dirty="0">
                <a:solidFill>
                  <a:schemeClr val="bg1"/>
                </a:solidFill>
                <a:latin typeface="微软雅黑" panose="020B0503020204020204" pitchFamily="34" charset="-122"/>
                <a:ea typeface="微软雅黑" panose="020B0503020204020204" pitchFamily="34" charset="-122"/>
                <a:sym typeface="Helvetica Neue"/>
              </a:rPr>
              <a:t>LLM Agent</a:t>
            </a:r>
          </a:p>
          <a:p>
            <a:pPr marL="800100" marR="0" lvl="0" indent="-457200" algn="l" defTabSz="2167255" rtl="0" eaLnBrk="1" fontAlgn="auto" latinLnBrk="0" hangingPunct="0">
              <a:lnSpc>
                <a:spcPct val="200000"/>
              </a:lnSpc>
              <a:spcBef>
                <a:spcPts val="0"/>
              </a:spcBef>
              <a:spcAft>
                <a:spcPts val="0"/>
              </a:spcAft>
              <a:buClrTx/>
              <a:buSzTx/>
              <a:buFontTx/>
              <a:buAutoNum type="arabicPeriod"/>
              <a:defRPr/>
            </a:pPr>
            <a:r>
              <a:rPr lang="en-US" altLang="zh-CN" sz="2000" b="1" dirty="0">
                <a:solidFill>
                  <a:schemeClr val="bg1"/>
                </a:solidFill>
                <a:latin typeface="微软雅黑" panose="020B0503020204020204" pitchFamily="34" charset="-122"/>
                <a:ea typeface="微软雅黑" panose="020B0503020204020204" pitchFamily="34" charset="-122"/>
                <a:sym typeface="Helvetica Neue"/>
              </a:rPr>
              <a:t>Multi-agent System</a:t>
            </a:r>
          </a:p>
        </p:txBody>
      </p:sp>
      <p:pic>
        <p:nvPicPr>
          <p:cNvPr id="34" name="图片 33"/>
          <p:cNvPicPr>
            <a:picLocks noChangeAspect="1"/>
          </p:cNvPicPr>
          <p:nvPr/>
        </p:nvPicPr>
        <p:blipFill>
          <a:blip r:embed="rId5">
            <a:alphaModFix amt="12000"/>
          </a:blip>
          <a:stretch>
            <a:fillRect/>
          </a:stretch>
        </p:blipFill>
        <p:spPr>
          <a:xfrm>
            <a:off x="6096000" y="2128466"/>
            <a:ext cx="7505304" cy="2601067"/>
          </a:xfrm>
          <a:prstGeom prst="rect">
            <a:avLst/>
          </a:prstGeom>
        </p:spPr>
      </p:pic>
      <p:sp>
        <p:nvSpPr>
          <p:cNvPr id="35" name="文本框 34"/>
          <p:cNvSpPr txBox="1"/>
          <p:nvPr/>
        </p:nvSpPr>
        <p:spPr>
          <a:xfrm>
            <a:off x="11836400" y="8720667"/>
            <a:ext cx="184731" cy="369332"/>
          </a:xfrm>
          <a:prstGeom prst="rect">
            <a:avLst/>
          </a:prstGeom>
          <a:noFill/>
        </p:spPr>
        <p:txBody>
          <a:bodyPr wrap="none" rtlCol="0">
            <a:spAutoFit/>
          </a:bodyPr>
          <a:lstStyle/>
          <a:p>
            <a:endParaRPr kumimoji="1"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A6AD2908-35B4-A84C-ECF9-9F9F0BAF0F6F}"/>
              </a:ext>
            </a:extLst>
          </p:cNvPr>
          <p:cNvGrpSpPr/>
          <p:nvPr/>
        </p:nvGrpSpPr>
        <p:grpSpPr>
          <a:xfrm>
            <a:off x="695325" y="2159854"/>
            <a:ext cx="10175875" cy="3600990"/>
            <a:chOff x="684969" y="1520730"/>
            <a:chExt cx="9587103" cy="3600990"/>
          </a:xfrm>
        </p:grpSpPr>
        <p:sp>
          <p:nvSpPr>
            <p:cNvPr id="9" name="Rectangle 96">
              <a:extLst>
                <a:ext uri="{FF2B5EF4-FFF2-40B4-BE49-F238E27FC236}">
                  <a16:creationId xmlns:a16="http://schemas.microsoft.com/office/drawing/2014/main" id="{85DE6C4B-7F19-21D1-2F84-6F209E1E971C}"/>
                </a:ext>
              </a:extLst>
            </p:cNvPr>
            <p:cNvSpPr/>
            <p:nvPr/>
          </p:nvSpPr>
          <p:spPr>
            <a:xfrm>
              <a:off x="684969" y="1520730"/>
              <a:ext cx="9403023" cy="1710853"/>
            </a:xfrm>
            <a:prstGeom prst="rect">
              <a:avLst/>
            </a:prstGeom>
          </p:spPr>
          <p:txBody>
            <a:bodyPr wrap="square" anchor="t" anchorCtr="0">
              <a:spAutoFit/>
            </a:bodyPr>
            <a:lstStyle/>
            <a:p>
              <a:pPr algn="just">
                <a:lnSpc>
                  <a:spcPct val="200000"/>
                </a:lnSpc>
              </a:pPr>
              <a:r>
                <a:rPr lang="en-US" altLang="zh-CN" b="1" dirty="0">
                  <a:solidFill>
                    <a:srgbClr val="0339A6"/>
                  </a:solidFill>
                  <a:latin typeface="Microsoft YaHei" panose="020B0503020204020204" pitchFamily="34" charset="-122"/>
                  <a:ea typeface="Microsoft YaHei" panose="020B0503020204020204" pitchFamily="34" charset="-122"/>
                </a:rPr>
                <a:t>Independent LLM</a:t>
              </a:r>
            </a:p>
            <a:p>
              <a:pPr marL="285750" indent="-285750" algn="just">
                <a:lnSpc>
                  <a:spcPct val="150000"/>
                </a:lnSpc>
                <a:buFont typeface="Arial" panose="020B0604020202020204" pitchFamily="34" charset="0"/>
                <a:buChar char="•"/>
              </a:pPr>
              <a:r>
                <a:rPr lang="en-US" altLang="zh-CN" sz="1600" dirty="0">
                  <a:solidFill>
                    <a:srgbClr val="5C5C5C"/>
                  </a:solidFill>
                  <a:latin typeface="Microsoft YaHei" panose="020B0503020204020204" pitchFamily="34" charset="-122"/>
                  <a:ea typeface="Microsoft YaHei" panose="020B0503020204020204" pitchFamily="34" charset="-122"/>
                </a:rPr>
                <a:t>Output based on prompt, only using the knowledge known in training</a:t>
              </a:r>
            </a:p>
            <a:p>
              <a:pPr marL="285750" indent="-285750" algn="just">
                <a:lnSpc>
                  <a:spcPct val="150000"/>
                </a:lnSpc>
                <a:buFont typeface="Arial" panose="020B0604020202020204" pitchFamily="34" charset="0"/>
                <a:buChar char="•"/>
              </a:pPr>
              <a:r>
                <a:rPr lang="en-US" altLang="zh-CN" sz="1600" dirty="0">
                  <a:solidFill>
                    <a:srgbClr val="5C5C5C"/>
                  </a:solidFill>
                  <a:latin typeface="Microsoft YaHei" panose="020B0503020204020204" pitchFamily="34" charset="-122"/>
                  <a:ea typeface="Microsoft YaHei" panose="020B0503020204020204" pitchFamily="34" charset="-122"/>
                </a:rPr>
                <a:t>Injecting knowledge via pretraining/SFT is expensive, sometimes impossible (e.g., news)</a:t>
              </a:r>
              <a:endParaRPr lang="en-AU" altLang="zh-CN" sz="1600" dirty="0">
                <a:solidFill>
                  <a:srgbClr val="5C5C5C"/>
                </a:solidFill>
                <a:latin typeface="Microsoft YaHei" panose="020B0503020204020204" pitchFamily="34" charset="-122"/>
                <a:ea typeface="Microsoft YaHei" panose="020B0503020204020204" pitchFamily="34" charset="-122"/>
              </a:endParaRPr>
            </a:p>
            <a:p>
              <a:pPr marL="285750" indent="-285750" algn="just">
                <a:lnSpc>
                  <a:spcPct val="150000"/>
                </a:lnSpc>
                <a:buFont typeface="Arial" panose="020B0604020202020204" pitchFamily="34" charset="0"/>
                <a:buChar char="•"/>
              </a:pPr>
              <a:r>
                <a:rPr lang="en-US" altLang="zh-CN" sz="1600" dirty="0">
                  <a:solidFill>
                    <a:srgbClr val="5C5C5C"/>
                  </a:solidFill>
                  <a:latin typeface="Microsoft YaHei" panose="020B0503020204020204" pitchFamily="34" charset="-122"/>
                  <a:ea typeface="Microsoft YaHei" panose="020B0503020204020204" pitchFamily="34" charset="-122"/>
                </a:rPr>
                <a:t>Using sensitive data for model training may lead to data leakage</a:t>
              </a:r>
              <a:endParaRPr lang="zh-CN" altLang="en-US" sz="1600" dirty="0">
                <a:solidFill>
                  <a:srgbClr val="5C5C5C"/>
                </a:solidFill>
                <a:latin typeface="Microsoft YaHei" panose="020B0503020204020204" pitchFamily="34" charset="-122"/>
                <a:ea typeface="Microsoft YaHei" panose="020B0503020204020204" pitchFamily="34" charset="-122"/>
              </a:endParaRPr>
            </a:p>
          </p:txBody>
        </p:sp>
        <p:sp>
          <p:nvSpPr>
            <p:cNvPr id="11" name="Rectangle 96">
              <a:extLst>
                <a:ext uri="{FF2B5EF4-FFF2-40B4-BE49-F238E27FC236}">
                  <a16:creationId xmlns:a16="http://schemas.microsoft.com/office/drawing/2014/main" id="{98D486C4-8857-E8DA-63EB-5D11F87CDBC5}"/>
                </a:ext>
              </a:extLst>
            </p:cNvPr>
            <p:cNvSpPr/>
            <p:nvPr/>
          </p:nvSpPr>
          <p:spPr>
            <a:xfrm>
              <a:off x="684969" y="3410867"/>
              <a:ext cx="9587103" cy="1710853"/>
            </a:xfrm>
            <a:prstGeom prst="rect">
              <a:avLst/>
            </a:prstGeom>
          </p:spPr>
          <p:txBody>
            <a:bodyPr wrap="square" anchor="t" anchorCtr="0">
              <a:spAutoFit/>
            </a:bodyPr>
            <a:lstStyle/>
            <a:p>
              <a:pPr algn="just">
                <a:lnSpc>
                  <a:spcPct val="200000"/>
                </a:lnSpc>
              </a:pPr>
              <a:r>
                <a:rPr lang="en-US" altLang="zh-CN" b="1" dirty="0">
                  <a:solidFill>
                    <a:srgbClr val="0339A6"/>
                  </a:solidFill>
                  <a:latin typeface="Microsoft YaHei" panose="020B0503020204020204" pitchFamily="34" charset="-122"/>
                  <a:ea typeface="Microsoft YaHei" panose="020B0503020204020204" pitchFamily="34" charset="-122"/>
                </a:rPr>
                <a:t>LLM + RAG</a:t>
              </a:r>
            </a:p>
            <a:p>
              <a:pPr marL="285750" indent="-285750" algn="just">
                <a:lnSpc>
                  <a:spcPct val="150000"/>
                </a:lnSpc>
                <a:buFont typeface="Arial" panose="020B0604020202020204" pitchFamily="34" charset="0"/>
                <a:buChar char="•"/>
              </a:pPr>
              <a:r>
                <a:rPr lang="en-US" altLang="zh-CN" sz="1600" dirty="0">
                  <a:solidFill>
                    <a:srgbClr val="5C5C5C"/>
                  </a:solidFill>
                  <a:latin typeface="Microsoft YaHei" panose="020B0503020204020204" pitchFamily="34" charset="-122"/>
                  <a:ea typeface="Microsoft YaHei" panose="020B0503020204020204" pitchFamily="34" charset="-122"/>
                </a:rPr>
                <a:t>The model uses an external knowledge base to answer questions, improving information accuracy. </a:t>
              </a:r>
            </a:p>
            <a:p>
              <a:pPr marL="285750" indent="-285750" algn="just">
                <a:lnSpc>
                  <a:spcPct val="150000"/>
                </a:lnSpc>
                <a:buFont typeface="Arial" panose="020B0604020202020204" pitchFamily="34" charset="0"/>
                <a:buChar char="•"/>
              </a:pPr>
              <a:r>
                <a:rPr lang="en-US" altLang="zh-CN" sz="1600" dirty="0">
                  <a:solidFill>
                    <a:srgbClr val="5C5C5C"/>
                  </a:solidFill>
                  <a:latin typeface="Microsoft YaHei" panose="020B0503020204020204" pitchFamily="34" charset="-122"/>
                  <a:ea typeface="Microsoft YaHei" panose="020B0503020204020204" pitchFamily="34" charset="-122"/>
                </a:rPr>
                <a:t>Answers can be based on updated or real-time information.</a:t>
              </a:r>
            </a:p>
            <a:p>
              <a:pPr marL="285750" indent="-285750" algn="just">
                <a:lnSpc>
                  <a:spcPct val="150000"/>
                </a:lnSpc>
                <a:buFont typeface="Arial" panose="020B0604020202020204" pitchFamily="34" charset="0"/>
                <a:buChar char="•"/>
              </a:pPr>
              <a:r>
                <a:rPr lang="en-US" altLang="zh-CN" sz="1600" dirty="0">
                  <a:solidFill>
                    <a:srgbClr val="5C5C5C"/>
                  </a:solidFill>
                  <a:latin typeface="Microsoft YaHei" panose="020B0503020204020204" pitchFamily="34" charset="-122"/>
                  <a:ea typeface="Microsoft YaHei" panose="020B0503020204020204" pitchFamily="34" charset="-122"/>
                </a:rPr>
                <a:t>There is no need to inject sensitive information into the model, ensuring user privacy.</a:t>
              </a:r>
              <a:endParaRPr lang="zh-CN" altLang="en-US" sz="1600" dirty="0">
                <a:solidFill>
                  <a:srgbClr val="5C5C5C"/>
                </a:solidFill>
                <a:latin typeface="Microsoft YaHei" panose="020B0503020204020204" pitchFamily="34" charset="-122"/>
                <a:ea typeface="Microsoft YaHei" panose="020B0503020204020204" pitchFamily="34" charset="-122"/>
              </a:endParaRPr>
            </a:p>
          </p:txBody>
        </p:sp>
      </p:grpSp>
      <p:sp>
        <p:nvSpPr>
          <p:cNvPr id="21" name="文本框 20">
            <a:extLst>
              <a:ext uri="{FF2B5EF4-FFF2-40B4-BE49-F238E27FC236}">
                <a16:creationId xmlns:a16="http://schemas.microsoft.com/office/drawing/2014/main" id="{94C9B13E-6711-0518-B734-C5475A4CECCA}"/>
              </a:ext>
            </a:extLst>
          </p:cNvPr>
          <p:cNvSpPr txBox="1"/>
          <p:nvPr/>
        </p:nvSpPr>
        <p:spPr>
          <a:xfrm>
            <a:off x="2971800" y="-1400175"/>
            <a:ext cx="184731" cy="369332"/>
          </a:xfrm>
          <a:prstGeom prst="rect">
            <a:avLst/>
          </a:prstGeom>
          <a:noFill/>
        </p:spPr>
        <p:txBody>
          <a:bodyPr wrap="none" rtlCol="0">
            <a:spAutoFit/>
          </a:bodyPr>
          <a:lstStyle/>
          <a:p>
            <a:endParaRPr kumimoji="1" lang="zh-CN" altLang="en-US" dirty="0"/>
          </a:p>
        </p:txBody>
      </p:sp>
      <p:sp>
        <p:nvSpPr>
          <p:cNvPr id="2" name="Text Placeholder 1">
            <a:extLst>
              <a:ext uri="{FF2B5EF4-FFF2-40B4-BE49-F238E27FC236}">
                <a16:creationId xmlns:a16="http://schemas.microsoft.com/office/drawing/2014/main" id="{A4BC119C-2CBC-4E63-74C4-F7501A323D0A}"/>
              </a:ext>
            </a:extLst>
          </p:cNvPr>
          <p:cNvSpPr txBox="1">
            <a:spLocks/>
          </p:cNvSpPr>
          <p:nvPr/>
        </p:nvSpPr>
        <p:spPr bwMode="gray">
          <a:xfrm>
            <a:off x="695325" y="648689"/>
            <a:ext cx="10930770" cy="424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a:defRPr>
            </a:lvl1pPr>
            <a:lvl2pPr marL="0" indent="0" algn="l" rtl="0" eaLnBrk="1" fontAlgn="base" hangingPunct="1">
              <a:spcBef>
                <a:spcPts val="0"/>
              </a:spcBef>
              <a:spcAft>
                <a:spcPct val="0"/>
              </a:spcAft>
              <a:buFont typeface="Arial" charset="0"/>
              <a:buNone/>
              <a:defRPr sz="2800">
                <a:solidFill>
                  <a:schemeClr val="accent1"/>
                </a:solidFill>
                <a:latin typeface="+mn-lt"/>
                <a:cs typeface="+mn-cs"/>
                <a:sym typeface="Arial"/>
              </a:defRPr>
            </a:lvl2pPr>
            <a:lvl3pPr marL="515938" indent="-171450" algn="l" rtl="0" eaLnBrk="1" fontAlgn="base" hangingPunct="1">
              <a:spcBef>
                <a:spcPct val="20000"/>
              </a:spcBef>
              <a:spcAft>
                <a:spcPct val="0"/>
              </a:spcAft>
              <a:buFont typeface="Arial" charset="0"/>
              <a:buChar char="-"/>
              <a:defRPr sz="1600">
                <a:solidFill>
                  <a:schemeClr val="tx1"/>
                </a:solidFill>
                <a:latin typeface="+mn-lt"/>
                <a:cs typeface="+mn-cs"/>
                <a:sym typeface="Arial"/>
              </a:defRPr>
            </a:lvl3pPr>
            <a:lvl4pPr marL="684213"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4pPr>
            <a:lvl5pPr marL="858838" indent="-173038" algn="l" rtl="0" eaLnBrk="1" fontAlgn="base" hangingPunct="1">
              <a:spcBef>
                <a:spcPct val="20000"/>
              </a:spcBef>
              <a:spcAft>
                <a:spcPct val="0"/>
              </a:spcAft>
              <a:buFont typeface="Arial" charset="0"/>
              <a:buChar char="-"/>
              <a:defRPr sz="1600">
                <a:solidFill>
                  <a:schemeClr val="tx1"/>
                </a:solidFill>
                <a:latin typeface="+mn-lt"/>
                <a:cs typeface="+mn-cs"/>
                <a:sym typeface="Arial"/>
              </a:defRPr>
            </a:lvl5pPr>
            <a:lvl6pPr marL="1316038" indent="-173038" algn="l" rtl="0" eaLnBrk="1" fontAlgn="base" hangingPunct="1">
              <a:spcBef>
                <a:spcPct val="20000"/>
              </a:spcBef>
              <a:spcAft>
                <a:spcPct val="0"/>
              </a:spcAft>
              <a:buFont typeface="Arial" charset="0"/>
              <a:buChar char="-"/>
              <a:defRPr sz="1600">
                <a:solidFill>
                  <a:schemeClr val="tx1"/>
                </a:solidFill>
                <a:latin typeface="+mn-lt"/>
                <a:cs typeface="+mn-cs"/>
              </a:defRPr>
            </a:lvl6pPr>
            <a:lvl7pPr marL="1773238" indent="-173038" algn="l" rtl="0" eaLnBrk="1" fontAlgn="base" hangingPunct="1">
              <a:spcBef>
                <a:spcPct val="20000"/>
              </a:spcBef>
              <a:spcAft>
                <a:spcPct val="0"/>
              </a:spcAft>
              <a:buFont typeface="Arial" charset="0"/>
              <a:buChar char="-"/>
              <a:defRPr sz="1600">
                <a:solidFill>
                  <a:schemeClr val="tx1"/>
                </a:solidFill>
                <a:latin typeface="+mn-lt"/>
                <a:cs typeface="+mn-cs"/>
              </a:defRPr>
            </a:lvl7pPr>
            <a:lvl8pPr marL="2230438" indent="-173038" algn="l" rtl="0" eaLnBrk="1" fontAlgn="base" hangingPunct="1">
              <a:spcBef>
                <a:spcPct val="20000"/>
              </a:spcBef>
              <a:spcAft>
                <a:spcPct val="0"/>
              </a:spcAft>
              <a:buFont typeface="Arial" charset="0"/>
              <a:buChar char="-"/>
              <a:defRPr sz="1600">
                <a:solidFill>
                  <a:schemeClr val="tx1"/>
                </a:solidFill>
                <a:latin typeface="+mn-lt"/>
                <a:cs typeface="+mn-cs"/>
              </a:defRPr>
            </a:lvl8pPr>
            <a:lvl9pPr marL="2687638" indent="-173038" algn="l" rtl="0" eaLnBrk="1" fontAlgn="base" hangingPunct="1">
              <a:spcBef>
                <a:spcPct val="20000"/>
              </a:spcBef>
              <a:spcAft>
                <a:spcPct val="0"/>
              </a:spcAft>
              <a:buFont typeface="Arial"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Microsoft YaHei" panose="020B0503020204020204" pitchFamily="34" charset="-122"/>
                <a:ea typeface="Microsoft YaHei" panose="020B0503020204020204" pitchFamily="34" charset="-122"/>
              </a:rPr>
              <a:t>Retrieval Augmented Generation (</a:t>
            </a:r>
            <a:r>
              <a:rPr lang="zh-CN" altLang="en-US" sz="3200" b="1" kern="0" dirty="0">
                <a:solidFill>
                  <a:srgbClr val="0339A6"/>
                </a:solidFill>
                <a:latin typeface="Microsoft YaHei" panose="020B0503020204020204" pitchFamily="34" charset="-122"/>
                <a:ea typeface="Microsoft YaHei" panose="020B0503020204020204" pitchFamily="34" charset="-122"/>
              </a:rPr>
              <a:t>检索生成增强）</a:t>
            </a:r>
          </a:p>
        </p:txBody>
      </p:sp>
      <p:sp>
        <p:nvSpPr>
          <p:cNvPr id="3" name="TextBox 2">
            <a:extLst>
              <a:ext uri="{FF2B5EF4-FFF2-40B4-BE49-F238E27FC236}">
                <a16:creationId xmlns:a16="http://schemas.microsoft.com/office/drawing/2014/main" id="{AC6A2FC9-CFEC-45B1-6841-95C5EA0582F2}"/>
              </a:ext>
            </a:extLst>
          </p:cNvPr>
          <p:cNvSpPr txBox="1"/>
          <p:nvPr/>
        </p:nvSpPr>
        <p:spPr>
          <a:xfrm>
            <a:off x="599790" y="1392372"/>
            <a:ext cx="10659612" cy="707886"/>
          </a:xfrm>
          <a:prstGeom prst="rect">
            <a:avLst/>
          </a:prstGeom>
          <a:noFill/>
        </p:spPr>
        <p:txBody>
          <a:bodyPr wrap="square" rtlCol="0">
            <a:spAutoFit/>
          </a:bodyPr>
          <a:lstStyle/>
          <a:p>
            <a:r>
              <a:rPr lang="en-US" sz="2000" dirty="0">
                <a:latin typeface="Microsoft YaHei" panose="020B0503020204020204" pitchFamily="34" charset="-122"/>
                <a:ea typeface="Microsoft YaHei" panose="020B0503020204020204" pitchFamily="34" charset="-122"/>
              </a:rPr>
              <a:t>The model searches the </a:t>
            </a:r>
            <a:r>
              <a:rPr lang="en-US" sz="2000" dirty="0">
                <a:solidFill>
                  <a:srgbClr val="FF0000"/>
                </a:solidFill>
                <a:latin typeface="Microsoft YaHei" panose="020B0503020204020204" pitchFamily="34" charset="-122"/>
                <a:ea typeface="Microsoft YaHei" panose="020B0503020204020204" pitchFamily="34" charset="-122"/>
              </a:rPr>
              <a:t>knowledge base </a:t>
            </a:r>
            <a:r>
              <a:rPr lang="en-US" sz="2000" dirty="0">
                <a:latin typeface="Microsoft YaHei" panose="020B0503020204020204" pitchFamily="34" charset="-122"/>
                <a:ea typeface="Microsoft YaHei" panose="020B0503020204020204" pitchFamily="34" charset="-122"/>
              </a:rPr>
              <a:t>based on user intent (prompt query) and answers using the </a:t>
            </a:r>
            <a:r>
              <a:rPr lang="en-US" sz="2000" dirty="0">
                <a:solidFill>
                  <a:srgbClr val="FF0000"/>
                </a:solidFill>
                <a:latin typeface="Microsoft YaHei" panose="020B0503020204020204" pitchFamily="34" charset="-122"/>
                <a:ea typeface="Microsoft YaHei" panose="020B0503020204020204" pitchFamily="34" charset="-122"/>
              </a:rPr>
              <a:t>retrieved information as context</a:t>
            </a:r>
            <a:r>
              <a:rPr lang="en-US" sz="2000" dirty="0">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40492378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905AFD92-1394-B1DF-C613-657FC9C1975C}"/>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b="14091"/>
          <a:stretch/>
        </p:blipFill>
        <p:spPr>
          <a:xfrm>
            <a:off x="740399" y="1938620"/>
            <a:ext cx="748436" cy="791960"/>
          </a:xfrm>
          <a:prstGeom prst="rect">
            <a:avLst/>
          </a:prstGeom>
        </p:spPr>
      </p:pic>
      <p:sp>
        <p:nvSpPr>
          <p:cNvPr id="7" name="TextBox 6">
            <a:extLst>
              <a:ext uri="{FF2B5EF4-FFF2-40B4-BE49-F238E27FC236}">
                <a16:creationId xmlns:a16="http://schemas.microsoft.com/office/drawing/2014/main" id="{892ABDA5-EFAF-AF64-CC28-35A0A614BE54}"/>
              </a:ext>
            </a:extLst>
          </p:cNvPr>
          <p:cNvSpPr txBox="1"/>
          <p:nvPr/>
        </p:nvSpPr>
        <p:spPr>
          <a:xfrm>
            <a:off x="356345" y="2714653"/>
            <a:ext cx="1423935" cy="369332"/>
          </a:xfrm>
          <a:prstGeom prst="rect">
            <a:avLst/>
          </a:prstGeom>
          <a:noFill/>
        </p:spPr>
        <p:txBody>
          <a:bodyPr wrap="square" rtlCol="0">
            <a:spAutoFit/>
          </a:bodyPr>
          <a:lstStyle/>
          <a:p>
            <a:r>
              <a:rPr lang="en-US" dirty="0">
                <a:latin typeface="Microsoft YaHei" panose="020B0503020204020204" pitchFamily="34" charset="-122"/>
                <a:ea typeface="Microsoft YaHei" panose="020B0503020204020204" pitchFamily="34" charset="-122"/>
              </a:rPr>
              <a:t>Document</a:t>
            </a:r>
          </a:p>
        </p:txBody>
      </p:sp>
      <p:sp>
        <p:nvSpPr>
          <p:cNvPr id="8" name="Rectangle 7">
            <a:extLst>
              <a:ext uri="{FF2B5EF4-FFF2-40B4-BE49-F238E27FC236}">
                <a16:creationId xmlns:a16="http://schemas.microsoft.com/office/drawing/2014/main" id="{918A390C-7A82-FAFC-4EEA-1DED60DDD3CD}"/>
              </a:ext>
            </a:extLst>
          </p:cNvPr>
          <p:cNvSpPr/>
          <p:nvPr/>
        </p:nvSpPr>
        <p:spPr>
          <a:xfrm>
            <a:off x="695325" y="3539375"/>
            <a:ext cx="3193576" cy="559558"/>
          </a:xfrm>
          <a:prstGeom prst="rect">
            <a:avLst/>
          </a:prstGeom>
          <a:solidFill>
            <a:srgbClr val="F7B700"/>
          </a:solidFill>
          <a:ln w="1905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Microsoft YaHei" panose="020B0503020204020204" pitchFamily="34" charset="-122"/>
                <a:ea typeface="Microsoft YaHei" panose="020B0503020204020204" pitchFamily="34" charset="-122"/>
              </a:rPr>
              <a:t>Split into chunks</a:t>
            </a:r>
          </a:p>
        </p:txBody>
      </p:sp>
      <p:sp>
        <p:nvSpPr>
          <p:cNvPr id="18" name="TextBox 17">
            <a:extLst>
              <a:ext uri="{FF2B5EF4-FFF2-40B4-BE49-F238E27FC236}">
                <a16:creationId xmlns:a16="http://schemas.microsoft.com/office/drawing/2014/main" id="{6C50FA9E-63E1-1FDD-AC14-60F639E20296}"/>
              </a:ext>
            </a:extLst>
          </p:cNvPr>
          <p:cNvSpPr txBox="1"/>
          <p:nvPr/>
        </p:nvSpPr>
        <p:spPr>
          <a:xfrm>
            <a:off x="2875481" y="2714038"/>
            <a:ext cx="1273586" cy="369332"/>
          </a:xfrm>
          <a:prstGeom prst="rect">
            <a:avLst/>
          </a:prstGeom>
          <a:noFill/>
        </p:spPr>
        <p:txBody>
          <a:bodyPr wrap="square" rtlCol="0">
            <a:spAutoFit/>
          </a:bodyPr>
          <a:lstStyle/>
          <a:p>
            <a:r>
              <a:rPr lang="en-US" dirty="0">
                <a:latin typeface="Microsoft YaHei" panose="020B0503020204020204" pitchFamily="34" charset="-122"/>
                <a:ea typeface="Microsoft YaHei" panose="020B0503020204020204" pitchFamily="34" charset="-122"/>
              </a:rPr>
              <a:t>Webpage</a:t>
            </a:r>
          </a:p>
        </p:txBody>
      </p:sp>
      <p:sp>
        <p:nvSpPr>
          <p:cNvPr id="19" name="TextBox 18">
            <a:extLst>
              <a:ext uri="{FF2B5EF4-FFF2-40B4-BE49-F238E27FC236}">
                <a16:creationId xmlns:a16="http://schemas.microsoft.com/office/drawing/2014/main" id="{3FC47495-86F6-A76D-8C4D-B7171E20B26D}"/>
              </a:ext>
            </a:extLst>
          </p:cNvPr>
          <p:cNvSpPr txBox="1"/>
          <p:nvPr/>
        </p:nvSpPr>
        <p:spPr>
          <a:xfrm>
            <a:off x="1659733" y="2714038"/>
            <a:ext cx="1365460" cy="369332"/>
          </a:xfrm>
          <a:prstGeom prst="rect">
            <a:avLst/>
          </a:prstGeom>
          <a:noFill/>
        </p:spPr>
        <p:txBody>
          <a:bodyPr wrap="square" rtlCol="0">
            <a:spAutoFit/>
          </a:bodyPr>
          <a:lstStyle/>
          <a:p>
            <a:r>
              <a:rPr lang="en-US" dirty="0">
                <a:latin typeface="Microsoft YaHei" panose="020B0503020204020204" pitchFamily="34" charset="-122"/>
                <a:ea typeface="Microsoft YaHei" panose="020B0503020204020204" pitchFamily="34" charset="-122"/>
              </a:rPr>
              <a:t>Database </a:t>
            </a:r>
          </a:p>
        </p:txBody>
      </p:sp>
      <p:cxnSp>
        <p:nvCxnSpPr>
          <p:cNvPr id="26" name="Straight Arrow Connector 25">
            <a:extLst>
              <a:ext uri="{FF2B5EF4-FFF2-40B4-BE49-F238E27FC236}">
                <a16:creationId xmlns:a16="http://schemas.microsoft.com/office/drawing/2014/main" id="{D45255AA-0C47-F1AE-5297-89DBAAEA8DE6}"/>
              </a:ext>
            </a:extLst>
          </p:cNvPr>
          <p:cNvCxnSpPr>
            <a:cxnSpLocks/>
          </p:cNvCxnSpPr>
          <p:nvPr/>
        </p:nvCxnSpPr>
        <p:spPr>
          <a:xfrm>
            <a:off x="2320324" y="4137786"/>
            <a:ext cx="0" cy="344742"/>
          </a:xfrm>
          <a:prstGeom prst="straightConnector1">
            <a:avLst/>
          </a:prstGeom>
          <a:ln w="19050">
            <a:solidFill>
              <a:schemeClr val="bg2">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7A3025DB-6922-3E89-BE7C-AFA243C6EBCA}"/>
              </a:ext>
            </a:extLst>
          </p:cNvPr>
          <p:cNvSpPr/>
          <p:nvPr/>
        </p:nvSpPr>
        <p:spPr>
          <a:xfrm>
            <a:off x="979262" y="4513374"/>
            <a:ext cx="2727345" cy="559558"/>
          </a:xfrm>
          <a:prstGeom prst="rect">
            <a:avLst/>
          </a:prstGeom>
          <a:solidFill>
            <a:schemeClr val="accent2"/>
          </a:solidFill>
          <a:ln w="1905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Microsoft YaHei" panose="020B0503020204020204" pitchFamily="34" charset="-122"/>
                <a:ea typeface="Microsoft YaHei" panose="020B0503020204020204" pitchFamily="34" charset="-122"/>
              </a:rPr>
              <a:t>Embeddings</a:t>
            </a:r>
          </a:p>
        </p:txBody>
      </p:sp>
      <p:cxnSp>
        <p:nvCxnSpPr>
          <p:cNvPr id="31" name="Curved Connector 30">
            <a:extLst>
              <a:ext uri="{FF2B5EF4-FFF2-40B4-BE49-F238E27FC236}">
                <a16:creationId xmlns:a16="http://schemas.microsoft.com/office/drawing/2014/main" id="{FAE72957-CD64-6C0E-341F-9B03F64F9AE3}"/>
              </a:ext>
            </a:extLst>
          </p:cNvPr>
          <p:cNvCxnSpPr>
            <a:cxnSpLocks/>
            <a:stCxn id="7" idx="2"/>
            <a:endCxn id="8" idx="0"/>
          </p:cNvCxnSpPr>
          <p:nvPr/>
        </p:nvCxnSpPr>
        <p:spPr>
          <a:xfrm rot="16200000" flipH="1">
            <a:off x="1452518" y="2699780"/>
            <a:ext cx="455390" cy="1223800"/>
          </a:xfrm>
          <a:prstGeom prst="curvedConnector3">
            <a:avLst>
              <a:gd name="adj1" fmla="val 50000"/>
            </a:avLst>
          </a:prstGeom>
          <a:ln w="19050">
            <a:solidFill>
              <a:schemeClr val="bg2">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33" name="Curved Connector 32">
            <a:extLst>
              <a:ext uri="{FF2B5EF4-FFF2-40B4-BE49-F238E27FC236}">
                <a16:creationId xmlns:a16="http://schemas.microsoft.com/office/drawing/2014/main" id="{348462AD-59C4-312B-618E-333BCA79D227}"/>
              </a:ext>
            </a:extLst>
          </p:cNvPr>
          <p:cNvCxnSpPr>
            <a:cxnSpLocks/>
            <a:stCxn id="18" idx="2"/>
            <a:endCxn id="8" idx="0"/>
          </p:cNvCxnSpPr>
          <p:nvPr/>
        </p:nvCxnSpPr>
        <p:spPr>
          <a:xfrm rot="5400000">
            <a:off x="2674192" y="2701292"/>
            <a:ext cx="456005" cy="1220161"/>
          </a:xfrm>
          <a:prstGeom prst="curvedConnector3">
            <a:avLst>
              <a:gd name="adj1" fmla="val 50000"/>
            </a:avLst>
          </a:prstGeom>
          <a:ln w="19050">
            <a:solidFill>
              <a:schemeClr val="bg2">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C5159A09-4419-E163-B7F9-6540F32A653E}"/>
              </a:ext>
            </a:extLst>
          </p:cNvPr>
          <p:cNvSpPr/>
          <p:nvPr/>
        </p:nvSpPr>
        <p:spPr>
          <a:xfrm>
            <a:off x="4642782" y="4513374"/>
            <a:ext cx="1530871" cy="559558"/>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Microsoft YaHei" panose="020B0503020204020204" pitchFamily="34" charset="-122"/>
                <a:ea typeface="Microsoft YaHei" panose="020B0503020204020204" pitchFamily="34" charset="-122"/>
              </a:rPr>
              <a:t>RAG</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Database</a:t>
            </a:r>
            <a:endParaRPr lang="en-US" dirty="0">
              <a:latin typeface="Microsoft YaHei" panose="020B0503020204020204" pitchFamily="34" charset="-122"/>
              <a:ea typeface="Microsoft YaHei" panose="020B0503020204020204" pitchFamily="34" charset="-122"/>
            </a:endParaRPr>
          </a:p>
        </p:txBody>
      </p:sp>
      <p:sp>
        <p:nvSpPr>
          <p:cNvPr id="38" name="Rectangle 37">
            <a:extLst>
              <a:ext uri="{FF2B5EF4-FFF2-40B4-BE49-F238E27FC236}">
                <a16:creationId xmlns:a16="http://schemas.microsoft.com/office/drawing/2014/main" id="{5210483F-C485-FED6-9EB3-AA35D6C61ACA}"/>
              </a:ext>
            </a:extLst>
          </p:cNvPr>
          <p:cNvSpPr/>
          <p:nvPr/>
        </p:nvSpPr>
        <p:spPr>
          <a:xfrm>
            <a:off x="4797910" y="2894443"/>
            <a:ext cx="1172412" cy="55955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latin typeface="Microsoft YaHei" panose="020B0503020204020204" pitchFamily="34" charset="-122"/>
                <a:ea typeface="Microsoft YaHei" panose="020B0503020204020204" pitchFamily="34" charset="-122"/>
              </a:rPr>
              <a:t>Query</a:t>
            </a:r>
            <a:endParaRPr lang="en-US" dirty="0">
              <a:latin typeface="Microsoft YaHei" panose="020B0503020204020204" pitchFamily="34" charset="-122"/>
              <a:ea typeface="Microsoft YaHei" panose="020B0503020204020204" pitchFamily="34" charset="-122"/>
            </a:endParaRPr>
          </a:p>
        </p:txBody>
      </p:sp>
      <p:cxnSp>
        <p:nvCxnSpPr>
          <p:cNvPr id="40" name="Straight Arrow Connector 39">
            <a:extLst>
              <a:ext uri="{FF2B5EF4-FFF2-40B4-BE49-F238E27FC236}">
                <a16:creationId xmlns:a16="http://schemas.microsoft.com/office/drawing/2014/main" id="{B2921E3C-02DA-9878-282A-098F7775CFAE}"/>
              </a:ext>
            </a:extLst>
          </p:cNvPr>
          <p:cNvCxnSpPr>
            <a:cxnSpLocks/>
            <a:endCxn id="37" idx="0"/>
          </p:cNvCxnSpPr>
          <p:nvPr/>
        </p:nvCxnSpPr>
        <p:spPr>
          <a:xfrm>
            <a:off x="5378577" y="3398944"/>
            <a:ext cx="0" cy="1114430"/>
          </a:xfrm>
          <a:prstGeom prst="straightConnector1">
            <a:avLst/>
          </a:prstGeom>
          <a:ln w="19050">
            <a:solidFill>
              <a:schemeClr val="bg2">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44" name="Rectangle 43">
            <a:extLst>
              <a:ext uri="{FF2B5EF4-FFF2-40B4-BE49-F238E27FC236}">
                <a16:creationId xmlns:a16="http://schemas.microsoft.com/office/drawing/2014/main" id="{09332765-A810-62DE-7B06-891A022B49DD}"/>
              </a:ext>
            </a:extLst>
          </p:cNvPr>
          <p:cNvSpPr/>
          <p:nvPr/>
        </p:nvSpPr>
        <p:spPr>
          <a:xfrm>
            <a:off x="6846318" y="4513374"/>
            <a:ext cx="1841924" cy="559558"/>
          </a:xfrm>
          <a:prstGeom prst="rect">
            <a:avLst/>
          </a:prstGeom>
          <a:solidFill>
            <a:srgbClr val="B391E9"/>
          </a:solidFill>
          <a:ln w="19050">
            <a:solidFill>
              <a:srgbClr val="4C23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Microsoft YaHei" panose="020B0503020204020204" pitchFamily="34" charset="-122"/>
                <a:ea typeface="Microsoft YaHei" panose="020B0503020204020204" pitchFamily="34" charset="-122"/>
              </a:rPr>
              <a:t>Top-K </a:t>
            </a:r>
            <a:r>
              <a:rPr lang="en-US" altLang="zh-CN" dirty="0">
                <a:latin typeface="Microsoft YaHei" panose="020B0503020204020204" pitchFamily="34" charset="-122"/>
                <a:ea typeface="Microsoft YaHei" panose="020B0503020204020204" pitchFamily="34" charset="-122"/>
              </a:rPr>
              <a:t>Results</a:t>
            </a:r>
            <a:endParaRPr lang="en-US" dirty="0">
              <a:latin typeface="Microsoft YaHei" panose="020B0503020204020204" pitchFamily="34" charset="-122"/>
              <a:ea typeface="Microsoft YaHei" panose="020B0503020204020204" pitchFamily="34" charset="-122"/>
            </a:endParaRPr>
          </a:p>
        </p:txBody>
      </p:sp>
      <p:cxnSp>
        <p:nvCxnSpPr>
          <p:cNvPr id="46" name="Straight Arrow Connector 45">
            <a:extLst>
              <a:ext uri="{FF2B5EF4-FFF2-40B4-BE49-F238E27FC236}">
                <a16:creationId xmlns:a16="http://schemas.microsoft.com/office/drawing/2014/main" id="{1B8041C3-0F3D-322E-52D0-79C10A7FC2AB}"/>
              </a:ext>
            </a:extLst>
          </p:cNvPr>
          <p:cNvCxnSpPr>
            <a:cxnSpLocks/>
          </p:cNvCxnSpPr>
          <p:nvPr/>
        </p:nvCxnSpPr>
        <p:spPr>
          <a:xfrm>
            <a:off x="6173653" y="4793153"/>
            <a:ext cx="650297" cy="0"/>
          </a:xfrm>
          <a:prstGeom prst="straightConnector1">
            <a:avLst/>
          </a:prstGeom>
          <a:ln w="19050">
            <a:solidFill>
              <a:schemeClr val="bg2">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48" name="Rectangle 47">
            <a:extLst>
              <a:ext uri="{FF2B5EF4-FFF2-40B4-BE49-F238E27FC236}">
                <a16:creationId xmlns:a16="http://schemas.microsoft.com/office/drawing/2014/main" id="{AD4DD633-1886-BD53-2433-2C9650F2299C}"/>
              </a:ext>
            </a:extLst>
          </p:cNvPr>
          <p:cNvSpPr/>
          <p:nvPr/>
        </p:nvSpPr>
        <p:spPr>
          <a:xfrm>
            <a:off x="6823950" y="2894443"/>
            <a:ext cx="1965623" cy="559558"/>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latin typeface="Microsoft YaHei" panose="020B0503020204020204" pitchFamily="34" charset="-122"/>
                <a:ea typeface="Microsoft YaHei" panose="020B0503020204020204" pitchFamily="34" charset="-122"/>
              </a:rPr>
              <a:t>Prompt</a:t>
            </a:r>
            <a:r>
              <a:rPr lang="en-US" altLang="zh-CN" dirty="0">
                <a:latin typeface="Microsoft YaHei" panose="020B0503020204020204" pitchFamily="34" charset="-122"/>
                <a:ea typeface="Microsoft YaHei" panose="020B0503020204020204" pitchFamily="34" charset="-122"/>
              </a:rPr>
              <a:t>+</a:t>
            </a:r>
          </a:p>
          <a:p>
            <a:pPr algn="ctr"/>
            <a:r>
              <a:rPr lang="en-US" altLang="zh-CN" dirty="0">
                <a:latin typeface="Microsoft YaHei" panose="020B0503020204020204" pitchFamily="34" charset="-122"/>
                <a:ea typeface="Microsoft YaHei" panose="020B0503020204020204" pitchFamily="34" charset="-122"/>
              </a:rPr>
              <a:t>Context</a:t>
            </a:r>
            <a:endParaRPr lang="en-US" dirty="0">
              <a:latin typeface="Microsoft YaHei" panose="020B0503020204020204" pitchFamily="34" charset="-122"/>
              <a:ea typeface="Microsoft YaHei" panose="020B0503020204020204" pitchFamily="34" charset="-122"/>
            </a:endParaRPr>
          </a:p>
        </p:txBody>
      </p:sp>
      <p:cxnSp>
        <p:nvCxnSpPr>
          <p:cNvPr id="49" name="Straight Arrow Connector 48">
            <a:extLst>
              <a:ext uri="{FF2B5EF4-FFF2-40B4-BE49-F238E27FC236}">
                <a16:creationId xmlns:a16="http://schemas.microsoft.com/office/drawing/2014/main" id="{E330590D-0825-50BA-6612-5EC85D33E386}"/>
              </a:ext>
            </a:extLst>
          </p:cNvPr>
          <p:cNvCxnSpPr>
            <a:cxnSpLocks/>
          </p:cNvCxnSpPr>
          <p:nvPr/>
        </p:nvCxnSpPr>
        <p:spPr>
          <a:xfrm>
            <a:off x="5970322" y="3174222"/>
            <a:ext cx="829527" cy="0"/>
          </a:xfrm>
          <a:prstGeom prst="straightConnector1">
            <a:avLst/>
          </a:prstGeom>
          <a:ln w="19050">
            <a:solidFill>
              <a:schemeClr val="bg2">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7F51F045-DD83-39EA-02C4-351F11CDD184}"/>
              </a:ext>
            </a:extLst>
          </p:cNvPr>
          <p:cNvCxnSpPr>
            <a:cxnSpLocks/>
            <a:stCxn id="44" idx="0"/>
            <a:endCxn id="48" idx="2"/>
          </p:cNvCxnSpPr>
          <p:nvPr/>
        </p:nvCxnSpPr>
        <p:spPr>
          <a:xfrm flipV="1">
            <a:off x="7767280" y="3454001"/>
            <a:ext cx="0" cy="1059373"/>
          </a:xfrm>
          <a:prstGeom prst="straightConnector1">
            <a:avLst/>
          </a:prstGeom>
          <a:ln w="19050">
            <a:solidFill>
              <a:schemeClr val="bg2">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A262EA66-5AFC-6585-5D34-6B5C2DB95E8A}"/>
              </a:ext>
            </a:extLst>
          </p:cNvPr>
          <p:cNvCxnSpPr>
            <a:cxnSpLocks/>
            <a:endCxn id="63" idx="1"/>
          </p:cNvCxnSpPr>
          <p:nvPr/>
        </p:nvCxnSpPr>
        <p:spPr>
          <a:xfrm flipV="1">
            <a:off x="8789573" y="3174222"/>
            <a:ext cx="950835" cy="0"/>
          </a:xfrm>
          <a:prstGeom prst="straightConnector1">
            <a:avLst/>
          </a:prstGeom>
          <a:ln w="19050">
            <a:solidFill>
              <a:schemeClr val="bg2">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63" name="Rectangle 62">
            <a:extLst>
              <a:ext uri="{FF2B5EF4-FFF2-40B4-BE49-F238E27FC236}">
                <a16:creationId xmlns:a16="http://schemas.microsoft.com/office/drawing/2014/main" id="{A018128C-B420-6D18-55D7-B432FB8030D9}"/>
              </a:ext>
            </a:extLst>
          </p:cNvPr>
          <p:cNvSpPr/>
          <p:nvPr/>
        </p:nvSpPr>
        <p:spPr>
          <a:xfrm>
            <a:off x="9740408" y="2894443"/>
            <a:ext cx="1841924" cy="559558"/>
          </a:xfrm>
          <a:prstGeom prst="rect">
            <a:avLst/>
          </a:prstGeom>
          <a:solidFill>
            <a:schemeClr val="accent6"/>
          </a:solidFill>
          <a:ln w="1905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Microsoft YaHei" panose="020B0503020204020204" pitchFamily="34" charset="-122"/>
                <a:ea typeface="Microsoft YaHei" panose="020B0503020204020204" pitchFamily="34" charset="-122"/>
              </a:rPr>
              <a:t>LLM</a:t>
            </a:r>
          </a:p>
        </p:txBody>
      </p:sp>
      <p:sp>
        <p:nvSpPr>
          <p:cNvPr id="64" name="Rectangle 63">
            <a:extLst>
              <a:ext uri="{FF2B5EF4-FFF2-40B4-BE49-F238E27FC236}">
                <a16:creationId xmlns:a16="http://schemas.microsoft.com/office/drawing/2014/main" id="{16A2263C-0AA4-1769-C102-86DF95650D46}"/>
              </a:ext>
            </a:extLst>
          </p:cNvPr>
          <p:cNvSpPr/>
          <p:nvPr/>
        </p:nvSpPr>
        <p:spPr>
          <a:xfrm>
            <a:off x="9969816" y="3887443"/>
            <a:ext cx="1504807" cy="559558"/>
          </a:xfrm>
          <a:prstGeom prst="rect">
            <a:avLst/>
          </a:prstGeom>
          <a:solidFill>
            <a:srgbClr val="62D3AB"/>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Microsoft YaHei" panose="020B0503020204020204" pitchFamily="34" charset="-122"/>
                <a:ea typeface="Microsoft YaHei" panose="020B0503020204020204" pitchFamily="34" charset="-122"/>
              </a:rPr>
              <a:t>Answer</a:t>
            </a:r>
          </a:p>
        </p:txBody>
      </p:sp>
      <p:cxnSp>
        <p:nvCxnSpPr>
          <p:cNvPr id="65" name="Straight Arrow Connector 64">
            <a:extLst>
              <a:ext uri="{FF2B5EF4-FFF2-40B4-BE49-F238E27FC236}">
                <a16:creationId xmlns:a16="http://schemas.microsoft.com/office/drawing/2014/main" id="{741C50BB-B6B4-A806-E7C6-8BB59BB24868}"/>
              </a:ext>
            </a:extLst>
          </p:cNvPr>
          <p:cNvCxnSpPr>
            <a:cxnSpLocks/>
          </p:cNvCxnSpPr>
          <p:nvPr/>
        </p:nvCxnSpPr>
        <p:spPr>
          <a:xfrm>
            <a:off x="2293649" y="3075406"/>
            <a:ext cx="0" cy="488715"/>
          </a:xfrm>
          <a:prstGeom prst="straightConnector1">
            <a:avLst/>
          </a:prstGeom>
          <a:ln w="19050">
            <a:solidFill>
              <a:schemeClr val="bg2">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FCBEB2D0-D5AD-476D-5442-76A0699A4E67}"/>
              </a:ext>
            </a:extLst>
          </p:cNvPr>
          <p:cNvCxnSpPr>
            <a:cxnSpLocks/>
            <a:stCxn id="27" idx="3"/>
            <a:endCxn id="37" idx="1"/>
          </p:cNvCxnSpPr>
          <p:nvPr/>
        </p:nvCxnSpPr>
        <p:spPr>
          <a:xfrm>
            <a:off x="3706607" y="4793153"/>
            <a:ext cx="936175" cy="0"/>
          </a:xfrm>
          <a:prstGeom prst="straightConnector1">
            <a:avLst/>
          </a:prstGeom>
          <a:ln w="19050">
            <a:solidFill>
              <a:schemeClr val="bg2">
                <a:lumMod val="50000"/>
              </a:schemeClr>
            </a:solidFill>
            <a:tailEnd type="triangle"/>
          </a:ln>
        </p:spPr>
        <p:style>
          <a:lnRef idx="1">
            <a:schemeClr val="dk1"/>
          </a:lnRef>
          <a:fillRef idx="0">
            <a:schemeClr val="dk1"/>
          </a:fillRef>
          <a:effectRef idx="0">
            <a:schemeClr val="dk1"/>
          </a:effectRef>
          <a:fontRef idx="minor">
            <a:schemeClr val="tx1"/>
          </a:fontRef>
        </p:style>
      </p:cxnSp>
      <p:pic>
        <p:nvPicPr>
          <p:cNvPr id="69" name="图形 4" descr="数据库 轮廓">
            <a:extLst>
              <a:ext uri="{FF2B5EF4-FFF2-40B4-BE49-F238E27FC236}">
                <a16:creationId xmlns:a16="http://schemas.microsoft.com/office/drawing/2014/main" id="{65A6B9B6-EBE5-3C89-31D8-0B29CECF6A0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81586" y="1938620"/>
            <a:ext cx="694811" cy="694811"/>
          </a:xfrm>
          <a:prstGeom prst="rect">
            <a:avLst/>
          </a:prstGeom>
        </p:spPr>
      </p:pic>
      <p:pic>
        <p:nvPicPr>
          <p:cNvPr id="71" name="Graphic 70">
            <a:extLst>
              <a:ext uri="{FF2B5EF4-FFF2-40B4-BE49-F238E27FC236}">
                <a16:creationId xmlns:a16="http://schemas.microsoft.com/office/drawing/2014/main" id="{895EF3C4-6275-F60F-74C6-EC104CE5A22C}"/>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b="17693"/>
          <a:stretch/>
        </p:blipFill>
        <p:spPr>
          <a:xfrm>
            <a:off x="2969148" y="1939923"/>
            <a:ext cx="709934" cy="724563"/>
          </a:xfrm>
          <a:prstGeom prst="rect">
            <a:avLst/>
          </a:prstGeom>
        </p:spPr>
      </p:pic>
      <p:cxnSp>
        <p:nvCxnSpPr>
          <p:cNvPr id="76" name="Straight Arrow Connector 75">
            <a:extLst>
              <a:ext uri="{FF2B5EF4-FFF2-40B4-BE49-F238E27FC236}">
                <a16:creationId xmlns:a16="http://schemas.microsoft.com/office/drawing/2014/main" id="{5E680427-AA8A-8D87-DE3C-AFD1BFDC3944}"/>
              </a:ext>
            </a:extLst>
          </p:cNvPr>
          <p:cNvCxnSpPr>
            <a:cxnSpLocks/>
          </p:cNvCxnSpPr>
          <p:nvPr/>
        </p:nvCxnSpPr>
        <p:spPr>
          <a:xfrm>
            <a:off x="10687862" y="3440349"/>
            <a:ext cx="0" cy="460746"/>
          </a:xfrm>
          <a:prstGeom prst="straightConnector1">
            <a:avLst/>
          </a:prstGeom>
          <a:ln w="19050">
            <a:solidFill>
              <a:schemeClr val="bg2">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84" name="TextBox 83">
            <a:extLst>
              <a:ext uri="{FF2B5EF4-FFF2-40B4-BE49-F238E27FC236}">
                <a16:creationId xmlns:a16="http://schemas.microsoft.com/office/drawing/2014/main" id="{0259F7A3-3074-6128-E431-AFA8B893F8FD}"/>
              </a:ext>
            </a:extLst>
          </p:cNvPr>
          <p:cNvSpPr txBox="1"/>
          <p:nvPr/>
        </p:nvSpPr>
        <p:spPr>
          <a:xfrm>
            <a:off x="4262322" y="3821176"/>
            <a:ext cx="1401319" cy="369332"/>
          </a:xfrm>
          <a:prstGeom prst="rect">
            <a:avLst/>
          </a:prstGeom>
          <a:noFill/>
        </p:spPr>
        <p:txBody>
          <a:bodyPr wrap="square" rtlCol="0">
            <a:spAutoFit/>
          </a:bodyPr>
          <a:lstStyle/>
          <a:p>
            <a:r>
              <a:rPr lang="en-US" altLang="zh-CN" dirty="0">
                <a:latin typeface="Microsoft YaHei" panose="020B0503020204020204" pitchFamily="34" charset="-122"/>
                <a:ea typeface="Microsoft YaHei" panose="020B0503020204020204" pitchFamily="34" charset="-122"/>
              </a:rPr>
              <a:t>Retrieve</a:t>
            </a:r>
            <a:endParaRPr lang="en-US" dirty="0">
              <a:latin typeface="Microsoft YaHei" panose="020B0503020204020204" pitchFamily="34" charset="-122"/>
              <a:ea typeface="Microsoft YaHei" panose="020B0503020204020204" pitchFamily="34" charset="-122"/>
            </a:endParaRPr>
          </a:p>
        </p:txBody>
      </p:sp>
      <p:sp>
        <p:nvSpPr>
          <p:cNvPr id="88" name="Text Placeholder 1">
            <a:extLst>
              <a:ext uri="{FF2B5EF4-FFF2-40B4-BE49-F238E27FC236}">
                <a16:creationId xmlns:a16="http://schemas.microsoft.com/office/drawing/2014/main" id="{C2F14DC6-E82A-8525-C78B-345EDF53F972}"/>
              </a:ext>
            </a:extLst>
          </p:cNvPr>
          <p:cNvSpPr txBox="1">
            <a:spLocks/>
          </p:cNvSpPr>
          <p:nvPr/>
        </p:nvSpPr>
        <p:spPr bwMode="gray">
          <a:xfrm>
            <a:off x="695325" y="648689"/>
            <a:ext cx="3338210" cy="424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a:defRPr>
            </a:lvl1pPr>
            <a:lvl2pPr marL="0" indent="0" algn="l" rtl="0" eaLnBrk="1" fontAlgn="base" hangingPunct="1">
              <a:spcBef>
                <a:spcPts val="0"/>
              </a:spcBef>
              <a:spcAft>
                <a:spcPct val="0"/>
              </a:spcAft>
              <a:buFont typeface="Arial" charset="0"/>
              <a:buNone/>
              <a:defRPr sz="2800">
                <a:solidFill>
                  <a:schemeClr val="accent1"/>
                </a:solidFill>
                <a:latin typeface="+mn-lt"/>
                <a:cs typeface="+mn-cs"/>
                <a:sym typeface="Arial"/>
              </a:defRPr>
            </a:lvl2pPr>
            <a:lvl3pPr marL="515938" indent="-171450" algn="l" rtl="0" eaLnBrk="1" fontAlgn="base" hangingPunct="1">
              <a:spcBef>
                <a:spcPct val="20000"/>
              </a:spcBef>
              <a:spcAft>
                <a:spcPct val="0"/>
              </a:spcAft>
              <a:buFont typeface="Arial" charset="0"/>
              <a:buChar char="-"/>
              <a:defRPr sz="1600">
                <a:solidFill>
                  <a:schemeClr val="tx1"/>
                </a:solidFill>
                <a:latin typeface="+mn-lt"/>
                <a:cs typeface="+mn-cs"/>
                <a:sym typeface="Arial"/>
              </a:defRPr>
            </a:lvl3pPr>
            <a:lvl4pPr marL="684213"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4pPr>
            <a:lvl5pPr marL="858838" indent="-173038" algn="l" rtl="0" eaLnBrk="1" fontAlgn="base" hangingPunct="1">
              <a:spcBef>
                <a:spcPct val="20000"/>
              </a:spcBef>
              <a:spcAft>
                <a:spcPct val="0"/>
              </a:spcAft>
              <a:buFont typeface="Arial" charset="0"/>
              <a:buChar char="-"/>
              <a:defRPr sz="1600">
                <a:solidFill>
                  <a:schemeClr val="tx1"/>
                </a:solidFill>
                <a:latin typeface="+mn-lt"/>
                <a:cs typeface="+mn-cs"/>
                <a:sym typeface="Arial"/>
              </a:defRPr>
            </a:lvl5pPr>
            <a:lvl6pPr marL="1316038" indent="-173038" algn="l" rtl="0" eaLnBrk="1" fontAlgn="base" hangingPunct="1">
              <a:spcBef>
                <a:spcPct val="20000"/>
              </a:spcBef>
              <a:spcAft>
                <a:spcPct val="0"/>
              </a:spcAft>
              <a:buFont typeface="Arial" charset="0"/>
              <a:buChar char="-"/>
              <a:defRPr sz="1600">
                <a:solidFill>
                  <a:schemeClr val="tx1"/>
                </a:solidFill>
                <a:latin typeface="+mn-lt"/>
                <a:cs typeface="+mn-cs"/>
              </a:defRPr>
            </a:lvl6pPr>
            <a:lvl7pPr marL="1773238" indent="-173038" algn="l" rtl="0" eaLnBrk="1" fontAlgn="base" hangingPunct="1">
              <a:spcBef>
                <a:spcPct val="20000"/>
              </a:spcBef>
              <a:spcAft>
                <a:spcPct val="0"/>
              </a:spcAft>
              <a:buFont typeface="Arial" charset="0"/>
              <a:buChar char="-"/>
              <a:defRPr sz="1600">
                <a:solidFill>
                  <a:schemeClr val="tx1"/>
                </a:solidFill>
                <a:latin typeface="+mn-lt"/>
                <a:cs typeface="+mn-cs"/>
              </a:defRPr>
            </a:lvl7pPr>
            <a:lvl8pPr marL="2230438" indent="-173038" algn="l" rtl="0" eaLnBrk="1" fontAlgn="base" hangingPunct="1">
              <a:spcBef>
                <a:spcPct val="20000"/>
              </a:spcBef>
              <a:spcAft>
                <a:spcPct val="0"/>
              </a:spcAft>
              <a:buFont typeface="Arial" charset="0"/>
              <a:buChar char="-"/>
              <a:defRPr sz="1600">
                <a:solidFill>
                  <a:schemeClr val="tx1"/>
                </a:solidFill>
                <a:latin typeface="+mn-lt"/>
                <a:cs typeface="+mn-cs"/>
              </a:defRPr>
            </a:lvl8pPr>
            <a:lvl9pPr marL="2687638" indent="-173038" algn="l" rtl="0" eaLnBrk="1" fontAlgn="base" hangingPunct="1">
              <a:spcBef>
                <a:spcPct val="20000"/>
              </a:spcBef>
              <a:spcAft>
                <a:spcPct val="0"/>
              </a:spcAft>
              <a:buFont typeface="Arial"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Microsoft YaHei" panose="020B0503020204020204" pitchFamily="34" charset="-122"/>
                <a:ea typeface="Microsoft YaHei" panose="020B0503020204020204" pitchFamily="34" charset="-122"/>
              </a:rPr>
              <a:t>RAG</a:t>
            </a:r>
            <a:r>
              <a:rPr lang="zh-CN" altLang="en-US" sz="3200" b="1" kern="0" dirty="0">
                <a:solidFill>
                  <a:srgbClr val="0339A6"/>
                </a:solidFill>
                <a:latin typeface="Microsoft YaHei" panose="020B0503020204020204" pitchFamily="34" charset="-122"/>
                <a:ea typeface="Microsoft YaHei" panose="020B0503020204020204" pitchFamily="34" charset="-122"/>
              </a:rPr>
              <a:t> </a:t>
            </a:r>
            <a:r>
              <a:rPr lang="en-US" altLang="zh-CN" sz="3200" b="1" kern="0" dirty="0">
                <a:solidFill>
                  <a:srgbClr val="0339A6"/>
                </a:solidFill>
                <a:latin typeface="Microsoft YaHei" panose="020B0503020204020204" pitchFamily="34" charset="-122"/>
                <a:ea typeface="Microsoft YaHei" panose="020B0503020204020204" pitchFamily="34" charset="-122"/>
              </a:rPr>
              <a:t>Process</a:t>
            </a:r>
            <a:endParaRPr lang="zh-CN" altLang="en-US" sz="3200" b="1" kern="0" dirty="0">
              <a:solidFill>
                <a:srgbClr val="0339A6"/>
              </a:solidFill>
              <a:latin typeface="Microsoft YaHei" panose="020B0503020204020204" pitchFamily="34" charset="-122"/>
              <a:ea typeface="Microsoft YaHei" panose="020B0503020204020204" pitchFamily="34" charset="-122"/>
            </a:endParaRPr>
          </a:p>
        </p:txBody>
      </p:sp>
      <p:grpSp>
        <p:nvGrpSpPr>
          <p:cNvPr id="98" name="Group 97">
            <a:extLst>
              <a:ext uri="{FF2B5EF4-FFF2-40B4-BE49-F238E27FC236}">
                <a16:creationId xmlns:a16="http://schemas.microsoft.com/office/drawing/2014/main" id="{E61AC52A-EBD0-8BFA-C72F-405B9FE97DFC}"/>
              </a:ext>
            </a:extLst>
          </p:cNvPr>
          <p:cNvGrpSpPr/>
          <p:nvPr/>
        </p:nvGrpSpPr>
        <p:grpSpPr>
          <a:xfrm>
            <a:off x="4239860" y="2196804"/>
            <a:ext cx="2790261" cy="417860"/>
            <a:chOff x="4307094" y="2188596"/>
            <a:chExt cx="2790261" cy="417860"/>
          </a:xfrm>
        </p:grpSpPr>
        <p:sp>
          <p:nvSpPr>
            <p:cNvPr id="89" name="Rectangle 88">
              <a:extLst>
                <a:ext uri="{FF2B5EF4-FFF2-40B4-BE49-F238E27FC236}">
                  <a16:creationId xmlns:a16="http://schemas.microsoft.com/office/drawing/2014/main" id="{1418FCD0-EAEA-3A32-3DEE-BE8A6D4431ED}"/>
                </a:ext>
              </a:extLst>
            </p:cNvPr>
            <p:cNvSpPr/>
            <p:nvPr/>
          </p:nvSpPr>
          <p:spPr>
            <a:xfrm>
              <a:off x="4307095" y="2188596"/>
              <a:ext cx="2790260" cy="417860"/>
            </a:xfrm>
            <a:prstGeom prst="rect">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a:extLst>
                <a:ext uri="{FF2B5EF4-FFF2-40B4-BE49-F238E27FC236}">
                  <a16:creationId xmlns:a16="http://schemas.microsoft.com/office/drawing/2014/main" id="{A5CD55B8-0E7E-E653-F07C-CF40B8F9A37D}"/>
                </a:ext>
              </a:extLst>
            </p:cNvPr>
            <p:cNvSpPr txBox="1"/>
            <p:nvPr/>
          </p:nvSpPr>
          <p:spPr>
            <a:xfrm>
              <a:off x="4307094" y="2237123"/>
              <a:ext cx="2790261"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Who</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is the CEO of Twitter?</a:t>
              </a:r>
              <a:endParaRPr lang="en-US" dirty="0">
                <a:latin typeface="Calibri" panose="020F0502020204030204" pitchFamily="34" charset="0"/>
                <a:cs typeface="Calibri" panose="020F0502020204030204" pitchFamily="34" charset="0"/>
              </a:endParaRPr>
            </a:p>
          </p:txBody>
        </p:sp>
      </p:grpSp>
      <p:grpSp>
        <p:nvGrpSpPr>
          <p:cNvPr id="99" name="Group 98">
            <a:extLst>
              <a:ext uri="{FF2B5EF4-FFF2-40B4-BE49-F238E27FC236}">
                <a16:creationId xmlns:a16="http://schemas.microsoft.com/office/drawing/2014/main" id="{324CCF71-5550-58F1-7E04-29BB0B100C59}"/>
              </a:ext>
            </a:extLst>
          </p:cNvPr>
          <p:cNvGrpSpPr/>
          <p:nvPr/>
        </p:nvGrpSpPr>
        <p:grpSpPr>
          <a:xfrm>
            <a:off x="6184981" y="5336282"/>
            <a:ext cx="3164598" cy="1077218"/>
            <a:chOff x="6788870" y="5133349"/>
            <a:chExt cx="3164598" cy="1077218"/>
          </a:xfrm>
        </p:grpSpPr>
        <p:sp>
          <p:nvSpPr>
            <p:cNvPr id="91" name="TextBox 90">
              <a:extLst>
                <a:ext uri="{FF2B5EF4-FFF2-40B4-BE49-F238E27FC236}">
                  <a16:creationId xmlns:a16="http://schemas.microsoft.com/office/drawing/2014/main" id="{12750FFD-A826-1EC4-B5A9-34354DE25F85}"/>
                </a:ext>
              </a:extLst>
            </p:cNvPr>
            <p:cNvSpPr txBox="1"/>
            <p:nvPr/>
          </p:nvSpPr>
          <p:spPr>
            <a:xfrm>
              <a:off x="6849129" y="5133349"/>
              <a:ext cx="3104339" cy="1077218"/>
            </a:xfrm>
            <a:prstGeom prst="rect">
              <a:avLst/>
            </a:prstGeom>
            <a:noFill/>
          </p:spPr>
          <p:txBody>
            <a:bodyPr wrap="square" rtlCol="0">
              <a:spAutoFit/>
            </a:bodyPr>
            <a:lstStyle/>
            <a:p>
              <a:r>
                <a:rPr lang="en-AU" sz="1600" b="0" i="0" dirty="0">
                  <a:solidFill>
                    <a:srgbClr val="474747"/>
                  </a:solidFill>
                  <a:effectLst/>
                  <a:highlight>
                    <a:srgbClr val="FFFFFF"/>
                  </a:highlight>
                  <a:latin typeface="Calibri" panose="020F0502020204030204" pitchFamily="34" charset="0"/>
                  <a:cs typeface="Calibri" panose="020F0502020204030204" pitchFamily="34" charset="0"/>
                </a:rPr>
                <a:t>[…]</a:t>
              </a:r>
            </a:p>
            <a:p>
              <a:r>
                <a:rPr lang="en-AU" sz="1600" b="0" i="0" dirty="0">
                  <a:solidFill>
                    <a:srgbClr val="474747"/>
                  </a:solidFill>
                  <a:effectLst/>
                  <a:highlight>
                    <a:srgbClr val="FFFFFF"/>
                  </a:highlight>
                  <a:latin typeface="Calibri" panose="020F0502020204030204" pitchFamily="34" charset="0"/>
                  <a:cs typeface="Calibri" panose="020F0502020204030204" pitchFamily="34" charset="0"/>
                </a:rPr>
                <a:t>Twitter's New CEO, </a:t>
              </a:r>
              <a:r>
                <a:rPr lang="en-AU" sz="1600" b="0" i="0" dirty="0">
                  <a:solidFill>
                    <a:srgbClr val="040C28"/>
                  </a:solidFill>
                  <a:effectLst/>
                  <a:highlight>
                    <a:srgbClr val="D3E3FD"/>
                  </a:highlight>
                  <a:latin typeface="Calibri" panose="020F0502020204030204" pitchFamily="34" charset="0"/>
                  <a:cs typeface="Calibri" panose="020F0502020204030204" pitchFamily="34" charset="0"/>
                </a:rPr>
                <a:t>Linda </a:t>
              </a:r>
              <a:r>
                <a:rPr lang="en-AU" sz="1600" b="0" i="0" dirty="0" err="1">
                  <a:solidFill>
                    <a:srgbClr val="040C28"/>
                  </a:solidFill>
                  <a:effectLst/>
                  <a:highlight>
                    <a:srgbClr val="D3E3FD"/>
                  </a:highlight>
                  <a:latin typeface="Calibri" panose="020F0502020204030204" pitchFamily="34" charset="0"/>
                  <a:cs typeface="Calibri" panose="020F0502020204030204" pitchFamily="34" charset="0"/>
                </a:rPr>
                <a:t>Yaccarino</a:t>
              </a:r>
              <a:r>
                <a:rPr lang="en-AU" sz="1600" b="0" i="0" dirty="0">
                  <a:solidFill>
                    <a:srgbClr val="474747"/>
                  </a:solidFill>
                  <a:effectLst/>
                  <a:highlight>
                    <a:srgbClr val="FFFFFF"/>
                  </a:highlight>
                  <a:latin typeface="Calibri" panose="020F0502020204030204" pitchFamily="34" charset="0"/>
                  <a:cs typeface="Calibri" panose="020F0502020204030204" pitchFamily="34" charset="0"/>
                </a:rPr>
                <a:t>, Eases Into the Hot Seat.</a:t>
              </a:r>
            </a:p>
            <a:p>
              <a:r>
                <a:rPr lang="en-AU" sz="1600" dirty="0">
                  <a:solidFill>
                    <a:srgbClr val="474747"/>
                  </a:solidFill>
                  <a:highlight>
                    <a:srgbClr val="FFFFFF"/>
                  </a:highlight>
                  <a:latin typeface="Calibri" panose="020F0502020204030204" pitchFamily="34" charset="0"/>
                  <a:cs typeface="Calibri" panose="020F0502020204030204" pitchFamily="34" charset="0"/>
                </a:rPr>
                <a:t>[…]</a:t>
              </a:r>
              <a:endParaRPr lang="en-US" sz="1600" dirty="0">
                <a:latin typeface="Calibri" panose="020F0502020204030204" pitchFamily="34" charset="0"/>
                <a:cs typeface="Calibri" panose="020F0502020204030204" pitchFamily="34" charset="0"/>
              </a:endParaRPr>
            </a:p>
          </p:txBody>
        </p:sp>
        <p:sp>
          <p:nvSpPr>
            <p:cNvPr id="93" name="Rectangle 92">
              <a:extLst>
                <a:ext uri="{FF2B5EF4-FFF2-40B4-BE49-F238E27FC236}">
                  <a16:creationId xmlns:a16="http://schemas.microsoft.com/office/drawing/2014/main" id="{B7383AF6-B621-37AD-29B9-42C2071E61AD}"/>
                </a:ext>
              </a:extLst>
            </p:cNvPr>
            <p:cNvSpPr/>
            <p:nvPr/>
          </p:nvSpPr>
          <p:spPr>
            <a:xfrm>
              <a:off x="6788870" y="5146745"/>
              <a:ext cx="3164598" cy="1030348"/>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 name="Group 99">
            <a:extLst>
              <a:ext uri="{FF2B5EF4-FFF2-40B4-BE49-F238E27FC236}">
                <a16:creationId xmlns:a16="http://schemas.microsoft.com/office/drawing/2014/main" id="{FA76AF64-C6FF-07DF-D6DA-B822B65AF152}"/>
              </a:ext>
            </a:extLst>
          </p:cNvPr>
          <p:cNvGrpSpPr/>
          <p:nvPr/>
        </p:nvGrpSpPr>
        <p:grpSpPr>
          <a:xfrm>
            <a:off x="9686273" y="4725182"/>
            <a:ext cx="2217947" cy="598171"/>
            <a:chOff x="6788870" y="5133349"/>
            <a:chExt cx="3164598" cy="598171"/>
          </a:xfrm>
        </p:grpSpPr>
        <p:sp>
          <p:nvSpPr>
            <p:cNvPr id="101" name="TextBox 100">
              <a:extLst>
                <a:ext uri="{FF2B5EF4-FFF2-40B4-BE49-F238E27FC236}">
                  <a16:creationId xmlns:a16="http://schemas.microsoft.com/office/drawing/2014/main" id="{20DBE36E-25E4-A106-B404-7B639A5F13DB}"/>
                </a:ext>
              </a:extLst>
            </p:cNvPr>
            <p:cNvSpPr txBox="1"/>
            <p:nvPr/>
          </p:nvSpPr>
          <p:spPr>
            <a:xfrm>
              <a:off x="6849129" y="5133349"/>
              <a:ext cx="3104339" cy="584775"/>
            </a:xfrm>
            <a:prstGeom prst="rect">
              <a:avLst/>
            </a:prstGeom>
            <a:noFill/>
          </p:spPr>
          <p:txBody>
            <a:bodyPr wrap="square" rtlCol="0">
              <a:spAutoFit/>
            </a:bodyPr>
            <a:lstStyle/>
            <a:p>
              <a:r>
                <a:rPr lang="en-AU" sz="1600" dirty="0">
                  <a:solidFill>
                    <a:srgbClr val="474747"/>
                  </a:solidFill>
                  <a:highlight>
                    <a:srgbClr val="FFFFFF"/>
                  </a:highlight>
                  <a:latin typeface="Calibri" panose="020F0502020204030204" pitchFamily="34" charset="0"/>
                  <a:cs typeface="Calibri" panose="020F0502020204030204" pitchFamily="34" charset="0"/>
                </a:rPr>
                <a:t>The CEO of Twitter is Linda </a:t>
              </a:r>
              <a:r>
                <a:rPr lang="en-AU" sz="1600" dirty="0" err="1">
                  <a:solidFill>
                    <a:srgbClr val="474747"/>
                  </a:solidFill>
                  <a:highlight>
                    <a:srgbClr val="FFFFFF"/>
                  </a:highlight>
                  <a:latin typeface="Calibri" panose="020F0502020204030204" pitchFamily="34" charset="0"/>
                  <a:cs typeface="Calibri" panose="020F0502020204030204" pitchFamily="34" charset="0"/>
                </a:rPr>
                <a:t>Yaccarino</a:t>
              </a:r>
              <a:r>
                <a:rPr lang="en-AU" sz="1600" dirty="0">
                  <a:solidFill>
                    <a:srgbClr val="474747"/>
                  </a:solidFill>
                  <a:highlight>
                    <a:srgbClr val="FFFFFF"/>
                  </a:highlight>
                  <a:latin typeface="Calibri" panose="020F0502020204030204" pitchFamily="34" charset="0"/>
                  <a:cs typeface="Calibri" panose="020F0502020204030204" pitchFamily="34" charset="0"/>
                </a:rPr>
                <a:t>.</a:t>
              </a:r>
              <a:endParaRPr lang="en-US" sz="1600" dirty="0">
                <a:latin typeface="Calibri" panose="020F0502020204030204" pitchFamily="34" charset="0"/>
                <a:cs typeface="Calibri" panose="020F0502020204030204" pitchFamily="34" charset="0"/>
              </a:endParaRPr>
            </a:p>
          </p:txBody>
        </p:sp>
        <p:sp>
          <p:nvSpPr>
            <p:cNvPr id="102" name="Rectangle 101">
              <a:extLst>
                <a:ext uri="{FF2B5EF4-FFF2-40B4-BE49-F238E27FC236}">
                  <a16:creationId xmlns:a16="http://schemas.microsoft.com/office/drawing/2014/main" id="{E98FAEF4-DB34-7B01-4B40-855015F0E6D8}"/>
                </a:ext>
              </a:extLst>
            </p:cNvPr>
            <p:cNvSpPr/>
            <p:nvPr/>
          </p:nvSpPr>
          <p:spPr>
            <a:xfrm>
              <a:off x="6788870" y="5146745"/>
              <a:ext cx="3164598" cy="584775"/>
            </a:xfrm>
            <a:prstGeom prst="rect">
              <a:avLst/>
            </a:prstGeom>
            <a:noFill/>
            <a:ln w="28575">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930630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C9CC82-0B70-9F11-6A26-CC7A1F64A69B}"/>
              </a:ext>
            </a:extLst>
          </p:cNvPr>
          <p:cNvSpPr txBox="1">
            <a:spLocks/>
          </p:cNvSpPr>
          <p:nvPr/>
        </p:nvSpPr>
        <p:spPr bwMode="gray">
          <a:xfrm>
            <a:off x="695324" y="648689"/>
            <a:ext cx="6463568" cy="424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a:defRPr>
            </a:lvl1pPr>
            <a:lvl2pPr marL="0" indent="0" algn="l" rtl="0" eaLnBrk="1" fontAlgn="base" hangingPunct="1">
              <a:spcBef>
                <a:spcPts val="0"/>
              </a:spcBef>
              <a:spcAft>
                <a:spcPct val="0"/>
              </a:spcAft>
              <a:buFont typeface="Arial" charset="0"/>
              <a:buNone/>
              <a:defRPr sz="2800">
                <a:solidFill>
                  <a:schemeClr val="accent1"/>
                </a:solidFill>
                <a:latin typeface="+mn-lt"/>
                <a:cs typeface="+mn-cs"/>
                <a:sym typeface="Arial"/>
              </a:defRPr>
            </a:lvl2pPr>
            <a:lvl3pPr marL="515938" indent="-171450" algn="l" rtl="0" eaLnBrk="1" fontAlgn="base" hangingPunct="1">
              <a:spcBef>
                <a:spcPct val="20000"/>
              </a:spcBef>
              <a:spcAft>
                <a:spcPct val="0"/>
              </a:spcAft>
              <a:buFont typeface="Arial" charset="0"/>
              <a:buChar char="-"/>
              <a:defRPr sz="1600">
                <a:solidFill>
                  <a:schemeClr val="tx1"/>
                </a:solidFill>
                <a:latin typeface="+mn-lt"/>
                <a:cs typeface="+mn-cs"/>
                <a:sym typeface="Arial"/>
              </a:defRPr>
            </a:lvl3pPr>
            <a:lvl4pPr marL="684213"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4pPr>
            <a:lvl5pPr marL="858838" indent="-173038" algn="l" rtl="0" eaLnBrk="1" fontAlgn="base" hangingPunct="1">
              <a:spcBef>
                <a:spcPct val="20000"/>
              </a:spcBef>
              <a:spcAft>
                <a:spcPct val="0"/>
              </a:spcAft>
              <a:buFont typeface="Arial" charset="0"/>
              <a:buChar char="-"/>
              <a:defRPr sz="1600">
                <a:solidFill>
                  <a:schemeClr val="tx1"/>
                </a:solidFill>
                <a:latin typeface="+mn-lt"/>
                <a:cs typeface="+mn-cs"/>
                <a:sym typeface="Arial"/>
              </a:defRPr>
            </a:lvl5pPr>
            <a:lvl6pPr marL="1316038" indent="-173038" algn="l" rtl="0" eaLnBrk="1" fontAlgn="base" hangingPunct="1">
              <a:spcBef>
                <a:spcPct val="20000"/>
              </a:spcBef>
              <a:spcAft>
                <a:spcPct val="0"/>
              </a:spcAft>
              <a:buFont typeface="Arial" charset="0"/>
              <a:buChar char="-"/>
              <a:defRPr sz="1600">
                <a:solidFill>
                  <a:schemeClr val="tx1"/>
                </a:solidFill>
                <a:latin typeface="+mn-lt"/>
                <a:cs typeface="+mn-cs"/>
              </a:defRPr>
            </a:lvl6pPr>
            <a:lvl7pPr marL="1773238" indent="-173038" algn="l" rtl="0" eaLnBrk="1" fontAlgn="base" hangingPunct="1">
              <a:spcBef>
                <a:spcPct val="20000"/>
              </a:spcBef>
              <a:spcAft>
                <a:spcPct val="0"/>
              </a:spcAft>
              <a:buFont typeface="Arial" charset="0"/>
              <a:buChar char="-"/>
              <a:defRPr sz="1600">
                <a:solidFill>
                  <a:schemeClr val="tx1"/>
                </a:solidFill>
                <a:latin typeface="+mn-lt"/>
                <a:cs typeface="+mn-cs"/>
              </a:defRPr>
            </a:lvl7pPr>
            <a:lvl8pPr marL="2230438" indent="-173038" algn="l" rtl="0" eaLnBrk="1" fontAlgn="base" hangingPunct="1">
              <a:spcBef>
                <a:spcPct val="20000"/>
              </a:spcBef>
              <a:spcAft>
                <a:spcPct val="0"/>
              </a:spcAft>
              <a:buFont typeface="Arial" charset="0"/>
              <a:buChar char="-"/>
              <a:defRPr sz="1600">
                <a:solidFill>
                  <a:schemeClr val="tx1"/>
                </a:solidFill>
                <a:latin typeface="+mn-lt"/>
                <a:cs typeface="+mn-cs"/>
              </a:defRPr>
            </a:lvl8pPr>
            <a:lvl9pPr marL="2687638" indent="-173038" algn="l" rtl="0" eaLnBrk="1" fontAlgn="base" hangingPunct="1">
              <a:spcBef>
                <a:spcPct val="20000"/>
              </a:spcBef>
              <a:spcAft>
                <a:spcPct val="0"/>
              </a:spcAft>
              <a:buFont typeface="Arial"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Microsoft YaHei" panose="020B0503020204020204" pitchFamily="34" charset="-122"/>
                <a:ea typeface="Microsoft YaHei" panose="020B0503020204020204" pitchFamily="34" charset="-122"/>
              </a:rPr>
              <a:t>RAG</a:t>
            </a:r>
            <a:r>
              <a:rPr lang="zh-CN" altLang="en-US" sz="3200" b="1" kern="0" dirty="0">
                <a:solidFill>
                  <a:srgbClr val="0339A6"/>
                </a:solidFill>
                <a:latin typeface="Microsoft YaHei" panose="020B0503020204020204" pitchFamily="34" charset="-122"/>
                <a:ea typeface="Microsoft YaHei" panose="020B0503020204020204" pitchFamily="34" charset="-122"/>
              </a:rPr>
              <a:t> </a:t>
            </a:r>
            <a:r>
              <a:rPr lang="en-US" altLang="zh-CN" sz="3200" b="1" kern="0" dirty="0">
                <a:solidFill>
                  <a:srgbClr val="0339A6"/>
                </a:solidFill>
                <a:latin typeface="Microsoft YaHei" panose="020B0503020204020204" pitchFamily="34" charset="-122"/>
                <a:ea typeface="Microsoft YaHei" panose="020B0503020204020204" pitchFamily="34" charset="-122"/>
              </a:rPr>
              <a:t>Challenges &amp; Solutions</a:t>
            </a:r>
            <a:endParaRPr lang="zh-CN" altLang="en-US" sz="3200" b="1" kern="0" dirty="0">
              <a:solidFill>
                <a:srgbClr val="0339A6"/>
              </a:solidFill>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24952E1B-6928-187B-A269-DA104F96F190}"/>
              </a:ext>
            </a:extLst>
          </p:cNvPr>
          <p:cNvSpPr txBox="1"/>
          <p:nvPr/>
        </p:nvSpPr>
        <p:spPr>
          <a:xfrm>
            <a:off x="695324" y="1318205"/>
            <a:ext cx="10410338" cy="2013180"/>
          </a:xfrm>
          <a:prstGeom prst="rect">
            <a:avLst/>
          </a:prstGeom>
          <a:noFill/>
        </p:spPr>
        <p:txBody>
          <a:bodyPr wrap="square" rtlCol="0">
            <a:spAutoFit/>
          </a:bodyPr>
          <a:lstStyle/>
          <a:p>
            <a:r>
              <a:rPr lang="en-US" sz="2000" b="1" dirty="0">
                <a:solidFill>
                  <a:srgbClr val="0339A6"/>
                </a:solidFill>
                <a:latin typeface="Microsoft YaHei" panose="020B0503020204020204" pitchFamily="34" charset="-122"/>
                <a:ea typeface="Microsoft YaHei" panose="020B0503020204020204" pitchFamily="34" charset="-122"/>
              </a:rPr>
              <a:t>Common challenges </a:t>
            </a:r>
          </a:p>
          <a:p>
            <a:pPr marL="285750" indent="-285750">
              <a:lnSpc>
                <a:spcPct val="150000"/>
              </a:lnSpc>
              <a:buFont typeface="Wingdings" pitchFamily="2" charset="2"/>
              <a:buChar char="v"/>
            </a:pPr>
            <a:r>
              <a:rPr lang="en-US" dirty="0">
                <a:latin typeface="Microsoft YaHei" panose="020B0503020204020204" pitchFamily="34" charset="-122"/>
                <a:ea typeface="Microsoft YaHei" panose="020B0503020204020204" pitchFamily="34" charset="-122"/>
              </a:rPr>
              <a:t>RAG module fails to trigger at the right time</a:t>
            </a:r>
          </a:p>
          <a:p>
            <a:pPr marL="285750" indent="-285750">
              <a:lnSpc>
                <a:spcPct val="150000"/>
              </a:lnSpc>
              <a:buFont typeface="Wingdings" pitchFamily="2" charset="2"/>
              <a:buChar char="v"/>
            </a:pPr>
            <a:r>
              <a:rPr lang="en-US" dirty="0">
                <a:latin typeface="Microsoft YaHei" panose="020B0503020204020204" pitchFamily="34" charset="-122"/>
                <a:ea typeface="Microsoft YaHei" panose="020B0503020204020204" pitchFamily="34" charset="-122"/>
              </a:rPr>
              <a:t>The content retrieved based on the user query is not relevant enough (precision) or misses information (recall) </a:t>
            </a:r>
          </a:p>
          <a:p>
            <a:pPr marL="285750" indent="-285750">
              <a:lnSpc>
                <a:spcPct val="150000"/>
              </a:lnSpc>
              <a:buFont typeface="Wingdings" pitchFamily="2" charset="2"/>
              <a:buChar char="v"/>
            </a:pPr>
            <a:r>
              <a:rPr lang="en-US" dirty="0">
                <a:latin typeface="Microsoft YaHei" panose="020B0503020204020204" pitchFamily="34" charset="-122"/>
                <a:ea typeface="Microsoft YaHei" panose="020B0503020204020204" pitchFamily="34" charset="-122"/>
              </a:rPr>
              <a:t>The retrieval context is not correctly reflected in the answer</a:t>
            </a:r>
          </a:p>
        </p:txBody>
      </p:sp>
      <p:graphicFrame>
        <p:nvGraphicFramePr>
          <p:cNvPr id="5" name="Table 4">
            <a:extLst>
              <a:ext uri="{FF2B5EF4-FFF2-40B4-BE49-F238E27FC236}">
                <a16:creationId xmlns:a16="http://schemas.microsoft.com/office/drawing/2014/main" id="{6FCCE6A3-4BFE-1588-0D36-89F1ECAF27FE}"/>
              </a:ext>
            </a:extLst>
          </p:cNvPr>
          <p:cNvGraphicFramePr>
            <a:graphicFrameLocks noGrp="1"/>
          </p:cNvGraphicFramePr>
          <p:nvPr>
            <p:extLst>
              <p:ext uri="{D42A27DB-BD31-4B8C-83A1-F6EECF244321}">
                <p14:modId xmlns:p14="http://schemas.microsoft.com/office/powerpoint/2010/main" val="536528246"/>
              </p:ext>
            </p:extLst>
          </p:nvPr>
        </p:nvGraphicFramePr>
        <p:xfrm>
          <a:off x="695324" y="3372493"/>
          <a:ext cx="10992762" cy="2916301"/>
        </p:xfrm>
        <a:graphic>
          <a:graphicData uri="http://schemas.openxmlformats.org/drawingml/2006/table">
            <a:tbl>
              <a:tblPr firstRow="1" bandRow="1">
                <a:tableStyleId>{5C22544A-7EE6-4342-B048-85BDC9FD1C3A}</a:tableStyleId>
              </a:tblPr>
              <a:tblGrid>
                <a:gridCol w="3074777">
                  <a:extLst>
                    <a:ext uri="{9D8B030D-6E8A-4147-A177-3AD203B41FA5}">
                      <a16:colId xmlns:a16="http://schemas.microsoft.com/office/drawing/2014/main" val="1902870015"/>
                    </a:ext>
                  </a:extLst>
                </a:gridCol>
                <a:gridCol w="7917985">
                  <a:extLst>
                    <a:ext uri="{9D8B030D-6E8A-4147-A177-3AD203B41FA5}">
                      <a16:colId xmlns:a16="http://schemas.microsoft.com/office/drawing/2014/main" val="3869827636"/>
                    </a:ext>
                  </a:extLst>
                </a:gridCol>
              </a:tblGrid>
              <a:tr h="370840">
                <a:tc>
                  <a:txBody>
                    <a:bodyPr/>
                    <a:lstStyle/>
                    <a:p>
                      <a:pPr>
                        <a:lnSpc>
                          <a:spcPct val="150000"/>
                        </a:lnSpc>
                      </a:pPr>
                      <a:r>
                        <a:rPr lang="en-US" dirty="0"/>
                        <a:t>Solution</a:t>
                      </a:r>
                    </a:p>
                  </a:txBody>
                  <a:tcPr/>
                </a:tc>
                <a:tc>
                  <a:txBody>
                    <a:bodyPr/>
                    <a:lstStyle/>
                    <a:p>
                      <a:pPr>
                        <a:lnSpc>
                          <a:spcPct val="150000"/>
                        </a:lnSpc>
                      </a:pPr>
                      <a:r>
                        <a:rPr lang="en-US" dirty="0"/>
                        <a:t>Intro</a:t>
                      </a:r>
                    </a:p>
                  </a:txBody>
                  <a:tcPr/>
                </a:tc>
                <a:extLst>
                  <a:ext uri="{0D108BD9-81ED-4DB2-BD59-A6C34878D82A}">
                    <a16:rowId xmlns:a16="http://schemas.microsoft.com/office/drawing/2014/main" val="2764685661"/>
                  </a:ext>
                </a:extLst>
              </a:tr>
              <a:tr h="426835">
                <a:tc>
                  <a:txBody>
                    <a:bodyPr/>
                    <a:lstStyle/>
                    <a:p>
                      <a:pPr>
                        <a:lnSpc>
                          <a:spcPct val="150000"/>
                        </a:lnSpc>
                      </a:pPr>
                      <a:r>
                        <a:rPr lang="en-US" sz="1400" dirty="0">
                          <a:latin typeface="Microsoft YaHei" panose="020B0503020204020204" pitchFamily="34" charset="-122"/>
                          <a:ea typeface="Microsoft YaHei" panose="020B0503020204020204" pitchFamily="34" charset="-122"/>
                        </a:rPr>
                        <a:t>Basic RAG</a:t>
                      </a:r>
                    </a:p>
                  </a:txBody>
                  <a:tcPr/>
                </a:tc>
                <a:tc>
                  <a:txBody>
                    <a:bodyPr/>
                    <a:lstStyle/>
                    <a:p>
                      <a:pPr>
                        <a:lnSpc>
                          <a:spcPct val="150000"/>
                        </a:lnSpc>
                      </a:pPr>
                      <a:r>
                        <a:rPr lang="en-US" sz="1400" dirty="0">
                          <a:latin typeface="Microsoft YaHei" panose="020B0503020204020204" pitchFamily="34" charset="-122"/>
                          <a:ea typeface="Microsoft YaHei" panose="020B0503020204020204" pitchFamily="34" charset="-122"/>
                        </a:rPr>
                        <a:t>Retrieve the most similar document fragments from the knowledge base and put them into the prompt context for generation</a:t>
                      </a:r>
                    </a:p>
                  </a:txBody>
                  <a:tcPr/>
                </a:tc>
                <a:extLst>
                  <a:ext uri="{0D108BD9-81ED-4DB2-BD59-A6C34878D82A}">
                    <a16:rowId xmlns:a16="http://schemas.microsoft.com/office/drawing/2014/main" val="3731042548"/>
                  </a:ext>
                </a:extLst>
              </a:tr>
              <a:tr h="370840">
                <a:tc>
                  <a:txBody>
                    <a:bodyPr/>
                    <a:lstStyle/>
                    <a:p>
                      <a:pPr>
                        <a:lnSpc>
                          <a:spcPct val="150000"/>
                        </a:lnSpc>
                      </a:pPr>
                      <a:r>
                        <a:rPr lang="en-US" sz="1400" dirty="0">
                          <a:latin typeface="Microsoft YaHei" panose="020B0503020204020204" pitchFamily="34" charset="-122"/>
                          <a:ea typeface="Microsoft YaHei" panose="020B0503020204020204" pitchFamily="34" charset="-122"/>
                        </a:rPr>
                        <a:t>Document Abstract Search</a:t>
                      </a:r>
                    </a:p>
                  </a:txBody>
                  <a:tcPr/>
                </a:tc>
                <a:tc>
                  <a:txBody>
                    <a:bodyPr/>
                    <a:lstStyle/>
                    <a:p>
                      <a:pPr>
                        <a:lnSpc>
                          <a:spcPct val="150000"/>
                        </a:lnSpc>
                      </a:pPr>
                      <a:r>
                        <a:rPr lang="en-US" sz="1400" dirty="0">
                          <a:latin typeface="Microsoft YaHei" panose="020B0503020204020204" pitchFamily="34" charset="-122"/>
                          <a:ea typeface="Microsoft YaHei" panose="020B0503020204020204" pitchFamily="34" charset="-122"/>
                        </a:rPr>
                        <a:t>The documents are summarized first. After finding the vector with the highest similarity, the original text or related fragments are placed in the prompt context for generation.</a:t>
                      </a:r>
                    </a:p>
                  </a:txBody>
                  <a:tcPr/>
                </a:tc>
                <a:extLst>
                  <a:ext uri="{0D108BD9-81ED-4DB2-BD59-A6C34878D82A}">
                    <a16:rowId xmlns:a16="http://schemas.microsoft.com/office/drawing/2014/main" val="175481615"/>
                  </a:ext>
                </a:extLst>
              </a:tr>
              <a:tr h="370840">
                <a:tc>
                  <a:txBody>
                    <a:bodyPr/>
                    <a:lstStyle/>
                    <a:p>
                      <a:pPr>
                        <a:lnSpc>
                          <a:spcPct val="150000"/>
                        </a:lnSpc>
                      </a:pPr>
                      <a:r>
                        <a:rPr lang="en-US" sz="1400" dirty="0">
                          <a:latin typeface="Microsoft YaHei" panose="020B0503020204020204" pitchFamily="34" charset="-122"/>
                          <a:ea typeface="Microsoft YaHei" panose="020B0503020204020204" pitchFamily="34" charset="-122"/>
                        </a:rPr>
                        <a:t>Embedding Finetuning</a:t>
                      </a:r>
                    </a:p>
                  </a:txBody>
                  <a:tcPr/>
                </a:tc>
                <a:tc>
                  <a:txBody>
                    <a:bodyPr/>
                    <a:lstStyle/>
                    <a:p>
                      <a:pPr>
                        <a:lnSpc>
                          <a:spcPct val="150000"/>
                        </a:lnSpc>
                      </a:pPr>
                      <a:r>
                        <a:rPr lang="en-US" sz="1400" dirty="0">
                          <a:latin typeface="Microsoft YaHei" panose="020B0503020204020204" pitchFamily="34" charset="-122"/>
                          <a:ea typeface="Microsoft YaHei" panose="020B0503020204020204" pitchFamily="34" charset="-122"/>
                        </a:rPr>
                        <a:t>Fine-tune the embedding model in the data domain to extract better embedding vectors</a:t>
                      </a:r>
                    </a:p>
                  </a:txBody>
                  <a:tcPr/>
                </a:tc>
                <a:extLst>
                  <a:ext uri="{0D108BD9-81ED-4DB2-BD59-A6C34878D82A}">
                    <a16:rowId xmlns:a16="http://schemas.microsoft.com/office/drawing/2014/main" val="3538438760"/>
                  </a:ext>
                </a:extLst>
              </a:tr>
              <a:tr h="370840">
                <a:tc>
                  <a:txBody>
                    <a:bodyPr/>
                    <a:lstStyle/>
                    <a:p>
                      <a:pPr>
                        <a:lnSpc>
                          <a:spcPct val="150000"/>
                        </a:lnSpc>
                      </a:pPr>
                      <a:r>
                        <a:rPr lang="en-US" altLang="zh-CN" sz="1400" dirty="0">
                          <a:latin typeface="Microsoft YaHei" panose="020B0503020204020204" pitchFamily="34" charset="-122"/>
                          <a:ea typeface="Microsoft YaHei" panose="020B0503020204020204" pitchFamily="34" charset="-122"/>
                        </a:rPr>
                        <a:t>2-stage</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Retrieval</a:t>
                      </a:r>
                      <a:endParaRPr lang="en-US" sz="1400" dirty="0">
                        <a:latin typeface="Microsoft YaHei" panose="020B0503020204020204" pitchFamily="34" charset="-122"/>
                        <a:ea typeface="Microsoft YaHei" panose="020B0503020204020204" pitchFamily="34" charset="-122"/>
                      </a:endParaRPr>
                    </a:p>
                  </a:txBody>
                  <a:tcPr/>
                </a:tc>
                <a:tc>
                  <a:txBody>
                    <a:bodyPr/>
                    <a:lstStyle/>
                    <a:p>
                      <a:pPr>
                        <a:lnSpc>
                          <a:spcPct val="150000"/>
                        </a:lnSpc>
                      </a:pPr>
                      <a:r>
                        <a:rPr lang="en-US" sz="1400" dirty="0">
                          <a:latin typeface="Microsoft YaHei" panose="020B0503020204020204" pitchFamily="34" charset="-122"/>
                          <a:ea typeface="Microsoft YaHei" panose="020B0503020204020204" pitchFamily="34" charset="-122"/>
                        </a:rPr>
                        <a:t>First perform keyword search (initial screening), then perform semantic search on the embedded vector (fine screening)</a:t>
                      </a:r>
                    </a:p>
                  </a:txBody>
                  <a:tcPr/>
                </a:tc>
                <a:extLst>
                  <a:ext uri="{0D108BD9-81ED-4DB2-BD59-A6C34878D82A}">
                    <a16:rowId xmlns:a16="http://schemas.microsoft.com/office/drawing/2014/main" val="3678286925"/>
                  </a:ext>
                </a:extLst>
              </a:tr>
            </a:tbl>
          </a:graphicData>
        </a:graphic>
      </p:graphicFrame>
    </p:spTree>
    <p:extLst>
      <p:ext uri="{BB962C8B-B14F-4D97-AF65-F5344CB8AC3E}">
        <p14:creationId xmlns:p14="http://schemas.microsoft.com/office/powerpoint/2010/main" val="595124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a:extLst>
              <a:ext uri="{FF2B5EF4-FFF2-40B4-BE49-F238E27FC236}">
                <a16:creationId xmlns:a16="http://schemas.microsoft.com/office/drawing/2014/main" id="{94C9B13E-6711-0518-B734-C5475A4CECCA}"/>
              </a:ext>
            </a:extLst>
          </p:cNvPr>
          <p:cNvSpPr txBox="1"/>
          <p:nvPr/>
        </p:nvSpPr>
        <p:spPr>
          <a:xfrm>
            <a:off x="2971800" y="-1400175"/>
            <a:ext cx="184731" cy="369332"/>
          </a:xfrm>
          <a:prstGeom prst="rect">
            <a:avLst/>
          </a:prstGeom>
          <a:noFill/>
        </p:spPr>
        <p:txBody>
          <a:bodyPr wrap="none" rtlCol="0">
            <a:spAutoFit/>
          </a:bodyPr>
          <a:lstStyle/>
          <a:p>
            <a:endParaRPr kumimoji="1" lang="zh-CN" altLang="en-US" dirty="0"/>
          </a:p>
        </p:txBody>
      </p:sp>
      <p:pic>
        <p:nvPicPr>
          <p:cNvPr id="6" name="object 2">
            <a:extLst>
              <a:ext uri="{FF2B5EF4-FFF2-40B4-BE49-F238E27FC236}">
                <a16:creationId xmlns:a16="http://schemas.microsoft.com/office/drawing/2014/main" id="{40A7F963-D059-17E1-F9C4-CCA3A4ADB40F}"/>
              </a:ext>
            </a:extLst>
          </p:cNvPr>
          <p:cNvPicPr/>
          <p:nvPr/>
        </p:nvPicPr>
        <p:blipFill>
          <a:blip r:embed="rId2" cstate="print"/>
          <a:stretch>
            <a:fillRect/>
          </a:stretch>
        </p:blipFill>
        <p:spPr>
          <a:xfrm>
            <a:off x="844296" y="1415612"/>
            <a:ext cx="10667766" cy="2237403"/>
          </a:xfrm>
          <a:prstGeom prst="rect">
            <a:avLst/>
          </a:prstGeom>
        </p:spPr>
      </p:pic>
      <p:pic>
        <p:nvPicPr>
          <p:cNvPr id="7" name="object 2">
            <a:extLst>
              <a:ext uri="{FF2B5EF4-FFF2-40B4-BE49-F238E27FC236}">
                <a16:creationId xmlns:a16="http://schemas.microsoft.com/office/drawing/2014/main" id="{8FCB0B43-538E-EA11-4F6D-5D5136A13D31}"/>
              </a:ext>
            </a:extLst>
          </p:cNvPr>
          <p:cNvPicPr/>
          <p:nvPr/>
        </p:nvPicPr>
        <p:blipFill>
          <a:blip r:embed="rId2" cstate="print"/>
          <a:stretch>
            <a:fillRect/>
          </a:stretch>
        </p:blipFill>
        <p:spPr>
          <a:xfrm>
            <a:off x="844296" y="3900419"/>
            <a:ext cx="10667766" cy="2370803"/>
          </a:xfrm>
          <a:prstGeom prst="rect">
            <a:avLst/>
          </a:prstGeom>
        </p:spPr>
      </p:pic>
      <p:pic>
        <p:nvPicPr>
          <p:cNvPr id="10" name="object 10">
            <a:extLst>
              <a:ext uri="{FF2B5EF4-FFF2-40B4-BE49-F238E27FC236}">
                <a16:creationId xmlns:a16="http://schemas.microsoft.com/office/drawing/2014/main" id="{FFB21581-892D-C21A-7A09-634043965979}"/>
              </a:ext>
            </a:extLst>
          </p:cNvPr>
          <p:cNvPicPr/>
          <p:nvPr/>
        </p:nvPicPr>
        <p:blipFill>
          <a:blip r:embed="rId3" cstate="print"/>
          <a:stretch>
            <a:fillRect/>
          </a:stretch>
        </p:blipFill>
        <p:spPr>
          <a:xfrm>
            <a:off x="1563389" y="2208558"/>
            <a:ext cx="672083" cy="651509"/>
          </a:xfrm>
          <a:prstGeom prst="rect">
            <a:avLst/>
          </a:prstGeom>
        </p:spPr>
      </p:pic>
      <p:pic>
        <p:nvPicPr>
          <p:cNvPr id="11" name="object 11">
            <a:extLst>
              <a:ext uri="{FF2B5EF4-FFF2-40B4-BE49-F238E27FC236}">
                <a16:creationId xmlns:a16="http://schemas.microsoft.com/office/drawing/2014/main" id="{50CE087F-2A4C-55CB-1B7E-C016B2D42A89}"/>
              </a:ext>
            </a:extLst>
          </p:cNvPr>
          <p:cNvPicPr/>
          <p:nvPr/>
        </p:nvPicPr>
        <p:blipFill>
          <a:blip r:embed="rId4" cstate="print"/>
          <a:stretch>
            <a:fillRect/>
          </a:stretch>
        </p:blipFill>
        <p:spPr>
          <a:xfrm>
            <a:off x="1680381" y="4775046"/>
            <a:ext cx="555091" cy="648195"/>
          </a:xfrm>
          <a:prstGeom prst="rect">
            <a:avLst/>
          </a:prstGeom>
        </p:spPr>
      </p:pic>
      <p:sp>
        <p:nvSpPr>
          <p:cNvPr id="12" name="Rectangle 96">
            <a:extLst>
              <a:ext uri="{FF2B5EF4-FFF2-40B4-BE49-F238E27FC236}">
                <a16:creationId xmlns:a16="http://schemas.microsoft.com/office/drawing/2014/main" id="{F8BB215E-6814-E484-0942-211966DE5BEE}"/>
              </a:ext>
            </a:extLst>
          </p:cNvPr>
          <p:cNvSpPr/>
          <p:nvPr/>
        </p:nvSpPr>
        <p:spPr>
          <a:xfrm>
            <a:off x="2682708" y="1415612"/>
            <a:ext cx="8536277" cy="2080185"/>
          </a:xfrm>
          <a:prstGeom prst="rect">
            <a:avLst/>
          </a:prstGeom>
        </p:spPr>
        <p:txBody>
          <a:bodyPr wrap="square" anchor="t" anchorCtr="0">
            <a:spAutoFit/>
          </a:bodyPr>
          <a:lstStyle/>
          <a:p>
            <a:pPr algn="just">
              <a:lnSpc>
                <a:spcPct val="200000"/>
              </a:lnSpc>
            </a:pPr>
            <a:r>
              <a:rPr lang="en-US" altLang="zh-CN" b="1" dirty="0">
                <a:solidFill>
                  <a:srgbClr val="0339A6"/>
                </a:solidFill>
                <a:latin typeface="Microsoft YaHei" panose="020B0503020204020204" pitchFamily="34" charset="-122"/>
                <a:ea typeface="Microsoft YaHei" panose="020B0503020204020204" pitchFamily="34" charset="-122"/>
              </a:rPr>
              <a:t>Limitations of traditional RAG</a:t>
            </a:r>
          </a:p>
          <a:p>
            <a:pPr marL="285750" indent="-285750" algn="just">
              <a:lnSpc>
                <a:spcPct val="150000"/>
              </a:lnSpc>
              <a:buFont typeface="Arial" panose="020B0604020202020204" pitchFamily="34" charset="0"/>
              <a:buChar char="•"/>
            </a:pPr>
            <a:r>
              <a:rPr lang="en-US" altLang="zh-CN" sz="1600" dirty="0">
                <a:latin typeface="Microsoft YaHei" panose="020B0503020204020204" pitchFamily="34" charset="-122"/>
                <a:ea typeface="Microsoft YaHei" panose="020B0503020204020204" pitchFamily="34" charset="-122"/>
              </a:rPr>
              <a:t>It cannot effectively capture the complex relationships and hierarchical structures between entities and performs poorly in answering multi-hop queries.</a:t>
            </a:r>
          </a:p>
          <a:p>
            <a:pPr marL="285750" indent="-285750" algn="just">
              <a:lnSpc>
                <a:spcPct val="150000"/>
              </a:lnSpc>
              <a:buFont typeface="Arial" panose="020B0604020202020204" pitchFamily="34" charset="0"/>
              <a:buChar char="•"/>
            </a:pPr>
            <a:r>
              <a:rPr lang="en-US" altLang="zh-CN" sz="1600" dirty="0">
                <a:latin typeface="Microsoft YaHei" panose="020B0503020204020204" pitchFamily="34" charset="-122"/>
                <a:ea typeface="Microsoft YaHei" panose="020B0503020204020204" pitchFamily="34" charset="-122"/>
              </a:rPr>
              <a:t>It can usually only retrieve a </a:t>
            </a:r>
            <a:r>
              <a:rPr lang="en-US" altLang="zh-CN" sz="1600" dirty="0">
                <a:solidFill>
                  <a:srgbClr val="FF0000"/>
                </a:solidFill>
                <a:latin typeface="Microsoft YaHei" panose="020B0503020204020204" pitchFamily="34" charset="-122"/>
                <a:ea typeface="Microsoft YaHei" panose="020B0503020204020204" pitchFamily="34" charset="-122"/>
              </a:rPr>
              <a:t>fixed number </a:t>
            </a:r>
            <a:r>
              <a:rPr lang="en-US" altLang="zh-CN" sz="1600" dirty="0">
                <a:latin typeface="Microsoft YaHei" panose="020B0503020204020204" pitchFamily="34" charset="-122"/>
                <a:ea typeface="Microsoft YaHei" panose="020B0503020204020204" pitchFamily="34" charset="-122"/>
              </a:rPr>
              <a:t>of the </a:t>
            </a:r>
            <a:r>
              <a:rPr lang="en-US" altLang="zh-CN" sz="1600" dirty="0">
                <a:solidFill>
                  <a:srgbClr val="FF0000"/>
                </a:solidFill>
                <a:latin typeface="Microsoft YaHei" panose="020B0503020204020204" pitchFamily="34" charset="-122"/>
                <a:ea typeface="Microsoft YaHei" panose="020B0503020204020204" pitchFamily="34" charset="-122"/>
              </a:rPr>
              <a:t>most relevant </a:t>
            </a:r>
            <a:r>
              <a:rPr lang="en-US" altLang="zh-CN" sz="1600" dirty="0">
                <a:latin typeface="Microsoft YaHei" panose="020B0503020204020204" pitchFamily="34" charset="-122"/>
                <a:ea typeface="Microsoft YaHei" panose="020B0503020204020204" pitchFamily="34" charset="-122"/>
              </a:rPr>
              <a:t>text blocks, and the answers lack globality.</a:t>
            </a:r>
            <a:endParaRPr lang="zh-CN" altLang="en-US" sz="1600" dirty="0">
              <a:solidFill>
                <a:srgbClr val="384958"/>
              </a:solidFill>
              <a:latin typeface="Microsoft YaHei" panose="020B0503020204020204" pitchFamily="34" charset="-122"/>
              <a:ea typeface="Microsoft YaHei" panose="020B0503020204020204" pitchFamily="34" charset="-122"/>
            </a:endParaRPr>
          </a:p>
        </p:txBody>
      </p:sp>
      <p:sp>
        <p:nvSpPr>
          <p:cNvPr id="13" name="Rectangle 96">
            <a:extLst>
              <a:ext uri="{FF2B5EF4-FFF2-40B4-BE49-F238E27FC236}">
                <a16:creationId xmlns:a16="http://schemas.microsoft.com/office/drawing/2014/main" id="{4F7F3DE6-E633-96E9-D38C-ADAD188607E6}"/>
              </a:ext>
            </a:extLst>
          </p:cNvPr>
          <p:cNvSpPr/>
          <p:nvPr/>
        </p:nvSpPr>
        <p:spPr>
          <a:xfrm>
            <a:off x="2716178" y="4059052"/>
            <a:ext cx="8502807" cy="2080185"/>
          </a:xfrm>
          <a:prstGeom prst="rect">
            <a:avLst/>
          </a:prstGeom>
        </p:spPr>
        <p:txBody>
          <a:bodyPr wrap="square" anchor="t" anchorCtr="0">
            <a:spAutoFit/>
          </a:bodyPr>
          <a:lstStyle/>
          <a:p>
            <a:pPr algn="just">
              <a:lnSpc>
                <a:spcPct val="200000"/>
              </a:lnSpc>
            </a:pPr>
            <a:r>
              <a:rPr lang="en-US" altLang="zh-CN" b="1" dirty="0" err="1">
                <a:solidFill>
                  <a:srgbClr val="0339A6"/>
                </a:solidFill>
                <a:latin typeface="Microsoft YaHei" panose="020B0503020204020204" pitchFamily="34" charset="-122"/>
                <a:ea typeface="Microsoft YaHei" panose="020B0503020204020204" pitchFamily="34" charset="-122"/>
              </a:rPr>
              <a:t>GraphRAG</a:t>
            </a:r>
            <a:endParaRPr lang="en-US" altLang="zh-CN" b="1" dirty="0">
              <a:solidFill>
                <a:srgbClr val="0339A6"/>
              </a:solidFill>
              <a:latin typeface="Microsoft YaHei" panose="020B0503020204020204" pitchFamily="34" charset="-122"/>
              <a:ea typeface="Microsoft YaHei" panose="020B0503020204020204" pitchFamily="34" charset="-122"/>
            </a:endParaRPr>
          </a:p>
          <a:p>
            <a:pPr marL="285750" indent="-285750" algn="just">
              <a:lnSpc>
                <a:spcPct val="150000"/>
              </a:lnSpc>
              <a:buFont typeface="Arial" panose="020B0604020202020204" pitchFamily="34" charset="0"/>
              <a:buChar char="•"/>
            </a:pPr>
            <a:r>
              <a:rPr lang="en-US" altLang="zh-CN" sz="1600" dirty="0">
                <a:latin typeface="Microsoft YaHei" panose="020B0503020204020204" pitchFamily="34" charset="-122"/>
                <a:ea typeface="Microsoft YaHei" panose="020B0503020204020204" pitchFamily="34" charset="-122"/>
                <a:cs typeface="Calibri" panose="020F0502020204030204" pitchFamily="34" charset="0"/>
              </a:rPr>
              <a:t>Graph machine learning algorithms are used to perform semantic aggregation and hierarchical analysis on data sets, so that some relatively high-level abstract or summary questions can be answered. </a:t>
            </a:r>
          </a:p>
          <a:p>
            <a:pPr marL="285750" indent="-285750" algn="just">
              <a:lnSpc>
                <a:spcPct val="150000"/>
              </a:lnSpc>
              <a:buFont typeface="Arial" panose="020B0604020202020204" pitchFamily="34" charset="0"/>
              <a:buChar char="•"/>
            </a:pPr>
            <a:r>
              <a:rPr lang="en-US" altLang="zh-CN" sz="1600" dirty="0">
                <a:solidFill>
                  <a:srgbClr val="FF0000"/>
                </a:solidFill>
                <a:latin typeface="Microsoft YaHei" panose="020B0503020204020204" pitchFamily="34" charset="-122"/>
                <a:ea typeface="Microsoft YaHei" panose="020B0503020204020204" pitchFamily="34" charset="-122"/>
                <a:cs typeface="Calibri" panose="020F0502020204030204" pitchFamily="34" charset="0"/>
              </a:rPr>
              <a:t>Global answers </a:t>
            </a:r>
            <a:r>
              <a:rPr lang="en-US" altLang="zh-CN" sz="1600" dirty="0">
                <a:latin typeface="Microsoft YaHei" panose="020B0503020204020204" pitchFamily="34" charset="-122"/>
                <a:ea typeface="Microsoft YaHei" panose="020B0503020204020204" pitchFamily="34" charset="-122"/>
                <a:cs typeface="Calibri" panose="020F0502020204030204" pitchFamily="34" charset="0"/>
              </a:rPr>
              <a:t>can be given (e.g., what is the theme of this batch of data?)</a:t>
            </a:r>
            <a:endParaRPr lang="en-AU" altLang="zh-CN" sz="1600" dirty="0">
              <a:latin typeface="Microsoft YaHei" panose="020B0503020204020204" pitchFamily="34" charset="-122"/>
              <a:ea typeface="Microsoft YaHei" panose="020B0503020204020204" pitchFamily="34" charset="-122"/>
              <a:cs typeface="Calibri" panose="020F0502020204030204" pitchFamily="34" charset="0"/>
            </a:endParaRPr>
          </a:p>
        </p:txBody>
      </p:sp>
      <p:sp>
        <p:nvSpPr>
          <p:cNvPr id="2" name="Text Placeholder 1">
            <a:extLst>
              <a:ext uri="{FF2B5EF4-FFF2-40B4-BE49-F238E27FC236}">
                <a16:creationId xmlns:a16="http://schemas.microsoft.com/office/drawing/2014/main" id="{8465735E-5F29-40A2-8B0F-3FC4565FD64B}"/>
              </a:ext>
            </a:extLst>
          </p:cNvPr>
          <p:cNvSpPr txBox="1">
            <a:spLocks/>
          </p:cNvSpPr>
          <p:nvPr/>
        </p:nvSpPr>
        <p:spPr bwMode="gray">
          <a:xfrm>
            <a:off x="684968" y="586778"/>
            <a:ext cx="10930770" cy="424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a:defRPr>
            </a:lvl1pPr>
            <a:lvl2pPr marL="0" indent="0" algn="l" rtl="0" eaLnBrk="1" fontAlgn="base" hangingPunct="1">
              <a:spcBef>
                <a:spcPts val="0"/>
              </a:spcBef>
              <a:spcAft>
                <a:spcPct val="0"/>
              </a:spcAft>
              <a:buFont typeface="Arial" charset="0"/>
              <a:buNone/>
              <a:defRPr sz="2800">
                <a:solidFill>
                  <a:schemeClr val="accent1"/>
                </a:solidFill>
                <a:latin typeface="+mn-lt"/>
                <a:cs typeface="+mn-cs"/>
                <a:sym typeface="Arial"/>
              </a:defRPr>
            </a:lvl2pPr>
            <a:lvl3pPr marL="515938" indent="-171450" algn="l" rtl="0" eaLnBrk="1" fontAlgn="base" hangingPunct="1">
              <a:spcBef>
                <a:spcPct val="20000"/>
              </a:spcBef>
              <a:spcAft>
                <a:spcPct val="0"/>
              </a:spcAft>
              <a:buFont typeface="Arial" charset="0"/>
              <a:buChar char="-"/>
              <a:defRPr sz="1600">
                <a:solidFill>
                  <a:schemeClr val="tx1"/>
                </a:solidFill>
                <a:latin typeface="+mn-lt"/>
                <a:cs typeface="+mn-cs"/>
                <a:sym typeface="Arial"/>
              </a:defRPr>
            </a:lvl3pPr>
            <a:lvl4pPr marL="684213"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4pPr>
            <a:lvl5pPr marL="858838" indent="-173038" algn="l" rtl="0" eaLnBrk="1" fontAlgn="base" hangingPunct="1">
              <a:spcBef>
                <a:spcPct val="20000"/>
              </a:spcBef>
              <a:spcAft>
                <a:spcPct val="0"/>
              </a:spcAft>
              <a:buFont typeface="Arial" charset="0"/>
              <a:buChar char="-"/>
              <a:defRPr sz="1600">
                <a:solidFill>
                  <a:schemeClr val="tx1"/>
                </a:solidFill>
                <a:latin typeface="+mn-lt"/>
                <a:cs typeface="+mn-cs"/>
                <a:sym typeface="Arial"/>
              </a:defRPr>
            </a:lvl5pPr>
            <a:lvl6pPr marL="1316038" indent="-173038" algn="l" rtl="0" eaLnBrk="1" fontAlgn="base" hangingPunct="1">
              <a:spcBef>
                <a:spcPct val="20000"/>
              </a:spcBef>
              <a:spcAft>
                <a:spcPct val="0"/>
              </a:spcAft>
              <a:buFont typeface="Arial" charset="0"/>
              <a:buChar char="-"/>
              <a:defRPr sz="1600">
                <a:solidFill>
                  <a:schemeClr val="tx1"/>
                </a:solidFill>
                <a:latin typeface="+mn-lt"/>
                <a:cs typeface="+mn-cs"/>
              </a:defRPr>
            </a:lvl6pPr>
            <a:lvl7pPr marL="1773238" indent="-173038" algn="l" rtl="0" eaLnBrk="1" fontAlgn="base" hangingPunct="1">
              <a:spcBef>
                <a:spcPct val="20000"/>
              </a:spcBef>
              <a:spcAft>
                <a:spcPct val="0"/>
              </a:spcAft>
              <a:buFont typeface="Arial" charset="0"/>
              <a:buChar char="-"/>
              <a:defRPr sz="1600">
                <a:solidFill>
                  <a:schemeClr val="tx1"/>
                </a:solidFill>
                <a:latin typeface="+mn-lt"/>
                <a:cs typeface="+mn-cs"/>
              </a:defRPr>
            </a:lvl7pPr>
            <a:lvl8pPr marL="2230438" indent="-173038" algn="l" rtl="0" eaLnBrk="1" fontAlgn="base" hangingPunct="1">
              <a:spcBef>
                <a:spcPct val="20000"/>
              </a:spcBef>
              <a:spcAft>
                <a:spcPct val="0"/>
              </a:spcAft>
              <a:buFont typeface="Arial" charset="0"/>
              <a:buChar char="-"/>
              <a:defRPr sz="1600">
                <a:solidFill>
                  <a:schemeClr val="tx1"/>
                </a:solidFill>
                <a:latin typeface="+mn-lt"/>
                <a:cs typeface="+mn-cs"/>
              </a:defRPr>
            </a:lvl8pPr>
            <a:lvl9pPr marL="2687638" indent="-173038" algn="l" rtl="0" eaLnBrk="1" fontAlgn="base" hangingPunct="1">
              <a:spcBef>
                <a:spcPct val="20000"/>
              </a:spcBef>
              <a:spcAft>
                <a:spcPct val="0"/>
              </a:spcAft>
              <a:buFont typeface="Arial" charset="0"/>
              <a:buChar char="-"/>
              <a:defRPr sz="1600">
                <a:solidFill>
                  <a:schemeClr val="tx1"/>
                </a:solidFill>
                <a:latin typeface="+mn-lt"/>
                <a:cs typeface="+mn-cs"/>
              </a:defRPr>
            </a:lvl9pPr>
          </a:lstStyle>
          <a:p>
            <a:pPr>
              <a:spcBef>
                <a:spcPct val="60000"/>
              </a:spcBef>
              <a:defRPr/>
            </a:pPr>
            <a:r>
              <a:rPr lang="en-US" altLang="zh-CN" sz="3200" b="1" kern="0" dirty="0" err="1">
                <a:solidFill>
                  <a:srgbClr val="0339A6"/>
                </a:solidFill>
                <a:latin typeface="Microsoft YaHei" panose="020B0503020204020204" pitchFamily="34" charset="-122"/>
                <a:ea typeface="Microsoft YaHei" panose="020B0503020204020204" pitchFamily="34" charset="-122"/>
              </a:rPr>
              <a:t>GraphRAG</a:t>
            </a:r>
            <a:endParaRPr lang="zh-CN" altLang="en-US" sz="3200" b="1" kern="0" dirty="0">
              <a:solidFill>
                <a:srgbClr val="0339A6"/>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674387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4">
            <a:extLst>
              <a:ext uri="{FF2B5EF4-FFF2-40B4-BE49-F238E27FC236}">
                <a16:creationId xmlns:a16="http://schemas.microsoft.com/office/drawing/2014/main" id="{F8E8A366-77B5-5A0F-83A2-D42DBF4677F8}"/>
              </a:ext>
            </a:extLst>
          </p:cNvPr>
          <p:cNvPicPr>
            <a:picLocks noChangeAspect="1"/>
          </p:cNvPicPr>
          <p:nvPr/>
        </p:nvPicPr>
        <p:blipFill>
          <a:blip r:embed="rId2"/>
          <a:stretch>
            <a:fillRect/>
          </a:stretch>
        </p:blipFill>
        <p:spPr>
          <a:xfrm>
            <a:off x="4886332" y="1545203"/>
            <a:ext cx="7029631" cy="4415486"/>
          </a:xfrm>
          <a:prstGeom prst="rect">
            <a:avLst/>
          </a:prstGeom>
        </p:spPr>
      </p:pic>
      <p:sp>
        <p:nvSpPr>
          <p:cNvPr id="3" name="Text Placeholder 1">
            <a:extLst>
              <a:ext uri="{FF2B5EF4-FFF2-40B4-BE49-F238E27FC236}">
                <a16:creationId xmlns:a16="http://schemas.microsoft.com/office/drawing/2014/main" id="{E8B3341A-23AB-A3F6-69B2-BE8F315E8195}"/>
              </a:ext>
            </a:extLst>
          </p:cNvPr>
          <p:cNvSpPr txBox="1">
            <a:spLocks/>
          </p:cNvSpPr>
          <p:nvPr/>
        </p:nvSpPr>
        <p:spPr bwMode="gray">
          <a:xfrm>
            <a:off x="684968" y="586778"/>
            <a:ext cx="10930770" cy="424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a:defRPr>
            </a:lvl1pPr>
            <a:lvl2pPr marL="0" indent="0" algn="l" rtl="0" eaLnBrk="1" fontAlgn="base" hangingPunct="1">
              <a:spcBef>
                <a:spcPts val="0"/>
              </a:spcBef>
              <a:spcAft>
                <a:spcPct val="0"/>
              </a:spcAft>
              <a:buFont typeface="Arial" charset="0"/>
              <a:buNone/>
              <a:defRPr sz="2800">
                <a:solidFill>
                  <a:schemeClr val="accent1"/>
                </a:solidFill>
                <a:latin typeface="+mn-lt"/>
                <a:cs typeface="+mn-cs"/>
                <a:sym typeface="Arial"/>
              </a:defRPr>
            </a:lvl2pPr>
            <a:lvl3pPr marL="515938" indent="-171450" algn="l" rtl="0" eaLnBrk="1" fontAlgn="base" hangingPunct="1">
              <a:spcBef>
                <a:spcPct val="20000"/>
              </a:spcBef>
              <a:spcAft>
                <a:spcPct val="0"/>
              </a:spcAft>
              <a:buFont typeface="Arial" charset="0"/>
              <a:buChar char="-"/>
              <a:defRPr sz="1600">
                <a:solidFill>
                  <a:schemeClr val="tx1"/>
                </a:solidFill>
                <a:latin typeface="+mn-lt"/>
                <a:cs typeface="+mn-cs"/>
                <a:sym typeface="Arial"/>
              </a:defRPr>
            </a:lvl3pPr>
            <a:lvl4pPr marL="684213"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4pPr>
            <a:lvl5pPr marL="858838" indent="-173038" algn="l" rtl="0" eaLnBrk="1" fontAlgn="base" hangingPunct="1">
              <a:spcBef>
                <a:spcPct val="20000"/>
              </a:spcBef>
              <a:spcAft>
                <a:spcPct val="0"/>
              </a:spcAft>
              <a:buFont typeface="Arial" charset="0"/>
              <a:buChar char="-"/>
              <a:defRPr sz="1600">
                <a:solidFill>
                  <a:schemeClr val="tx1"/>
                </a:solidFill>
                <a:latin typeface="+mn-lt"/>
                <a:cs typeface="+mn-cs"/>
                <a:sym typeface="Arial"/>
              </a:defRPr>
            </a:lvl5pPr>
            <a:lvl6pPr marL="1316038" indent="-173038" algn="l" rtl="0" eaLnBrk="1" fontAlgn="base" hangingPunct="1">
              <a:spcBef>
                <a:spcPct val="20000"/>
              </a:spcBef>
              <a:spcAft>
                <a:spcPct val="0"/>
              </a:spcAft>
              <a:buFont typeface="Arial" charset="0"/>
              <a:buChar char="-"/>
              <a:defRPr sz="1600">
                <a:solidFill>
                  <a:schemeClr val="tx1"/>
                </a:solidFill>
                <a:latin typeface="+mn-lt"/>
                <a:cs typeface="+mn-cs"/>
              </a:defRPr>
            </a:lvl6pPr>
            <a:lvl7pPr marL="1773238" indent="-173038" algn="l" rtl="0" eaLnBrk="1" fontAlgn="base" hangingPunct="1">
              <a:spcBef>
                <a:spcPct val="20000"/>
              </a:spcBef>
              <a:spcAft>
                <a:spcPct val="0"/>
              </a:spcAft>
              <a:buFont typeface="Arial" charset="0"/>
              <a:buChar char="-"/>
              <a:defRPr sz="1600">
                <a:solidFill>
                  <a:schemeClr val="tx1"/>
                </a:solidFill>
                <a:latin typeface="+mn-lt"/>
                <a:cs typeface="+mn-cs"/>
              </a:defRPr>
            </a:lvl7pPr>
            <a:lvl8pPr marL="2230438" indent="-173038" algn="l" rtl="0" eaLnBrk="1" fontAlgn="base" hangingPunct="1">
              <a:spcBef>
                <a:spcPct val="20000"/>
              </a:spcBef>
              <a:spcAft>
                <a:spcPct val="0"/>
              </a:spcAft>
              <a:buFont typeface="Arial" charset="0"/>
              <a:buChar char="-"/>
              <a:defRPr sz="1600">
                <a:solidFill>
                  <a:schemeClr val="tx1"/>
                </a:solidFill>
                <a:latin typeface="+mn-lt"/>
                <a:cs typeface="+mn-cs"/>
              </a:defRPr>
            </a:lvl8pPr>
            <a:lvl9pPr marL="2687638" indent="-173038" algn="l" rtl="0" eaLnBrk="1" fontAlgn="base" hangingPunct="1">
              <a:spcBef>
                <a:spcPct val="20000"/>
              </a:spcBef>
              <a:spcAft>
                <a:spcPct val="0"/>
              </a:spcAft>
              <a:buFont typeface="Arial" charset="0"/>
              <a:buChar char="-"/>
              <a:defRPr sz="1600">
                <a:solidFill>
                  <a:schemeClr val="tx1"/>
                </a:solidFill>
                <a:latin typeface="+mn-lt"/>
                <a:cs typeface="+mn-cs"/>
              </a:defRPr>
            </a:lvl9pPr>
          </a:lstStyle>
          <a:p>
            <a:pPr>
              <a:spcBef>
                <a:spcPct val="60000"/>
              </a:spcBef>
              <a:defRPr/>
            </a:pPr>
            <a:r>
              <a:rPr lang="en-US" altLang="zh-CN" sz="3200" b="1" kern="0" dirty="0" err="1">
                <a:solidFill>
                  <a:srgbClr val="0339A6"/>
                </a:solidFill>
                <a:latin typeface="Microsoft YaHei" panose="020B0503020204020204" pitchFamily="34" charset="-122"/>
                <a:ea typeface="Microsoft YaHei" panose="020B0503020204020204" pitchFamily="34" charset="-122"/>
              </a:rPr>
              <a:t>GraphRAG</a:t>
            </a:r>
            <a:endParaRPr lang="zh-CN" altLang="en-US" sz="3200" b="1" kern="0" dirty="0">
              <a:solidFill>
                <a:srgbClr val="0339A6"/>
              </a:solidFill>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A3047374-3A38-E35C-764C-5933BF7E7415}"/>
              </a:ext>
            </a:extLst>
          </p:cNvPr>
          <p:cNvSpPr txBox="1"/>
          <p:nvPr/>
        </p:nvSpPr>
        <p:spPr>
          <a:xfrm>
            <a:off x="684968" y="1397720"/>
            <a:ext cx="3813290" cy="1200329"/>
          </a:xfrm>
          <a:prstGeom prst="rect">
            <a:avLst/>
          </a:prstGeom>
          <a:noFill/>
        </p:spPr>
        <p:txBody>
          <a:bodyPr wrap="square" rtlCol="0">
            <a:spAutoFit/>
          </a:bodyPr>
          <a:lstStyle/>
          <a:p>
            <a:r>
              <a:rPr lang="en-US" b="1" dirty="0">
                <a:solidFill>
                  <a:srgbClr val="0070C0"/>
                </a:solidFill>
                <a:latin typeface="Microsoft YaHei" panose="020B0503020204020204" pitchFamily="34" charset="-122"/>
                <a:ea typeface="Microsoft YaHei" panose="020B0503020204020204" pitchFamily="34" charset="-122"/>
              </a:rPr>
              <a:t>Step 1 Element Summaries</a:t>
            </a:r>
          </a:p>
          <a:p>
            <a:endParaRPr lang="en-US" sz="600" dirty="0">
              <a:latin typeface="Microsoft YaHei" panose="020B0503020204020204" pitchFamily="34" charset="-122"/>
              <a:ea typeface="Microsoft YaHei" panose="020B0503020204020204" pitchFamily="34" charset="-122"/>
            </a:endParaRPr>
          </a:p>
          <a:p>
            <a:pPr algn="just"/>
            <a:r>
              <a:rPr lang="en-US" altLang="zh-CN" sz="1600" dirty="0">
                <a:latin typeface="Microsoft YaHei" panose="020B0503020204020204" pitchFamily="34" charset="-122"/>
                <a:ea typeface="Microsoft YaHei" panose="020B0503020204020204" pitchFamily="34" charset="-122"/>
              </a:rPr>
              <a:t>Use</a:t>
            </a:r>
            <a:r>
              <a:rPr lang="zh-CN" altLang="en-US" sz="1600" dirty="0">
                <a:latin typeface="Microsoft YaHei" panose="020B0503020204020204" pitchFamily="34" charset="-122"/>
                <a:ea typeface="Microsoft YaHei" panose="020B0503020204020204" pitchFamily="34" charset="-122"/>
              </a:rPr>
              <a:t> </a:t>
            </a:r>
            <a:r>
              <a:rPr lang="en-US" altLang="zh-CN" sz="1600" dirty="0">
                <a:latin typeface="Microsoft YaHei" panose="020B0503020204020204" pitchFamily="34" charset="-122"/>
                <a:ea typeface="Microsoft YaHei" panose="020B0503020204020204" pitchFamily="34" charset="-122"/>
              </a:rPr>
              <a:t>LLM to extract entity,</a:t>
            </a:r>
            <a:r>
              <a:rPr lang="zh-CN" altLang="en-US" sz="1600" dirty="0">
                <a:latin typeface="Microsoft YaHei" panose="020B0503020204020204" pitchFamily="34" charset="-122"/>
                <a:ea typeface="Microsoft YaHei" panose="020B0503020204020204" pitchFamily="34" charset="-122"/>
              </a:rPr>
              <a:t> </a:t>
            </a:r>
            <a:r>
              <a:rPr lang="en-US" altLang="zh-CN" sz="1600" dirty="0">
                <a:latin typeface="Microsoft YaHei" panose="020B0503020204020204" pitchFamily="34" charset="-122"/>
                <a:ea typeface="Microsoft YaHei" panose="020B0503020204020204" pitchFamily="34" charset="-122"/>
              </a:rPr>
              <a:t>relationship, and claim from the original texts.</a:t>
            </a:r>
            <a:endParaRPr lang="en-US" sz="1600" dirty="0"/>
          </a:p>
        </p:txBody>
      </p:sp>
      <p:sp>
        <p:nvSpPr>
          <p:cNvPr id="7" name="TextBox 6">
            <a:extLst>
              <a:ext uri="{FF2B5EF4-FFF2-40B4-BE49-F238E27FC236}">
                <a16:creationId xmlns:a16="http://schemas.microsoft.com/office/drawing/2014/main" id="{29E6458C-748E-90CD-833A-53979C2FA239}"/>
              </a:ext>
            </a:extLst>
          </p:cNvPr>
          <p:cNvSpPr txBox="1"/>
          <p:nvPr/>
        </p:nvSpPr>
        <p:spPr>
          <a:xfrm>
            <a:off x="684968" y="2833628"/>
            <a:ext cx="3813290" cy="1431161"/>
          </a:xfrm>
          <a:prstGeom prst="rect">
            <a:avLst/>
          </a:prstGeom>
          <a:noFill/>
        </p:spPr>
        <p:txBody>
          <a:bodyPr wrap="square" rtlCol="0">
            <a:spAutoFit/>
          </a:bodyPr>
          <a:lstStyle/>
          <a:p>
            <a:r>
              <a:rPr lang="en-US" b="1" dirty="0">
                <a:solidFill>
                  <a:srgbClr val="0070C0"/>
                </a:solidFill>
                <a:latin typeface="Microsoft YaHei" panose="020B0503020204020204" pitchFamily="34" charset="-122"/>
                <a:ea typeface="Microsoft YaHei" panose="020B0503020204020204" pitchFamily="34" charset="-122"/>
              </a:rPr>
              <a:t>Step 2 Community Summaries</a:t>
            </a:r>
          </a:p>
          <a:p>
            <a:endParaRPr lang="en-US" sz="500" dirty="0">
              <a:latin typeface="Microsoft YaHei" panose="020B0503020204020204" pitchFamily="34" charset="-122"/>
              <a:ea typeface="Microsoft YaHei" panose="020B0503020204020204" pitchFamily="34" charset="-122"/>
            </a:endParaRPr>
          </a:p>
          <a:p>
            <a:pPr algn="just"/>
            <a:r>
              <a:rPr lang="en-US" altLang="zh-CN" sz="1600" dirty="0">
                <a:latin typeface="Microsoft YaHei" panose="020B0503020204020204" pitchFamily="34" charset="-122"/>
                <a:ea typeface="Microsoft YaHei" panose="020B0503020204020204" pitchFamily="34" charset="-122"/>
              </a:rPr>
              <a:t>Use Leiden alg. to divide the index into communities and generate community summaries based on the hierarchical relationship.</a:t>
            </a:r>
            <a:endParaRPr lang="en-US" sz="1600" dirty="0"/>
          </a:p>
        </p:txBody>
      </p:sp>
      <p:sp>
        <p:nvSpPr>
          <p:cNvPr id="8" name="TextBox 7">
            <a:extLst>
              <a:ext uri="{FF2B5EF4-FFF2-40B4-BE49-F238E27FC236}">
                <a16:creationId xmlns:a16="http://schemas.microsoft.com/office/drawing/2014/main" id="{E24476D5-81B7-CA2B-1F3B-8EC03A939A18}"/>
              </a:ext>
            </a:extLst>
          </p:cNvPr>
          <p:cNvSpPr txBox="1"/>
          <p:nvPr/>
        </p:nvSpPr>
        <p:spPr>
          <a:xfrm>
            <a:off x="684968" y="4490784"/>
            <a:ext cx="3813290" cy="1938992"/>
          </a:xfrm>
          <a:prstGeom prst="rect">
            <a:avLst/>
          </a:prstGeom>
          <a:noFill/>
        </p:spPr>
        <p:txBody>
          <a:bodyPr wrap="square" rtlCol="0">
            <a:spAutoFit/>
          </a:bodyPr>
          <a:lstStyle/>
          <a:p>
            <a:r>
              <a:rPr lang="en-US" b="1" dirty="0">
                <a:solidFill>
                  <a:srgbClr val="0070C0"/>
                </a:solidFill>
                <a:latin typeface="Microsoft YaHei" panose="020B0503020204020204" pitchFamily="34" charset="-122"/>
                <a:ea typeface="Microsoft YaHei" panose="020B0503020204020204" pitchFamily="34" charset="-122"/>
              </a:rPr>
              <a:t>Step 3 Answer generation</a:t>
            </a:r>
          </a:p>
          <a:p>
            <a:endParaRPr lang="en-US" sz="600" dirty="0">
              <a:latin typeface="Microsoft YaHei" panose="020B0503020204020204" pitchFamily="34" charset="-122"/>
              <a:ea typeface="Microsoft YaHei" panose="020B0503020204020204" pitchFamily="34" charset="-122"/>
            </a:endParaRPr>
          </a:p>
          <a:p>
            <a:pPr algn="just"/>
            <a:r>
              <a:rPr lang="en-US" altLang="zh-CN" sz="1600" dirty="0">
                <a:latin typeface="Microsoft YaHei" panose="020B0503020204020204" pitchFamily="34" charset="-122"/>
                <a:ea typeface="Microsoft YaHei" panose="020B0503020204020204" pitchFamily="34" charset="-122"/>
              </a:rPr>
              <a:t>Randomly</a:t>
            </a:r>
            <a:r>
              <a:rPr lang="zh-CN" altLang="en-US" sz="1600" dirty="0">
                <a:latin typeface="Microsoft YaHei" panose="020B0503020204020204" pitchFamily="34" charset="-122"/>
                <a:ea typeface="Microsoft YaHei" panose="020B0503020204020204" pitchFamily="34" charset="-122"/>
              </a:rPr>
              <a:t> </a:t>
            </a:r>
            <a:r>
              <a:rPr lang="en-US" altLang="zh-CN" sz="1600" dirty="0">
                <a:latin typeface="Microsoft YaHei" panose="020B0503020204020204" pitchFamily="34" charset="-122"/>
                <a:ea typeface="Microsoft YaHei" panose="020B0503020204020204" pitchFamily="34" charset="-122"/>
              </a:rPr>
              <a:t>place</a:t>
            </a:r>
            <a:r>
              <a:rPr lang="zh-CN" altLang="en-US" sz="1600" dirty="0">
                <a:latin typeface="Microsoft YaHei" panose="020B0503020204020204" pitchFamily="34" charset="-122"/>
                <a:ea typeface="Microsoft YaHei" panose="020B0503020204020204" pitchFamily="34" charset="-122"/>
              </a:rPr>
              <a:t> </a:t>
            </a:r>
            <a:r>
              <a:rPr lang="en-US" altLang="zh-CN" sz="1600" dirty="0">
                <a:latin typeface="Microsoft YaHei" panose="020B0503020204020204" pitchFamily="34" charset="-122"/>
                <a:ea typeface="Microsoft YaHei" panose="020B0503020204020204" pitchFamily="34" charset="-122"/>
              </a:rPr>
              <a:t>community summary into chunks to</a:t>
            </a:r>
            <a:r>
              <a:rPr lang="zh-CN" altLang="en-US" sz="1600" dirty="0">
                <a:latin typeface="Microsoft YaHei" panose="020B0503020204020204" pitchFamily="34" charset="-122"/>
                <a:ea typeface="Microsoft YaHei" panose="020B0503020204020204" pitchFamily="34" charset="-122"/>
              </a:rPr>
              <a:t> </a:t>
            </a:r>
            <a:r>
              <a:rPr lang="en-US" altLang="zh-CN" sz="1600" dirty="0">
                <a:latin typeface="Microsoft YaHei" panose="020B0503020204020204" pitchFamily="34" charset="-122"/>
                <a:ea typeface="Microsoft YaHei" panose="020B0503020204020204" pitchFamily="34" charset="-122"/>
              </a:rPr>
              <a:t>generate</a:t>
            </a:r>
            <a:r>
              <a:rPr lang="zh-CN" altLang="en-US" sz="1600" dirty="0">
                <a:latin typeface="Microsoft YaHei" panose="020B0503020204020204" pitchFamily="34" charset="-122"/>
                <a:ea typeface="Microsoft YaHei" panose="020B0503020204020204" pitchFamily="34" charset="-122"/>
              </a:rPr>
              <a:t> </a:t>
            </a:r>
            <a:r>
              <a:rPr lang="en-US" altLang="zh-CN" sz="1600" dirty="0">
                <a:latin typeface="Microsoft YaHei" panose="020B0503020204020204" pitchFamily="34" charset="-122"/>
                <a:ea typeface="Microsoft YaHei" panose="020B0503020204020204" pitchFamily="34" charset="-122"/>
              </a:rPr>
              <a:t>intermediate</a:t>
            </a:r>
            <a:r>
              <a:rPr lang="zh-CN" altLang="en-US" sz="1600" dirty="0">
                <a:latin typeface="Microsoft YaHei" panose="020B0503020204020204" pitchFamily="34" charset="-122"/>
                <a:ea typeface="Microsoft YaHei" panose="020B0503020204020204" pitchFamily="34" charset="-122"/>
              </a:rPr>
              <a:t> </a:t>
            </a:r>
            <a:r>
              <a:rPr lang="en-US" altLang="zh-CN" sz="1600" dirty="0">
                <a:latin typeface="Microsoft YaHei" panose="020B0503020204020204" pitchFamily="34" charset="-122"/>
                <a:ea typeface="Microsoft YaHei" panose="020B0503020204020204" pitchFamily="34" charset="-122"/>
              </a:rPr>
              <a:t>answer. The answers are then scored and placed into context windows from high to low scores to generate global answers.</a:t>
            </a:r>
            <a:endParaRPr lang="en-US" sz="1600" dirty="0"/>
          </a:p>
        </p:txBody>
      </p:sp>
      <p:cxnSp>
        <p:nvCxnSpPr>
          <p:cNvPr id="10" name="Straight Connector 9">
            <a:extLst>
              <a:ext uri="{FF2B5EF4-FFF2-40B4-BE49-F238E27FC236}">
                <a16:creationId xmlns:a16="http://schemas.microsoft.com/office/drawing/2014/main" id="{79B68671-781B-8E7B-C1BC-FA31837956C2}"/>
              </a:ext>
            </a:extLst>
          </p:cNvPr>
          <p:cNvCxnSpPr/>
          <p:nvPr/>
        </p:nvCxnSpPr>
        <p:spPr>
          <a:xfrm>
            <a:off x="684968" y="2696699"/>
            <a:ext cx="381329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E09761D-7777-2374-7AEB-19C17CA599A4}"/>
              </a:ext>
            </a:extLst>
          </p:cNvPr>
          <p:cNvCxnSpPr/>
          <p:nvPr/>
        </p:nvCxnSpPr>
        <p:spPr>
          <a:xfrm>
            <a:off x="684968" y="4442052"/>
            <a:ext cx="3813290"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11586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82939C-A105-A1E6-935E-FFDE5062F352}"/>
              </a:ext>
            </a:extLst>
          </p:cNvPr>
          <p:cNvSpPr txBox="1"/>
          <p:nvPr/>
        </p:nvSpPr>
        <p:spPr>
          <a:xfrm>
            <a:off x="449435" y="3844296"/>
            <a:ext cx="1866892" cy="646331"/>
          </a:xfrm>
          <a:prstGeom prst="rect">
            <a:avLst/>
          </a:prstGeom>
          <a:noFill/>
        </p:spPr>
        <p:txBody>
          <a:bodyPr wrap="square" rtlCol="0">
            <a:spAutoFit/>
          </a:bodyPr>
          <a:lstStyle/>
          <a:p>
            <a:r>
              <a:rPr lang="en-US" dirty="0">
                <a:latin typeface="Microsoft YaHei" panose="020B0503020204020204" pitchFamily="34" charset="-122"/>
                <a:ea typeface="Microsoft YaHei" panose="020B0503020204020204" pitchFamily="34" charset="-122"/>
              </a:rPr>
              <a:t>Advantage of Tool Calling</a:t>
            </a:r>
          </a:p>
        </p:txBody>
      </p:sp>
      <p:sp>
        <p:nvSpPr>
          <p:cNvPr id="41" name="Left Brace 40">
            <a:extLst>
              <a:ext uri="{FF2B5EF4-FFF2-40B4-BE49-F238E27FC236}">
                <a16:creationId xmlns:a16="http://schemas.microsoft.com/office/drawing/2014/main" id="{C8ABD0FC-3291-8989-5C6E-0FD9DA41A8DA}"/>
              </a:ext>
            </a:extLst>
          </p:cNvPr>
          <p:cNvSpPr/>
          <p:nvPr/>
        </p:nvSpPr>
        <p:spPr>
          <a:xfrm>
            <a:off x="1989290" y="2157574"/>
            <a:ext cx="914400" cy="405173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AAF6534C-ECA9-28FB-CF18-0B51FADDD2A1}"/>
              </a:ext>
            </a:extLst>
          </p:cNvPr>
          <p:cNvSpPr txBox="1"/>
          <p:nvPr/>
        </p:nvSpPr>
        <p:spPr>
          <a:xfrm>
            <a:off x="2903690" y="1835545"/>
            <a:ext cx="1489932" cy="584775"/>
          </a:xfrm>
          <a:prstGeom prst="rect">
            <a:avLst/>
          </a:prstGeom>
          <a:noFill/>
        </p:spPr>
        <p:txBody>
          <a:bodyPr wrap="square" rtlCol="0">
            <a:spAutoFit/>
          </a:bodyPr>
          <a:lstStyle/>
          <a:p>
            <a:r>
              <a:rPr lang="en-US" sz="1600" dirty="0">
                <a:latin typeface="Microsoft YaHei" panose="020B0503020204020204" pitchFamily="34" charset="-122"/>
                <a:ea typeface="Microsoft YaHei" panose="020B0503020204020204" pitchFamily="34" charset="-122"/>
              </a:rPr>
              <a:t>Knowledge Acquisition</a:t>
            </a:r>
          </a:p>
        </p:txBody>
      </p:sp>
      <p:sp>
        <p:nvSpPr>
          <p:cNvPr id="43" name="TextBox 42">
            <a:extLst>
              <a:ext uri="{FF2B5EF4-FFF2-40B4-BE49-F238E27FC236}">
                <a16:creationId xmlns:a16="http://schemas.microsoft.com/office/drawing/2014/main" id="{408DE336-2CBB-99CA-4B45-D9C42B63A193}"/>
              </a:ext>
            </a:extLst>
          </p:cNvPr>
          <p:cNvSpPr txBox="1"/>
          <p:nvPr/>
        </p:nvSpPr>
        <p:spPr>
          <a:xfrm>
            <a:off x="2759470" y="3259521"/>
            <a:ext cx="1634152" cy="584775"/>
          </a:xfrm>
          <a:prstGeom prst="rect">
            <a:avLst/>
          </a:prstGeom>
          <a:noFill/>
        </p:spPr>
        <p:txBody>
          <a:bodyPr wrap="square" rtlCol="0">
            <a:spAutoFit/>
          </a:bodyPr>
          <a:lstStyle/>
          <a:p>
            <a:r>
              <a:rPr lang="en-US" sz="1600" dirty="0">
                <a:latin typeface="Microsoft YaHei" panose="020B0503020204020204" pitchFamily="34" charset="-122"/>
                <a:ea typeface="Microsoft YaHei" panose="020B0503020204020204" pitchFamily="34" charset="-122"/>
              </a:rPr>
              <a:t>Professional Enhancement</a:t>
            </a:r>
          </a:p>
        </p:txBody>
      </p:sp>
      <p:sp>
        <p:nvSpPr>
          <p:cNvPr id="45" name="Left Brace 44">
            <a:extLst>
              <a:ext uri="{FF2B5EF4-FFF2-40B4-BE49-F238E27FC236}">
                <a16:creationId xmlns:a16="http://schemas.microsoft.com/office/drawing/2014/main" id="{2A62D221-8D70-D9B0-CCD1-2E8633212F89}"/>
              </a:ext>
            </a:extLst>
          </p:cNvPr>
          <p:cNvSpPr/>
          <p:nvPr/>
        </p:nvSpPr>
        <p:spPr>
          <a:xfrm>
            <a:off x="4060545" y="1479188"/>
            <a:ext cx="609600" cy="1233032"/>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6" name="TextBox 45">
            <a:extLst>
              <a:ext uri="{FF2B5EF4-FFF2-40B4-BE49-F238E27FC236}">
                <a16:creationId xmlns:a16="http://schemas.microsoft.com/office/drawing/2014/main" id="{0B257EEE-B93C-16A4-C85D-978DEC063AE4}"/>
              </a:ext>
            </a:extLst>
          </p:cNvPr>
          <p:cNvSpPr txBox="1"/>
          <p:nvPr/>
        </p:nvSpPr>
        <p:spPr>
          <a:xfrm>
            <a:off x="4670144" y="1315485"/>
            <a:ext cx="2676317" cy="369332"/>
          </a:xfrm>
          <a:prstGeom prst="rect">
            <a:avLst/>
          </a:prstGeom>
          <a:noFill/>
        </p:spPr>
        <p:txBody>
          <a:bodyPr wrap="square" rtlCol="0">
            <a:spAutoFit/>
          </a:bodyPr>
          <a:lstStyle/>
          <a:p>
            <a:r>
              <a:rPr lang="en-US" dirty="0">
                <a:latin typeface="Microsoft YaHei" panose="020B0503020204020204" pitchFamily="34" charset="-122"/>
                <a:ea typeface="Microsoft YaHei" panose="020B0503020204020204" pitchFamily="34" charset="-122"/>
              </a:rPr>
              <a:t>Search Engine</a:t>
            </a:r>
          </a:p>
        </p:txBody>
      </p:sp>
      <p:sp>
        <p:nvSpPr>
          <p:cNvPr id="47" name="TextBox 46">
            <a:extLst>
              <a:ext uri="{FF2B5EF4-FFF2-40B4-BE49-F238E27FC236}">
                <a16:creationId xmlns:a16="http://schemas.microsoft.com/office/drawing/2014/main" id="{973709BA-3314-BC29-C2D2-5FBCB30EB1F4}"/>
              </a:ext>
            </a:extLst>
          </p:cNvPr>
          <p:cNvSpPr txBox="1"/>
          <p:nvPr/>
        </p:nvSpPr>
        <p:spPr>
          <a:xfrm>
            <a:off x="4701331" y="2459452"/>
            <a:ext cx="2820525" cy="369332"/>
          </a:xfrm>
          <a:prstGeom prst="rect">
            <a:avLst/>
          </a:prstGeom>
          <a:noFill/>
        </p:spPr>
        <p:txBody>
          <a:bodyPr wrap="square" rtlCol="0">
            <a:spAutoFit/>
          </a:bodyPr>
          <a:lstStyle/>
          <a:p>
            <a:r>
              <a:rPr lang="en-US" dirty="0">
                <a:latin typeface="Microsoft YaHei" panose="020B0503020204020204" pitchFamily="34" charset="-122"/>
                <a:ea typeface="Microsoft YaHei" panose="020B0503020204020204" pitchFamily="34" charset="-122"/>
              </a:rPr>
              <a:t>Weather and Maps</a:t>
            </a:r>
          </a:p>
        </p:txBody>
      </p:sp>
      <p:sp>
        <p:nvSpPr>
          <p:cNvPr id="56" name="TextBox 55">
            <a:extLst>
              <a:ext uri="{FF2B5EF4-FFF2-40B4-BE49-F238E27FC236}">
                <a16:creationId xmlns:a16="http://schemas.microsoft.com/office/drawing/2014/main" id="{F673194C-E577-5BDB-5D03-5EC94A1CFDFF}"/>
              </a:ext>
            </a:extLst>
          </p:cNvPr>
          <p:cNvSpPr txBox="1"/>
          <p:nvPr/>
        </p:nvSpPr>
        <p:spPr>
          <a:xfrm>
            <a:off x="4629048" y="1891987"/>
            <a:ext cx="4022583" cy="369332"/>
          </a:xfrm>
          <a:prstGeom prst="rect">
            <a:avLst/>
          </a:prstGeom>
          <a:noFill/>
        </p:spPr>
        <p:txBody>
          <a:bodyPr wrap="square" rtlCol="0">
            <a:spAutoFit/>
          </a:bodyPr>
          <a:lstStyle/>
          <a:p>
            <a:r>
              <a:rPr lang="en-US" dirty="0">
                <a:latin typeface="Microsoft YaHei" panose="020B0503020204020204" pitchFamily="34" charset="-122"/>
                <a:ea typeface="Microsoft YaHei" panose="020B0503020204020204" pitchFamily="34" charset="-122"/>
              </a:rPr>
              <a:t>Database &amp; Knowledge Graph</a:t>
            </a:r>
          </a:p>
        </p:txBody>
      </p:sp>
      <p:sp>
        <p:nvSpPr>
          <p:cNvPr id="57" name="Left Brace 56">
            <a:extLst>
              <a:ext uri="{FF2B5EF4-FFF2-40B4-BE49-F238E27FC236}">
                <a16:creationId xmlns:a16="http://schemas.microsoft.com/office/drawing/2014/main" id="{C886AD30-44D4-BF74-C8A0-56DF8A6B0F79}"/>
              </a:ext>
            </a:extLst>
          </p:cNvPr>
          <p:cNvSpPr/>
          <p:nvPr/>
        </p:nvSpPr>
        <p:spPr>
          <a:xfrm>
            <a:off x="4116509" y="3215812"/>
            <a:ext cx="512539" cy="734459"/>
          </a:xfrm>
          <a:prstGeom prst="leftBrace">
            <a:avLst>
              <a:gd name="adj1" fmla="val 8333"/>
              <a:gd name="adj2" fmla="val 48601"/>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8" name="TextBox 57">
            <a:extLst>
              <a:ext uri="{FF2B5EF4-FFF2-40B4-BE49-F238E27FC236}">
                <a16:creationId xmlns:a16="http://schemas.microsoft.com/office/drawing/2014/main" id="{95550013-7146-3E29-4BCB-5AEE87EF3EAA}"/>
              </a:ext>
            </a:extLst>
          </p:cNvPr>
          <p:cNvSpPr txBox="1"/>
          <p:nvPr/>
        </p:nvSpPr>
        <p:spPr>
          <a:xfrm>
            <a:off x="4697851" y="3007922"/>
            <a:ext cx="3336364" cy="369332"/>
          </a:xfrm>
          <a:prstGeom prst="rect">
            <a:avLst/>
          </a:prstGeom>
          <a:noFill/>
        </p:spPr>
        <p:txBody>
          <a:bodyPr wrap="square" rtlCol="0">
            <a:spAutoFit/>
          </a:bodyPr>
          <a:lstStyle/>
          <a:p>
            <a:r>
              <a:rPr lang="en-US" dirty="0">
                <a:latin typeface="Microsoft YaHei" panose="020B0503020204020204" pitchFamily="34" charset="-122"/>
                <a:ea typeface="Microsoft YaHei" panose="020B0503020204020204" pitchFamily="34" charset="-122"/>
              </a:rPr>
              <a:t>Calculation Software</a:t>
            </a:r>
          </a:p>
        </p:txBody>
      </p:sp>
      <p:sp>
        <p:nvSpPr>
          <p:cNvPr id="59" name="TextBox 58">
            <a:extLst>
              <a:ext uri="{FF2B5EF4-FFF2-40B4-BE49-F238E27FC236}">
                <a16:creationId xmlns:a16="http://schemas.microsoft.com/office/drawing/2014/main" id="{DAA1868E-C6B9-6A96-4C5D-05CD618243EC}"/>
              </a:ext>
            </a:extLst>
          </p:cNvPr>
          <p:cNvSpPr txBox="1"/>
          <p:nvPr/>
        </p:nvSpPr>
        <p:spPr>
          <a:xfrm>
            <a:off x="4701332" y="3695205"/>
            <a:ext cx="2248641" cy="369332"/>
          </a:xfrm>
          <a:prstGeom prst="rect">
            <a:avLst/>
          </a:prstGeom>
          <a:noFill/>
        </p:spPr>
        <p:txBody>
          <a:bodyPr wrap="square" rtlCol="0">
            <a:spAutoFit/>
          </a:bodyPr>
          <a:lstStyle/>
          <a:p>
            <a:r>
              <a:rPr lang="en-US" dirty="0">
                <a:latin typeface="Microsoft YaHei" panose="020B0503020204020204" pitchFamily="34" charset="-122"/>
                <a:ea typeface="Microsoft YaHei" panose="020B0503020204020204" pitchFamily="34" charset="-122"/>
              </a:rPr>
              <a:t>Code Generation</a:t>
            </a:r>
          </a:p>
        </p:txBody>
      </p:sp>
      <p:sp>
        <p:nvSpPr>
          <p:cNvPr id="61" name="Text Placeholder 1">
            <a:extLst>
              <a:ext uri="{FF2B5EF4-FFF2-40B4-BE49-F238E27FC236}">
                <a16:creationId xmlns:a16="http://schemas.microsoft.com/office/drawing/2014/main" id="{32D26FA6-49A7-FDEE-BBA8-E645FCD00B8D}"/>
              </a:ext>
            </a:extLst>
          </p:cNvPr>
          <p:cNvSpPr txBox="1">
            <a:spLocks/>
          </p:cNvSpPr>
          <p:nvPr/>
        </p:nvSpPr>
        <p:spPr bwMode="gray">
          <a:xfrm>
            <a:off x="695324" y="648689"/>
            <a:ext cx="5747039" cy="424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a:defRPr>
            </a:lvl1pPr>
            <a:lvl2pPr marL="0" indent="0" algn="l" rtl="0" eaLnBrk="1" fontAlgn="base" hangingPunct="1">
              <a:spcBef>
                <a:spcPts val="0"/>
              </a:spcBef>
              <a:spcAft>
                <a:spcPct val="0"/>
              </a:spcAft>
              <a:buFont typeface="Arial" charset="0"/>
              <a:buNone/>
              <a:defRPr sz="2800">
                <a:solidFill>
                  <a:schemeClr val="accent1"/>
                </a:solidFill>
                <a:latin typeface="+mn-lt"/>
                <a:cs typeface="+mn-cs"/>
                <a:sym typeface="Arial"/>
              </a:defRPr>
            </a:lvl2pPr>
            <a:lvl3pPr marL="515938" indent="-171450" algn="l" rtl="0" eaLnBrk="1" fontAlgn="base" hangingPunct="1">
              <a:spcBef>
                <a:spcPct val="20000"/>
              </a:spcBef>
              <a:spcAft>
                <a:spcPct val="0"/>
              </a:spcAft>
              <a:buFont typeface="Arial" charset="0"/>
              <a:buChar char="-"/>
              <a:defRPr sz="1600">
                <a:solidFill>
                  <a:schemeClr val="tx1"/>
                </a:solidFill>
                <a:latin typeface="+mn-lt"/>
                <a:cs typeface="+mn-cs"/>
                <a:sym typeface="Arial"/>
              </a:defRPr>
            </a:lvl3pPr>
            <a:lvl4pPr marL="684213"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4pPr>
            <a:lvl5pPr marL="858838" indent="-173038" algn="l" rtl="0" eaLnBrk="1" fontAlgn="base" hangingPunct="1">
              <a:spcBef>
                <a:spcPct val="20000"/>
              </a:spcBef>
              <a:spcAft>
                <a:spcPct val="0"/>
              </a:spcAft>
              <a:buFont typeface="Arial" charset="0"/>
              <a:buChar char="-"/>
              <a:defRPr sz="1600">
                <a:solidFill>
                  <a:schemeClr val="tx1"/>
                </a:solidFill>
                <a:latin typeface="+mn-lt"/>
                <a:cs typeface="+mn-cs"/>
                <a:sym typeface="Arial"/>
              </a:defRPr>
            </a:lvl5pPr>
            <a:lvl6pPr marL="1316038" indent="-173038" algn="l" rtl="0" eaLnBrk="1" fontAlgn="base" hangingPunct="1">
              <a:spcBef>
                <a:spcPct val="20000"/>
              </a:spcBef>
              <a:spcAft>
                <a:spcPct val="0"/>
              </a:spcAft>
              <a:buFont typeface="Arial" charset="0"/>
              <a:buChar char="-"/>
              <a:defRPr sz="1600">
                <a:solidFill>
                  <a:schemeClr val="tx1"/>
                </a:solidFill>
                <a:latin typeface="+mn-lt"/>
                <a:cs typeface="+mn-cs"/>
              </a:defRPr>
            </a:lvl6pPr>
            <a:lvl7pPr marL="1773238" indent="-173038" algn="l" rtl="0" eaLnBrk="1" fontAlgn="base" hangingPunct="1">
              <a:spcBef>
                <a:spcPct val="20000"/>
              </a:spcBef>
              <a:spcAft>
                <a:spcPct val="0"/>
              </a:spcAft>
              <a:buFont typeface="Arial" charset="0"/>
              <a:buChar char="-"/>
              <a:defRPr sz="1600">
                <a:solidFill>
                  <a:schemeClr val="tx1"/>
                </a:solidFill>
                <a:latin typeface="+mn-lt"/>
                <a:cs typeface="+mn-cs"/>
              </a:defRPr>
            </a:lvl7pPr>
            <a:lvl8pPr marL="2230438" indent="-173038" algn="l" rtl="0" eaLnBrk="1" fontAlgn="base" hangingPunct="1">
              <a:spcBef>
                <a:spcPct val="20000"/>
              </a:spcBef>
              <a:spcAft>
                <a:spcPct val="0"/>
              </a:spcAft>
              <a:buFont typeface="Arial" charset="0"/>
              <a:buChar char="-"/>
              <a:defRPr sz="1600">
                <a:solidFill>
                  <a:schemeClr val="tx1"/>
                </a:solidFill>
                <a:latin typeface="+mn-lt"/>
                <a:cs typeface="+mn-cs"/>
              </a:defRPr>
            </a:lvl8pPr>
            <a:lvl9pPr marL="2687638" indent="-173038" algn="l" rtl="0" eaLnBrk="1" fontAlgn="base" hangingPunct="1">
              <a:spcBef>
                <a:spcPct val="20000"/>
              </a:spcBef>
              <a:spcAft>
                <a:spcPct val="0"/>
              </a:spcAft>
              <a:buFont typeface="Arial"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Microsoft YaHei" panose="020B0503020204020204" pitchFamily="34" charset="-122"/>
                <a:ea typeface="Microsoft YaHei" panose="020B0503020204020204" pitchFamily="34" charset="-122"/>
              </a:rPr>
              <a:t>Why use tools?</a:t>
            </a:r>
            <a:endParaRPr lang="zh-CN" altLang="en-US" sz="3200" b="1" kern="0" dirty="0">
              <a:solidFill>
                <a:srgbClr val="0339A6"/>
              </a:solidFill>
              <a:latin typeface="Microsoft YaHei" panose="020B0503020204020204" pitchFamily="34" charset="-122"/>
              <a:ea typeface="Microsoft YaHei" panose="020B0503020204020204" pitchFamily="34" charset="-122"/>
            </a:endParaRPr>
          </a:p>
        </p:txBody>
      </p:sp>
      <p:sp>
        <p:nvSpPr>
          <p:cNvPr id="62" name="TextBox 61">
            <a:extLst>
              <a:ext uri="{FF2B5EF4-FFF2-40B4-BE49-F238E27FC236}">
                <a16:creationId xmlns:a16="http://schemas.microsoft.com/office/drawing/2014/main" id="{89410CBD-158E-6B12-D92D-63D84420AE00}"/>
              </a:ext>
            </a:extLst>
          </p:cNvPr>
          <p:cNvSpPr txBox="1"/>
          <p:nvPr/>
        </p:nvSpPr>
        <p:spPr>
          <a:xfrm>
            <a:off x="2773108" y="4627848"/>
            <a:ext cx="1751096" cy="584775"/>
          </a:xfrm>
          <a:prstGeom prst="rect">
            <a:avLst/>
          </a:prstGeom>
          <a:noFill/>
        </p:spPr>
        <p:txBody>
          <a:bodyPr wrap="square" rtlCol="0">
            <a:spAutoFit/>
          </a:bodyPr>
          <a:lstStyle/>
          <a:p>
            <a:r>
              <a:rPr lang="en-US" sz="1600" dirty="0">
                <a:latin typeface="Microsoft YaHei" panose="020B0503020204020204" pitchFamily="34" charset="-122"/>
                <a:ea typeface="Microsoft YaHei" panose="020B0503020204020204" pitchFamily="34" charset="-122"/>
              </a:rPr>
              <a:t>Efficiency Improvement</a:t>
            </a:r>
          </a:p>
        </p:txBody>
      </p:sp>
      <p:sp>
        <p:nvSpPr>
          <p:cNvPr id="63" name="Left Brace 62">
            <a:extLst>
              <a:ext uri="{FF2B5EF4-FFF2-40B4-BE49-F238E27FC236}">
                <a16:creationId xmlns:a16="http://schemas.microsoft.com/office/drawing/2014/main" id="{6D3C3255-08C7-B121-9F5A-BDD845502390}"/>
              </a:ext>
            </a:extLst>
          </p:cNvPr>
          <p:cNvSpPr/>
          <p:nvPr/>
        </p:nvSpPr>
        <p:spPr>
          <a:xfrm>
            <a:off x="4103565" y="4438072"/>
            <a:ext cx="512539" cy="940740"/>
          </a:xfrm>
          <a:prstGeom prst="leftBrace">
            <a:avLst>
              <a:gd name="adj1" fmla="val 8333"/>
              <a:gd name="adj2" fmla="val 48601"/>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4" name="TextBox 63">
            <a:extLst>
              <a:ext uri="{FF2B5EF4-FFF2-40B4-BE49-F238E27FC236}">
                <a16:creationId xmlns:a16="http://schemas.microsoft.com/office/drawing/2014/main" id="{1013998D-4150-0256-FE27-797EA6452FD4}"/>
              </a:ext>
            </a:extLst>
          </p:cNvPr>
          <p:cNvSpPr txBox="1"/>
          <p:nvPr/>
        </p:nvSpPr>
        <p:spPr>
          <a:xfrm>
            <a:off x="4684906" y="4230182"/>
            <a:ext cx="2825679" cy="369332"/>
          </a:xfrm>
          <a:prstGeom prst="rect">
            <a:avLst/>
          </a:prstGeom>
          <a:noFill/>
        </p:spPr>
        <p:txBody>
          <a:bodyPr wrap="square" rtlCol="0">
            <a:spAutoFit/>
          </a:bodyPr>
          <a:lstStyle/>
          <a:p>
            <a:r>
              <a:rPr lang="en-US" dirty="0">
                <a:latin typeface="Microsoft YaHei" panose="020B0503020204020204" pitchFamily="34" charset="-122"/>
                <a:ea typeface="Microsoft YaHei" panose="020B0503020204020204" pitchFamily="34" charset="-122"/>
              </a:rPr>
              <a:t>Workflow Automation</a:t>
            </a:r>
          </a:p>
        </p:txBody>
      </p:sp>
      <p:sp>
        <p:nvSpPr>
          <p:cNvPr id="65" name="TextBox 64">
            <a:extLst>
              <a:ext uri="{FF2B5EF4-FFF2-40B4-BE49-F238E27FC236}">
                <a16:creationId xmlns:a16="http://schemas.microsoft.com/office/drawing/2014/main" id="{A582764B-BFB2-38C7-4C78-250EFF9EA179}"/>
              </a:ext>
            </a:extLst>
          </p:cNvPr>
          <p:cNvSpPr txBox="1"/>
          <p:nvPr/>
        </p:nvSpPr>
        <p:spPr>
          <a:xfrm>
            <a:off x="4684906" y="5129091"/>
            <a:ext cx="3200817" cy="369332"/>
          </a:xfrm>
          <a:prstGeom prst="rect">
            <a:avLst/>
          </a:prstGeom>
          <a:noFill/>
        </p:spPr>
        <p:txBody>
          <a:bodyPr wrap="square" rtlCol="0">
            <a:spAutoFit/>
          </a:bodyPr>
          <a:lstStyle/>
          <a:p>
            <a:r>
              <a:rPr lang="en-US" dirty="0">
                <a:latin typeface="Microsoft YaHei" panose="020B0503020204020204" pitchFamily="34" charset="-122"/>
                <a:ea typeface="Microsoft YaHei" panose="020B0503020204020204" pitchFamily="34" charset="-122"/>
              </a:rPr>
              <a:t>Project Management</a:t>
            </a:r>
          </a:p>
        </p:txBody>
      </p:sp>
      <p:sp>
        <p:nvSpPr>
          <p:cNvPr id="2" name="TextBox 1">
            <a:extLst>
              <a:ext uri="{FF2B5EF4-FFF2-40B4-BE49-F238E27FC236}">
                <a16:creationId xmlns:a16="http://schemas.microsoft.com/office/drawing/2014/main" id="{E0EAF1E6-F7E8-309C-6E6D-4ACFF26E4C8D}"/>
              </a:ext>
            </a:extLst>
          </p:cNvPr>
          <p:cNvSpPr txBox="1"/>
          <p:nvPr/>
        </p:nvSpPr>
        <p:spPr>
          <a:xfrm>
            <a:off x="4697851" y="4681991"/>
            <a:ext cx="3125349" cy="369332"/>
          </a:xfrm>
          <a:prstGeom prst="rect">
            <a:avLst/>
          </a:prstGeom>
          <a:noFill/>
        </p:spPr>
        <p:txBody>
          <a:bodyPr wrap="square" rtlCol="0">
            <a:spAutoFit/>
          </a:bodyPr>
          <a:lstStyle/>
          <a:p>
            <a:r>
              <a:rPr lang="en-US" dirty="0">
                <a:latin typeface="Microsoft YaHei" panose="020B0503020204020204" pitchFamily="34" charset="-122"/>
                <a:ea typeface="Microsoft YaHei" panose="020B0503020204020204" pitchFamily="34" charset="-122"/>
              </a:rPr>
              <a:t>Content Filtering</a:t>
            </a:r>
          </a:p>
        </p:txBody>
      </p:sp>
      <p:sp>
        <p:nvSpPr>
          <p:cNvPr id="4" name="TextBox 3">
            <a:extLst>
              <a:ext uri="{FF2B5EF4-FFF2-40B4-BE49-F238E27FC236}">
                <a16:creationId xmlns:a16="http://schemas.microsoft.com/office/drawing/2014/main" id="{BFBC1E4D-CF51-CA94-655E-1186EB4CECC8}"/>
              </a:ext>
            </a:extLst>
          </p:cNvPr>
          <p:cNvSpPr txBox="1"/>
          <p:nvPr/>
        </p:nvSpPr>
        <p:spPr>
          <a:xfrm>
            <a:off x="2780834" y="5916923"/>
            <a:ext cx="1578999" cy="584775"/>
          </a:xfrm>
          <a:prstGeom prst="rect">
            <a:avLst/>
          </a:prstGeom>
          <a:noFill/>
        </p:spPr>
        <p:txBody>
          <a:bodyPr wrap="square" rtlCol="0">
            <a:spAutoFit/>
          </a:bodyPr>
          <a:lstStyle/>
          <a:p>
            <a:r>
              <a:rPr lang="en-US" sz="1600" dirty="0">
                <a:latin typeface="Microsoft YaHei" panose="020B0503020204020204" pitchFamily="34" charset="-122"/>
                <a:ea typeface="Microsoft YaHei" panose="020B0503020204020204" pitchFamily="34" charset="-122"/>
              </a:rPr>
              <a:t>Interaction Enhancement</a:t>
            </a:r>
          </a:p>
        </p:txBody>
      </p:sp>
      <p:sp>
        <p:nvSpPr>
          <p:cNvPr id="5" name="Left Brace 4">
            <a:extLst>
              <a:ext uri="{FF2B5EF4-FFF2-40B4-BE49-F238E27FC236}">
                <a16:creationId xmlns:a16="http://schemas.microsoft.com/office/drawing/2014/main" id="{7D35B21D-614E-D4D0-A116-CDE63C6E74C9}"/>
              </a:ext>
            </a:extLst>
          </p:cNvPr>
          <p:cNvSpPr/>
          <p:nvPr/>
        </p:nvSpPr>
        <p:spPr>
          <a:xfrm>
            <a:off x="4103564" y="5813613"/>
            <a:ext cx="512539" cy="734459"/>
          </a:xfrm>
          <a:prstGeom prst="leftBrace">
            <a:avLst>
              <a:gd name="adj1" fmla="val 8333"/>
              <a:gd name="adj2" fmla="val 48601"/>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93198964-9358-41EF-B9FC-B2A8F7DCC982}"/>
              </a:ext>
            </a:extLst>
          </p:cNvPr>
          <p:cNvSpPr txBox="1"/>
          <p:nvPr/>
        </p:nvSpPr>
        <p:spPr>
          <a:xfrm>
            <a:off x="4684906" y="5605723"/>
            <a:ext cx="7577432" cy="369332"/>
          </a:xfrm>
          <a:prstGeom prst="rect">
            <a:avLst/>
          </a:prstGeom>
          <a:noFill/>
        </p:spPr>
        <p:txBody>
          <a:bodyPr wrap="square" rtlCol="0">
            <a:spAutoFit/>
          </a:bodyPr>
          <a:lstStyle/>
          <a:p>
            <a:r>
              <a:rPr lang="en-US" dirty="0">
                <a:latin typeface="Microsoft YaHei" panose="020B0503020204020204" pitchFamily="34" charset="-122"/>
                <a:ea typeface="Microsoft YaHei" panose="020B0503020204020204" pitchFamily="34" charset="-122"/>
              </a:rPr>
              <a:t>Multimodal Tools (multimedia generation, editing)</a:t>
            </a:r>
          </a:p>
        </p:txBody>
      </p:sp>
      <p:sp>
        <p:nvSpPr>
          <p:cNvPr id="7" name="TextBox 6">
            <a:extLst>
              <a:ext uri="{FF2B5EF4-FFF2-40B4-BE49-F238E27FC236}">
                <a16:creationId xmlns:a16="http://schemas.microsoft.com/office/drawing/2014/main" id="{B0BC092F-9371-EBB3-4296-69039C3556E2}"/>
              </a:ext>
            </a:extLst>
          </p:cNvPr>
          <p:cNvSpPr txBox="1"/>
          <p:nvPr/>
        </p:nvSpPr>
        <p:spPr>
          <a:xfrm>
            <a:off x="4688386" y="6293006"/>
            <a:ext cx="4525951" cy="369332"/>
          </a:xfrm>
          <a:prstGeom prst="rect">
            <a:avLst/>
          </a:prstGeom>
          <a:noFill/>
        </p:spPr>
        <p:txBody>
          <a:bodyPr wrap="square" rtlCol="0">
            <a:spAutoFit/>
          </a:bodyPr>
          <a:lstStyle/>
          <a:p>
            <a:r>
              <a:rPr lang="en-US" dirty="0">
                <a:latin typeface="Microsoft YaHei" panose="020B0503020204020204" pitchFamily="34" charset="-122"/>
                <a:ea typeface="Microsoft YaHei" panose="020B0503020204020204" pitchFamily="34" charset="-122"/>
              </a:rPr>
              <a:t>Multi-language Processing</a:t>
            </a:r>
          </a:p>
        </p:txBody>
      </p:sp>
      <p:sp>
        <p:nvSpPr>
          <p:cNvPr id="9" name="Rectangle 2">
            <a:extLst>
              <a:ext uri="{FF2B5EF4-FFF2-40B4-BE49-F238E27FC236}">
                <a16:creationId xmlns:a16="http://schemas.microsoft.com/office/drawing/2014/main" id="{8E8799B5-BE5F-E0D1-212F-313FD698747C}"/>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5173669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3C402D-B85A-4A75-6507-2B33D2B4BF5C}"/>
              </a:ext>
            </a:extLst>
          </p:cNvPr>
          <p:cNvSpPr txBox="1">
            <a:spLocks/>
          </p:cNvSpPr>
          <p:nvPr/>
        </p:nvSpPr>
        <p:spPr bwMode="gray">
          <a:xfrm>
            <a:off x="695324" y="648689"/>
            <a:ext cx="5747039" cy="424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a:defRPr>
            </a:lvl1pPr>
            <a:lvl2pPr marL="0" indent="0" algn="l" rtl="0" eaLnBrk="1" fontAlgn="base" hangingPunct="1">
              <a:spcBef>
                <a:spcPts val="0"/>
              </a:spcBef>
              <a:spcAft>
                <a:spcPct val="0"/>
              </a:spcAft>
              <a:buFont typeface="Arial" charset="0"/>
              <a:buNone/>
              <a:defRPr sz="2800">
                <a:solidFill>
                  <a:schemeClr val="accent1"/>
                </a:solidFill>
                <a:latin typeface="+mn-lt"/>
                <a:cs typeface="+mn-cs"/>
                <a:sym typeface="Arial"/>
              </a:defRPr>
            </a:lvl2pPr>
            <a:lvl3pPr marL="515938" indent="-171450" algn="l" rtl="0" eaLnBrk="1" fontAlgn="base" hangingPunct="1">
              <a:spcBef>
                <a:spcPct val="20000"/>
              </a:spcBef>
              <a:spcAft>
                <a:spcPct val="0"/>
              </a:spcAft>
              <a:buFont typeface="Arial" charset="0"/>
              <a:buChar char="-"/>
              <a:defRPr sz="1600">
                <a:solidFill>
                  <a:schemeClr val="tx1"/>
                </a:solidFill>
                <a:latin typeface="+mn-lt"/>
                <a:cs typeface="+mn-cs"/>
                <a:sym typeface="Arial"/>
              </a:defRPr>
            </a:lvl3pPr>
            <a:lvl4pPr marL="684213"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4pPr>
            <a:lvl5pPr marL="858838" indent="-173038" algn="l" rtl="0" eaLnBrk="1" fontAlgn="base" hangingPunct="1">
              <a:spcBef>
                <a:spcPct val="20000"/>
              </a:spcBef>
              <a:spcAft>
                <a:spcPct val="0"/>
              </a:spcAft>
              <a:buFont typeface="Arial" charset="0"/>
              <a:buChar char="-"/>
              <a:defRPr sz="1600">
                <a:solidFill>
                  <a:schemeClr val="tx1"/>
                </a:solidFill>
                <a:latin typeface="+mn-lt"/>
                <a:cs typeface="+mn-cs"/>
                <a:sym typeface="Arial"/>
              </a:defRPr>
            </a:lvl5pPr>
            <a:lvl6pPr marL="1316038" indent="-173038" algn="l" rtl="0" eaLnBrk="1" fontAlgn="base" hangingPunct="1">
              <a:spcBef>
                <a:spcPct val="20000"/>
              </a:spcBef>
              <a:spcAft>
                <a:spcPct val="0"/>
              </a:spcAft>
              <a:buFont typeface="Arial" charset="0"/>
              <a:buChar char="-"/>
              <a:defRPr sz="1600">
                <a:solidFill>
                  <a:schemeClr val="tx1"/>
                </a:solidFill>
                <a:latin typeface="+mn-lt"/>
                <a:cs typeface="+mn-cs"/>
              </a:defRPr>
            </a:lvl6pPr>
            <a:lvl7pPr marL="1773238" indent="-173038" algn="l" rtl="0" eaLnBrk="1" fontAlgn="base" hangingPunct="1">
              <a:spcBef>
                <a:spcPct val="20000"/>
              </a:spcBef>
              <a:spcAft>
                <a:spcPct val="0"/>
              </a:spcAft>
              <a:buFont typeface="Arial" charset="0"/>
              <a:buChar char="-"/>
              <a:defRPr sz="1600">
                <a:solidFill>
                  <a:schemeClr val="tx1"/>
                </a:solidFill>
                <a:latin typeface="+mn-lt"/>
                <a:cs typeface="+mn-cs"/>
              </a:defRPr>
            </a:lvl7pPr>
            <a:lvl8pPr marL="2230438" indent="-173038" algn="l" rtl="0" eaLnBrk="1" fontAlgn="base" hangingPunct="1">
              <a:spcBef>
                <a:spcPct val="20000"/>
              </a:spcBef>
              <a:spcAft>
                <a:spcPct val="0"/>
              </a:spcAft>
              <a:buFont typeface="Arial" charset="0"/>
              <a:buChar char="-"/>
              <a:defRPr sz="1600">
                <a:solidFill>
                  <a:schemeClr val="tx1"/>
                </a:solidFill>
                <a:latin typeface="+mn-lt"/>
                <a:cs typeface="+mn-cs"/>
              </a:defRPr>
            </a:lvl8pPr>
            <a:lvl9pPr marL="2687638" indent="-173038" algn="l" rtl="0" eaLnBrk="1" fontAlgn="base" hangingPunct="1">
              <a:spcBef>
                <a:spcPct val="20000"/>
              </a:spcBef>
              <a:spcAft>
                <a:spcPct val="0"/>
              </a:spcAft>
              <a:buFont typeface="Arial"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Microsoft YaHei" panose="020B0503020204020204" pitchFamily="34" charset="-122"/>
                <a:ea typeface="Microsoft YaHei" panose="020B0503020204020204" pitchFamily="34" charset="-122"/>
              </a:rPr>
              <a:t>Tool Calling Process</a:t>
            </a:r>
            <a:endParaRPr lang="zh-CN" altLang="en-US" sz="3200" b="1" kern="0" dirty="0">
              <a:solidFill>
                <a:srgbClr val="0339A6"/>
              </a:solidFill>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FA6EBC8F-A8C5-5A44-05A5-17B036368BA4}"/>
              </a:ext>
            </a:extLst>
          </p:cNvPr>
          <p:cNvPicPr>
            <a:picLocks noChangeAspect="1"/>
          </p:cNvPicPr>
          <p:nvPr/>
        </p:nvPicPr>
        <p:blipFill>
          <a:blip r:embed="rId2"/>
          <a:stretch>
            <a:fillRect/>
          </a:stretch>
        </p:blipFill>
        <p:spPr>
          <a:xfrm>
            <a:off x="542699" y="1244010"/>
            <a:ext cx="6617277" cy="5184499"/>
          </a:xfrm>
          <a:prstGeom prst="rect">
            <a:avLst/>
          </a:prstGeom>
        </p:spPr>
      </p:pic>
      <p:sp>
        <p:nvSpPr>
          <p:cNvPr id="5" name="TextBox 4">
            <a:extLst>
              <a:ext uri="{FF2B5EF4-FFF2-40B4-BE49-F238E27FC236}">
                <a16:creationId xmlns:a16="http://schemas.microsoft.com/office/drawing/2014/main" id="{D99C4AAD-75C5-D791-73B5-1EB7C03F4492}"/>
              </a:ext>
            </a:extLst>
          </p:cNvPr>
          <p:cNvSpPr txBox="1"/>
          <p:nvPr/>
        </p:nvSpPr>
        <p:spPr>
          <a:xfrm>
            <a:off x="7536872" y="1423219"/>
            <a:ext cx="2802881" cy="430887"/>
          </a:xfrm>
          <a:prstGeom prst="rect">
            <a:avLst/>
          </a:prstGeom>
          <a:noFill/>
        </p:spPr>
        <p:txBody>
          <a:bodyPr wrap="square" rtlCol="0">
            <a:spAutoFit/>
          </a:bodyPr>
          <a:lstStyle/>
          <a:p>
            <a:r>
              <a:rPr lang="en-US" altLang="zh-CN" sz="2200" b="1" dirty="0">
                <a:solidFill>
                  <a:srgbClr val="0339A6"/>
                </a:solidFill>
                <a:latin typeface="Microsoft YaHei" panose="020B0503020204020204" pitchFamily="34" charset="-122"/>
                <a:ea typeface="Microsoft YaHei" panose="020B0503020204020204" pitchFamily="34" charset="-122"/>
              </a:rPr>
              <a:t>Basic Process</a:t>
            </a:r>
            <a:endParaRPr lang="en-US" sz="2200" b="1" dirty="0">
              <a:solidFill>
                <a:srgbClr val="0339A6"/>
              </a:solidFill>
              <a:latin typeface="Microsoft YaHei" panose="020B0503020204020204" pitchFamily="34" charset="-122"/>
              <a:ea typeface="Microsoft YaHei" panose="020B0503020204020204" pitchFamily="34" charset="-122"/>
            </a:endParaRPr>
          </a:p>
        </p:txBody>
      </p:sp>
      <p:sp>
        <p:nvSpPr>
          <p:cNvPr id="6" name="Rectangle 5">
            <a:extLst>
              <a:ext uri="{FF2B5EF4-FFF2-40B4-BE49-F238E27FC236}">
                <a16:creationId xmlns:a16="http://schemas.microsoft.com/office/drawing/2014/main" id="{2FE8B0BE-13C5-C943-6894-04A0FE5FBCC0}"/>
              </a:ext>
            </a:extLst>
          </p:cNvPr>
          <p:cNvSpPr/>
          <p:nvPr/>
        </p:nvSpPr>
        <p:spPr>
          <a:xfrm>
            <a:off x="7536873" y="1404691"/>
            <a:ext cx="4112429" cy="2446874"/>
          </a:xfrm>
          <a:prstGeom prst="rect">
            <a:avLst/>
          </a:prstGeom>
          <a:noFill/>
          <a:ln w="19050">
            <a:solidFill>
              <a:schemeClr val="accent1">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06861B96-0776-E1AC-8A54-FCBC681D1611}"/>
              </a:ext>
            </a:extLst>
          </p:cNvPr>
          <p:cNvSpPr/>
          <p:nvPr/>
        </p:nvSpPr>
        <p:spPr>
          <a:xfrm>
            <a:off x="7938538" y="1976029"/>
            <a:ext cx="1371600" cy="562019"/>
          </a:xfrm>
          <a:prstGeom prst="roundRect">
            <a:avLst/>
          </a:prstGeom>
          <a:solidFill>
            <a:srgbClr val="F7B700"/>
          </a:solidFill>
          <a:ln w="1905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Microsoft YaHei" panose="020B0503020204020204" pitchFamily="34" charset="-122"/>
                <a:ea typeface="Microsoft YaHei" panose="020B0503020204020204" pitchFamily="34" charset="-122"/>
              </a:rPr>
              <a:t>T</a:t>
            </a:r>
            <a:r>
              <a:rPr lang="en-US" altLang="zh-CN" dirty="0">
                <a:latin typeface="Microsoft YaHei" panose="020B0503020204020204" pitchFamily="34" charset="-122"/>
                <a:ea typeface="Microsoft YaHei" panose="020B0503020204020204" pitchFamily="34" charset="-122"/>
              </a:rPr>
              <a:t>ask Planning</a:t>
            </a:r>
            <a:endParaRPr lang="en-US" dirty="0">
              <a:latin typeface="Microsoft YaHei" panose="020B0503020204020204" pitchFamily="34" charset="-122"/>
              <a:ea typeface="Microsoft YaHei" panose="020B0503020204020204" pitchFamily="34" charset="-122"/>
            </a:endParaRPr>
          </a:p>
        </p:txBody>
      </p:sp>
      <p:sp>
        <p:nvSpPr>
          <p:cNvPr id="8" name="Rounded Rectangle 7">
            <a:extLst>
              <a:ext uri="{FF2B5EF4-FFF2-40B4-BE49-F238E27FC236}">
                <a16:creationId xmlns:a16="http://schemas.microsoft.com/office/drawing/2014/main" id="{557FD359-9F9C-E078-2EE4-E7FB03783C4E}"/>
              </a:ext>
            </a:extLst>
          </p:cNvPr>
          <p:cNvSpPr/>
          <p:nvPr/>
        </p:nvSpPr>
        <p:spPr>
          <a:xfrm>
            <a:off x="9966203" y="1969248"/>
            <a:ext cx="1371600" cy="568800"/>
          </a:xfrm>
          <a:prstGeom prst="roundRect">
            <a:avLst/>
          </a:prstGeom>
          <a:solidFill>
            <a:schemeClr val="accent2"/>
          </a:solidFill>
          <a:ln w="1905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icrosoft YaHei" panose="020B0503020204020204" pitchFamily="34" charset="-122"/>
                <a:ea typeface="Microsoft YaHei" panose="020B0503020204020204" pitchFamily="34" charset="-122"/>
              </a:rPr>
              <a:t>Tool Selection</a:t>
            </a:r>
            <a:endParaRPr lang="en-US" dirty="0">
              <a:latin typeface="Microsoft YaHei" panose="020B0503020204020204" pitchFamily="34" charset="-122"/>
              <a:ea typeface="Microsoft YaHei" panose="020B0503020204020204" pitchFamily="34" charset="-122"/>
            </a:endParaRPr>
          </a:p>
        </p:txBody>
      </p:sp>
      <p:sp>
        <p:nvSpPr>
          <p:cNvPr id="9" name="Rounded Rectangle 8">
            <a:extLst>
              <a:ext uri="{FF2B5EF4-FFF2-40B4-BE49-F238E27FC236}">
                <a16:creationId xmlns:a16="http://schemas.microsoft.com/office/drawing/2014/main" id="{0E239480-8216-2754-5DD0-5378242DC394}"/>
              </a:ext>
            </a:extLst>
          </p:cNvPr>
          <p:cNvSpPr/>
          <p:nvPr/>
        </p:nvSpPr>
        <p:spPr>
          <a:xfrm>
            <a:off x="9966203" y="3117448"/>
            <a:ext cx="1371600" cy="568800"/>
          </a:xfrm>
          <a:prstGeom prst="roundRect">
            <a:avLst/>
          </a:prstGeom>
          <a:solidFill>
            <a:srgbClr val="62D3AB"/>
          </a:solidFill>
          <a:ln w="1905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icrosoft YaHei" panose="020B0503020204020204" pitchFamily="34" charset="-122"/>
                <a:ea typeface="Microsoft YaHei" panose="020B0503020204020204" pitchFamily="34" charset="-122"/>
              </a:rPr>
              <a:t>Tool Calling</a:t>
            </a:r>
            <a:endParaRPr lang="en-US" dirty="0">
              <a:latin typeface="Microsoft YaHei" panose="020B0503020204020204" pitchFamily="34" charset="-122"/>
              <a:ea typeface="Microsoft YaHei" panose="020B0503020204020204" pitchFamily="34" charset="-122"/>
            </a:endParaRPr>
          </a:p>
        </p:txBody>
      </p:sp>
      <p:sp>
        <p:nvSpPr>
          <p:cNvPr id="10" name="Rounded Rectangle 9">
            <a:extLst>
              <a:ext uri="{FF2B5EF4-FFF2-40B4-BE49-F238E27FC236}">
                <a16:creationId xmlns:a16="http://schemas.microsoft.com/office/drawing/2014/main" id="{9884D242-898B-BBCA-BCDE-A658D773E675}"/>
              </a:ext>
            </a:extLst>
          </p:cNvPr>
          <p:cNvSpPr/>
          <p:nvPr/>
        </p:nvSpPr>
        <p:spPr>
          <a:xfrm>
            <a:off x="7938538" y="3112710"/>
            <a:ext cx="1371600" cy="568800"/>
          </a:xfrm>
          <a:prstGeom prst="roundRect">
            <a:avLst/>
          </a:prstGeom>
          <a:solidFill>
            <a:srgbClr val="C7A1FF"/>
          </a:solidFill>
          <a:ln w="190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icrosoft YaHei" panose="020B0503020204020204" pitchFamily="34" charset="-122"/>
                <a:ea typeface="Microsoft YaHei" panose="020B0503020204020204" pitchFamily="34" charset="-122"/>
              </a:rPr>
              <a:t>Response</a:t>
            </a:r>
            <a:endParaRPr lang="en-US" dirty="0">
              <a:latin typeface="Microsoft YaHei" panose="020B0503020204020204" pitchFamily="34" charset="-122"/>
              <a:ea typeface="Microsoft YaHei" panose="020B0503020204020204" pitchFamily="34" charset="-122"/>
            </a:endParaRPr>
          </a:p>
        </p:txBody>
      </p:sp>
      <p:sp>
        <p:nvSpPr>
          <p:cNvPr id="12" name="Right Arrow 11">
            <a:extLst>
              <a:ext uri="{FF2B5EF4-FFF2-40B4-BE49-F238E27FC236}">
                <a16:creationId xmlns:a16="http://schemas.microsoft.com/office/drawing/2014/main" id="{D3A4F86A-05C5-AD6F-3CEE-BBE89E7BC83A}"/>
              </a:ext>
            </a:extLst>
          </p:cNvPr>
          <p:cNvSpPr/>
          <p:nvPr/>
        </p:nvSpPr>
        <p:spPr>
          <a:xfrm>
            <a:off x="9431190" y="2087394"/>
            <a:ext cx="450389" cy="23427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BC00AD1B-3D49-2107-237A-F7B9159B1D57}"/>
              </a:ext>
            </a:extLst>
          </p:cNvPr>
          <p:cNvSpPr/>
          <p:nvPr/>
        </p:nvSpPr>
        <p:spPr>
          <a:xfrm rot="5400000">
            <a:off x="10448777" y="2719751"/>
            <a:ext cx="387581" cy="3002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E0A17153-EE15-33E9-219B-2308BFFC22D7}"/>
              </a:ext>
            </a:extLst>
          </p:cNvPr>
          <p:cNvSpPr/>
          <p:nvPr/>
        </p:nvSpPr>
        <p:spPr>
          <a:xfrm rot="10800000">
            <a:off x="9424490" y="3235592"/>
            <a:ext cx="450389" cy="2342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3F28C61-3688-1B5B-BD0E-C5A07140C18C}"/>
              </a:ext>
            </a:extLst>
          </p:cNvPr>
          <p:cNvSpPr txBox="1"/>
          <p:nvPr/>
        </p:nvSpPr>
        <p:spPr>
          <a:xfrm>
            <a:off x="7536872" y="4119167"/>
            <a:ext cx="3255818" cy="430887"/>
          </a:xfrm>
          <a:prstGeom prst="rect">
            <a:avLst/>
          </a:prstGeom>
          <a:noFill/>
        </p:spPr>
        <p:txBody>
          <a:bodyPr wrap="square" rtlCol="0">
            <a:spAutoFit/>
          </a:bodyPr>
          <a:lstStyle/>
          <a:p>
            <a:r>
              <a:rPr lang="en-US" altLang="zh-CN" sz="2200" b="1" dirty="0">
                <a:solidFill>
                  <a:srgbClr val="0339A6"/>
                </a:solidFill>
                <a:latin typeface="Microsoft YaHei" panose="020B0503020204020204" pitchFamily="34" charset="-122"/>
                <a:ea typeface="Microsoft YaHei" panose="020B0503020204020204" pitchFamily="34" charset="-122"/>
              </a:rPr>
              <a:t>Task Classification</a:t>
            </a:r>
            <a:endParaRPr lang="en-US" sz="2200" b="1" dirty="0">
              <a:solidFill>
                <a:srgbClr val="0339A6"/>
              </a:solidFill>
              <a:latin typeface="Microsoft YaHei" panose="020B0503020204020204" pitchFamily="34" charset="-122"/>
              <a:ea typeface="Microsoft YaHei" panose="020B0503020204020204" pitchFamily="34" charset="-122"/>
            </a:endParaRPr>
          </a:p>
        </p:txBody>
      </p:sp>
      <p:sp>
        <p:nvSpPr>
          <p:cNvPr id="16" name="Rectangle 15">
            <a:extLst>
              <a:ext uri="{FF2B5EF4-FFF2-40B4-BE49-F238E27FC236}">
                <a16:creationId xmlns:a16="http://schemas.microsoft.com/office/drawing/2014/main" id="{D0B047CE-D774-4380-7C35-2AA527BB5B72}"/>
              </a:ext>
            </a:extLst>
          </p:cNvPr>
          <p:cNvSpPr/>
          <p:nvPr/>
        </p:nvSpPr>
        <p:spPr>
          <a:xfrm>
            <a:off x="7536873" y="4008985"/>
            <a:ext cx="4112428" cy="2255935"/>
          </a:xfrm>
          <a:prstGeom prst="rect">
            <a:avLst/>
          </a:prstGeom>
          <a:noFill/>
          <a:ln w="19050">
            <a:solidFill>
              <a:schemeClr val="accent1">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A2CDD45F-0D01-0E98-94D2-F89A4C1D0EB1}"/>
              </a:ext>
            </a:extLst>
          </p:cNvPr>
          <p:cNvSpPr/>
          <p:nvPr/>
        </p:nvSpPr>
        <p:spPr>
          <a:xfrm>
            <a:off x="7938537" y="4665214"/>
            <a:ext cx="1371600" cy="562019"/>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Microsoft YaHei" panose="020B0503020204020204" pitchFamily="34" charset="-122"/>
                <a:ea typeface="Microsoft YaHei" panose="020B0503020204020204" pitchFamily="34" charset="-122"/>
              </a:rPr>
              <a:t>Single Step</a:t>
            </a:r>
          </a:p>
        </p:txBody>
      </p:sp>
      <p:sp>
        <p:nvSpPr>
          <p:cNvPr id="18" name="Rounded Rectangle 17">
            <a:extLst>
              <a:ext uri="{FF2B5EF4-FFF2-40B4-BE49-F238E27FC236}">
                <a16:creationId xmlns:a16="http://schemas.microsoft.com/office/drawing/2014/main" id="{7441DA4B-7C8E-0F9B-0A6A-A3140BDEED58}"/>
              </a:ext>
            </a:extLst>
          </p:cNvPr>
          <p:cNvSpPr/>
          <p:nvPr/>
        </p:nvSpPr>
        <p:spPr>
          <a:xfrm>
            <a:off x="9930774" y="4665214"/>
            <a:ext cx="1371600" cy="562019"/>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icrosoft YaHei" panose="020B0503020204020204" pitchFamily="34" charset="-122"/>
                <a:ea typeface="Microsoft YaHei" panose="020B0503020204020204" pitchFamily="34" charset="-122"/>
              </a:rPr>
              <a:t>Multi-Step</a:t>
            </a:r>
            <a:endParaRPr lang="en-US" dirty="0">
              <a:latin typeface="Microsoft YaHei" panose="020B0503020204020204" pitchFamily="34" charset="-122"/>
              <a:ea typeface="Microsoft YaHei" panose="020B0503020204020204" pitchFamily="34" charset="-122"/>
            </a:endParaRPr>
          </a:p>
        </p:txBody>
      </p:sp>
      <p:sp>
        <p:nvSpPr>
          <p:cNvPr id="19" name="Rounded Rectangle 18">
            <a:extLst>
              <a:ext uri="{FF2B5EF4-FFF2-40B4-BE49-F238E27FC236}">
                <a16:creationId xmlns:a16="http://schemas.microsoft.com/office/drawing/2014/main" id="{53BCD27C-DEEB-22D4-9B76-B8515919055C}"/>
              </a:ext>
            </a:extLst>
          </p:cNvPr>
          <p:cNvSpPr/>
          <p:nvPr/>
        </p:nvSpPr>
        <p:spPr>
          <a:xfrm>
            <a:off x="7938537" y="5497186"/>
            <a:ext cx="1371600" cy="562019"/>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icrosoft YaHei" panose="020B0503020204020204" pitchFamily="34" charset="-122"/>
                <a:ea typeface="Microsoft YaHei" panose="020B0503020204020204" pitchFamily="34" charset="-122"/>
              </a:rPr>
              <a:t>Single Tool</a:t>
            </a:r>
            <a:endParaRPr lang="en-US" dirty="0">
              <a:latin typeface="Microsoft YaHei" panose="020B0503020204020204" pitchFamily="34" charset="-122"/>
              <a:ea typeface="Microsoft YaHei" panose="020B0503020204020204" pitchFamily="34" charset="-122"/>
            </a:endParaRPr>
          </a:p>
        </p:txBody>
      </p:sp>
      <p:sp>
        <p:nvSpPr>
          <p:cNvPr id="20" name="Rounded Rectangle 19">
            <a:extLst>
              <a:ext uri="{FF2B5EF4-FFF2-40B4-BE49-F238E27FC236}">
                <a16:creationId xmlns:a16="http://schemas.microsoft.com/office/drawing/2014/main" id="{897A7A6F-FAED-E746-9190-8C69A450CE8F}"/>
              </a:ext>
            </a:extLst>
          </p:cNvPr>
          <p:cNvSpPr/>
          <p:nvPr/>
        </p:nvSpPr>
        <p:spPr>
          <a:xfrm>
            <a:off x="9930774" y="5460395"/>
            <a:ext cx="1371600" cy="562019"/>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icrosoft YaHei" panose="020B0503020204020204" pitchFamily="34" charset="-122"/>
                <a:ea typeface="Microsoft YaHei" panose="020B0503020204020204" pitchFamily="34" charset="-122"/>
              </a:rPr>
              <a:t>Multi-Tool</a:t>
            </a:r>
            <a:endParaRPr lang="en-US" dirty="0">
              <a:latin typeface="Microsoft YaHei" panose="020B0503020204020204" pitchFamily="34" charset="-122"/>
              <a:ea typeface="Microsoft YaHei" panose="020B0503020204020204" pitchFamily="34" charset="-122"/>
            </a:endParaRPr>
          </a:p>
        </p:txBody>
      </p:sp>
      <p:sp>
        <p:nvSpPr>
          <p:cNvPr id="22" name="TextBox 21">
            <a:extLst>
              <a:ext uri="{FF2B5EF4-FFF2-40B4-BE49-F238E27FC236}">
                <a16:creationId xmlns:a16="http://schemas.microsoft.com/office/drawing/2014/main" id="{71173001-1799-36F2-3281-0D7472BFDBC4}"/>
              </a:ext>
            </a:extLst>
          </p:cNvPr>
          <p:cNvSpPr txBox="1"/>
          <p:nvPr/>
        </p:nvSpPr>
        <p:spPr>
          <a:xfrm>
            <a:off x="1252424" y="6414950"/>
            <a:ext cx="3458121" cy="369332"/>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https://</a:t>
            </a:r>
            <a:r>
              <a:rPr lang="en-US" dirty="0" err="1">
                <a:latin typeface="Calibri" panose="020F0502020204030204" pitchFamily="34" charset="0"/>
                <a:cs typeface="Calibri" panose="020F0502020204030204" pitchFamily="34" charset="0"/>
              </a:rPr>
              <a:t>arxiv.org</a:t>
            </a:r>
            <a:r>
              <a:rPr lang="en-US" dirty="0">
                <a:latin typeface="Calibri" panose="020F0502020204030204" pitchFamily="34" charset="0"/>
                <a:cs typeface="Calibri" panose="020F0502020204030204" pitchFamily="34" charset="0"/>
              </a:rPr>
              <a:t>/abs/2405.17935</a:t>
            </a:r>
          </a:p>
        </p:txBody>
      </p:sp>
    </p:spTree>
    <p:extLst>
      <p:ext uri="{BB962C8B-B14F-4D97-AF65-F5344CB8AC3E}">
        <p14:creationId xmlns:p14="http://schemas.microsoft.com/office/powerpoint/2010/main" val="2447759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E1A133-C4EE-4EA9-2AD9-DC4E12FEB745}"/>
              </a:ext>
            </a:extLst>
          </p:cNvPr>
          <p:cNvSpPr txBox="1">
            <a:spLocks/>
          </p:cNvSpPr>
          <p:nvPr/>
        </p:nvSpPr>
        <p:spPr bwMode="gray">
          <a:xfrm>
            <a:off x="695324" y="648689"/>
            <a:ext cx="7213845" cy="424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a:defRPr>
            </a:lvl1pPr>
            <a:lvl2pPr marL="0" indent="0" algn="l" rtl="0" eaLnBrk="1" fontAlgn="base" hangingPunct="1">
              <a:spcBef>
                <a:spcPts val="0"/>
              </a:spcBef>
              <a:spcAft>
                <a:spcPct val="0"/>
              </a:spcAft>
              <a:buFont typeface="Arial" charset="0"/>
              <a:buNone/>
              <a:defRPr sz="2800">
                <a:solidFill>
                  <a:schemeClr val="accent1"/>
                </a:solidFill>
                <a:latin typeface="+mn-lt"/>
                <a:cs typeface="+mn-cs"/>
                <a:sym typeface="Arial"/>
              </a:defRPr>
            </a:lvl2pPr>
            <a:lvl3pPr marL="515938" indent="-171450" algn="l" rtl="0" eaLnBrk="1" fontAlgn="base" hangingPunct="1">
              <a:spcBef>
                <a:spcPct val="20000"/>
              </a:spcBef>
              <a:spcAft>
                <a:spcPct val="0"/>
              </a:spcAft>
              <a:buFont typeface="Arial" charset="0"/>
              <a:buChar char="-"/>
              <a:defRPr sz="1600">
                <a:solidFill>
                  <a:schemeClr val="tx1"/>
                </a:solidFill>
                <a:latin typeface="+mn-lt"/>
                <a:cs typeface="+mn-cs"/>
                <a:sym typeface="Arial"/>
              </a:defRPr>
            </a:lvl3pPr>
            <a:lvl4pPr marL="684213"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4pPr>
            <a:lvl5pPr marL="858838" indent="-173038" algn="l" rtl="0" eaLnBrk="1" fontAlgn="base" hangingPunct="1">
              <a:spcBef>
                <a:spcPct val="20000"/>
              </a:spcBef>
              <a:spcAft>
                <a:spcPct val="0"/>
              </a:spcAft>
              <a:buFont typeface="Arial" charset="0"/>
              <a:buChar char="-"/>
              <a:defRPr sz="1600">
                <a:solidFill>
                  <a:schemeClr val="tx1"/>
                </a:solidFill>
                <a:latin typeface="+mn-lt"/>
                <a:cs typeface="+mn-cs"/>
                <a:sym typeface="Arial"/>
              </a:defRPr>
            </a:lvl5pPr>
            <a:lvl6pPr marL="1316038" indent="-173038" algn="l" rtl="0" eaLnBrk="1" fontAlgn="base" hangingPunct="1">
              <a:spcBef>
                <a:spcPct val="20000"/>
              </a:spcBef>
              <a:spcAft>
                <a:spcPct val="0"/>
              </a:spcAft>
              <a:buFont typeface="Arial" charset="0"/>
              <a:buChar char="-"/>
              <a:defRPr sz="1600">
                <a:solidFill>
                  <a:schemeClr val="tx1"/>
                </a:solidFill>
                <a:latin typeface="+mn-lt"/>
                <a:cs typeface="+mn-cs"/>
              </a:defRPr>
            </a:lvl6pPr>
            <a:lvl7pPr marL="1773238" indent="-173038" algn="l" rtl="0" eaLnBrk="1" fontAlgn="base" hangingPunct="1">
              <a:spcBef>
                <a:spcPct val="20000"/>
              </a:spcBef>
              <a:spcAft>
                <a:spcPct val="0"/>
              </a:spcAft>
              <a:buFont typeface="Arial" charset="0"/>
              <a:buChar char="-"/>
              <a:defRPr sz="1600">
                <a:solidFill>
                  <a:schemeClr val="tx1"/>
                </a:solidFill>
                <a:latin typeface="+mn-lt"/>
                <a:cs typeface="+mn-cs"/>
              </a:defRPr>
            </a:lvl7pPr>
            <a:lvl8pPr marL="2230438" indent="-173038" algn="l" rtl="0" eaLnBrk="1" fontAlgn="base" hangingPunct="1">
              <a:spcBef>
                <a:spcPct val="20000"/>
              </a:spcBef>
              <a:spcAft>
                <a:spcPct val="0"/>
              </a:spcAft>
              <a:buFont typeface="Arial" charset="0"/>
              <a:buChar char="-"/>
              <a:defRPr sz="1600">
                <a:solidFill>
                  <a:schemeClr val="tx1"/>
                </a:solidFill>
                <a:latin typeface="+mn-lt"/>
                <a:cs typeface="+mn-cs"/>
              </a:defRPr>
            </a:lvl8pPr>
            <a:lvl9pPr marL="2687638" indent="-173038" algn="l" rtl="0" eaLnBrk="1" fontAlgn="base" hangingPunct="1">
              <a:spcBef>
                <a:spcPct val="20000"/>
              </a:spcBef>
              <a:spcAft>
                <a:spcPct val="0"/>
              </a:spcAft>
              <a:buFont typeface="Arial" charset="0"/>
              <a:buChar char="-"/>
              <a:defRPr sz="1600">
                <a:solidFill>
                  <a:schemeClr val="tx1"/>
                </a:solidFill>
                <a:latin typeface="+mn-lt"/>
                <a:cs typeface="+mn-cs"/>
              </a:defRPr>
            </a:lvl9pPr>
          </a:lstStyle>
          <a:p>
            <a:pPr>
              <a:spcBef>
                <a:spcPct val="60000"/>
              </a:spcBef>
              <a:defRPr/>
            </a:pPr>
            <a:r>
              <a:rPr lang="en-US" altLang="zh-CN" sz="3200" b="1" kern="0" dirty="0" err="1">
                <a:solidFill>
                  <a:srgbClr val="0339A6"/>
                </a:solidFill>
                <a:latin typeface="Microsoft YaHei" panose="020B0503020204020204" pitchFamily="34" charset="-122"/>
                <a:ea typeface="Microsoft YaHei" panose="020B0503020204020204" pitchFamily="34" charset="-122"/>
              </a:rPr>
              <a:t>HuggingGPT</a:t>
            </a:r>
            <a:r>
              <a:rPr lang="en-US" altLang="zh-CN" sz="3200" b="1" kern="0" dirty="0">
                <a:solidFill>
                  <a:srgbClr val="0339A6"/>
                </a:solidFill>
                <a:latin typeface="Microsoft YaHei" panose="020B0503020204020204" pitchFamily="34" charset="-122"/>
                <a:ea typeface="Microsoft YaHei" panose="020B0503020204020204" pitchFamily="34" charset="-122"/>
              </a:rPr>
              <a:t> (LLM Tool Selection</a:t>
            </a:r>
            <a:r>
              <a:rPr lang="zh-CN" altLang="en-US" sz="3200" b="1" kern="0" dirty="0">
                <a:solidFill>
                  <a:srgbClr val="0339A6"/>
                </a:solidFill>
                <a:latin typeface="Microsoft YaHei" panose="020B0503020204020204" pitchFamily="34" charset="-122"/>
                <a:ea typeface="Microsoft YaHei" panose="020B0503020204020204" pitchFamily="34" charset="-122"/>
              </a:rPr>
              <a:t>）</a:t>
            </a:r>
          </a:p>
        </p:txBody>
      </p:sp>
      <p:pic>
        <p:nvPicPr>
          <p:cNvPr id="4" name="Picture 3">
            <a:extLst>
              <a:ext uri="{FF2B5EF4-FFF2-40B4-BE49-F238E27FC236}">
                <a16:creationId xmlns:a16="http://schemas.microsoft.com/office/drawing/2014/main" id="{D5389897-8A97-4E7D-EB7E-47FEF43FCB87}"/>
              </a:ext>
            </a:extLst>
          </p:cNvPr>
          <p:cNvPicPr>
            <a:picLocks noChangeAspect="1"/>
          </p:cNvPicPr>
          <p:nvPr/>
        </p:nvPicPr>
        <p:blipFill>
          <a:blip r:embed="rId2"/>
          <a:stretch>
            <a:fillRect/>
          </a:stretch>
        </p:blipFill>
        <p:spPr>
          <a:xfrm>
            <a:off x="6256133" y="1289957"/>
            <a:ext cx="5199796" cy="5134287"/>
          </a:xfrm>
          <a:prstGeom prst="rect">
            <a:avLst/>
          </a:prstGeom>
        </p:spPr>
      </p:pic>
      <p:sp>
        <p:nvSpPr>
          <p:cNvPr id="6" name="TextBox 5">
            <a:extLst>
              <a:ext uri="{FF2B5EF4-FFF2-40B4-BE49-F238E27FC236}">
                <a16:creationId xmlns:a16="http://schemas.microsoft.com/office/drawing/2014/main" id="{D1E652C8-0806-1B15-2331-FFEC64634F70}"/>
              </a:ext>
            </a:extLst>
          </p:cNvPr>
          <p:cNvSpPr txBox="1"/>
          <p:nvPr/>
        </p:nvSpPr>
        <p:spPr>
          <a:xfrm>
            <a:off x="569594" y="1376779"/>
            <a:ext cx="5086350" cy="1877437"/>
          </a:xfrm>
          <a:prstGeom prst="rect">
            <a:avLst/>
          </a:prstGeom>
          <a:noFill/>
        </p:spPr>
        <p:txBody>
          <a:bodyPr wrap="square" rtlCol="0">
            <a:spAutoFit/>
          </a:bodyPr>
          <a:lstStyle/>
          <a:p>
            <a:r>
              <a:rPr lang="en-US" dirty="0">
                <a:latin typeface="Microsoft YaHei" panose="020B0503020204020204" pitchFamily="34" charset="-122"/>
                <a:ea typeface="Microsoft YaHei" panose="020B0503020204020204" pitchFamily="34" charset="-122"/>
              </a:rPr>
              <a:t>Using massive models on </a:t>
            </a:r>
            <a:r>
              <a:rPr lang="en-US" dirty="0" err="1">
                <a:latin typeface="Microsoft YaHei" panose="020B0503020204020204" pitchFamily="34" charset="-122"/>
                <a:ea typeface="Microsoft YaHei" panose="020B0503020204020204" pitchFamily="34" charset="-122"/>
              </a:rPr>
              <a:t>HuggingFace</a:t>
            </a:r>
            <a:r>
              <a:rPr lang="en-US" dirty="0">
                <a:latin typeface="Microsoft YaHei" panose="020B0503020204020204" pitchFamily="34" charset="-122"/>
                <a:ea typeface="Microsoft YaHei" panose="020B0503020204020204" pitchFamily="34" charset="-122"/>
              </a:rPr>
              <a:t>, complex tasks with different models can be completed.</a:t>
            </a:r>
            <a:endParaRPr lang="en-AU" altLang="zh-CN" dirty="0">
              <a:latin typeface="Microsoft YaHei" panose="020B0503020204020204" pitchFamily="34" charset="-122"/>
              <a:ea typeface="Microsoft YaHei" panose="020B0503020204020204" pitchFamily="34" charset="-122"/>
            </a:endParaRPr>
          </a:p>
          <a:p>
            <a:endParaRPr lang="en-AU" sz="800" dirty="0">
              <a:latin typeface="Microsoft YaHei" panose="020B0503020204020204" pitchFamily="34" charset="-122"/>
              <a:ea typeface="Microsoft YaHei" panose="020B0503020204020204" pitchFamily="34" charset="-122"/>
            </a:endParaRPr>
          </a:p>
          <a:p>
            <a:r>
              <a:rPr lang="en-US" dirty="0">
                <a:latin typeface="Microsoft YaHei" panose="020B0503020204020204" pitchFamily="34" charset="-122"/>
                <a:ea typeface="Microsoft YaHei" panose="020B0503020204020204" pitchFamily="34" charset="-122"/>
              </a:rPr>
              <a:t>Tools can be in various forms and are not limited to functions and APIs. It can be a model calling multiple other models.</a:t>
            </a:r>
          </a:p>
        </p:txBody>
      </p:sp>
      <p:sp>
        <p:nvSpPr>
          <p:cNvPr id="7" name="TextBox 6">
            <a:extLst>
              <a:ext uri="{FF2B5EF4-FFF2-40B4-BE49-F238E27FC236}">
                <a16:creationId xmlns:a16="http://schemas.microsoft.com/office/drawing/2014/main" id="{1F9035C3-4D21-63F8-D061-7DFEF946C993}"/>
              </a:ext>
            </a:extLst>
          </p:cNvPr>
          <p:cNvSpPr txBox="1"/>
          <p:nvPr/>
        </p:nvSpPr>
        <p:spPr>
          <a:xfrm>
            <a:off x="569594" y="3256935"/>
            <a:ext cx="4798694" cy="1200329"/>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Please </a:t>
            </a:r>
            <a:r>
              <a:rPr lang="en-US" dirty="0">
                <a:solidFill>
                  <a:srgbClr val="FF0000"/>
                </a:solidFill>
                <a:latin typeface="Calibri" panose="020F0502020204030204" pitchFamily="34" charset="0"/>
                <a:cs typeface="Calibri" panose="020F0502020204030204" pitchFamily="34" charset="0"/>
              </a:rPr>
              <a:t>generate an image </a:t>
            </a:r>
            <a:r>
              <a:rPr lang="en-US" dirty="0">
                <a:latin typeface="Calibri" panose="020F0502020204030204" pitchFamily="34" charset="0"/>
                <a:cs typeface="Calibri" panose="020F0502020204030204" pitchFamily="34" charset="0"/>
              </a:rPr>
              <a:t>where </a:t>
            </a:r>
            <a:r>
              <a:rPr lang="en-US" dirty="0">
                <a:solidFill>
                  <a:srgbClr val="C7A1FF"/>
                </a:solidFill>
                <a:latin typeface="Calibri" panose="020F0502020204030204" pitchFamily="34" charset="0"/>
                <a:cs typeface="Calibri" panose="020F0502020204030204" pitchFamily="34" charset="0"/>
              </a:rPr>
              <a:t>a girl </a:t>
            </a:r>
            <a:r>
              <a:rPr lang="en-US" dirty="0">
                <a:latin typeface="Calibri" panose="020F0502020204030204" pitchFamily="34" charset="0"/>
                <a:cs typeface="Calibri" panose="020F0502020204030204" pitchFamily="34" charset="0"/>
              </a:rPr>
              <a:t>is reading a book, and </a:t>
            </a:r>
            <a:r>
              <a:rPr lang="en-US" dirty="0">
                <a:solidFill>
                  <a:schemeClr val="accent6"/>
                </a:solidFill>
                <a:latin typeface="Calibri" panose="020F0502020204030204" pitchFamily="34" charset="0"/>
                <a:cs typeface="Calibri" panose="020F0502020204030204" pitchFamily="34" charset="0"/>
              </a:rPr>
              <a:t>her pose</a:t>
            </a:r>
            <a:r>
              <a:rPr lang="en-US" dirty="0">
                <a:latin typeface="Calibri" panose="020F0502020204030204" pitchFamily="34" charset="0"/>
                <a:cs typeface="Calibri" panose="020F0502020204030204" pitchFamily="34" charset="0"/>
              </a:rPr>
              <a:t> is the same as the boy in the image </a:t>
            </a:r>
            <a:r>
              <a:rPr lang="en-US" dirty="0" err="1">
                <a:latin typeface="Calibri" panose="020F0502020204030204" pitchFamily="34" charset="0"/>
                <a:cs typeface="Calibri" panose="020F0502020204030204" pitchFamily="34" charset="0"/>
              </a:rPr>
              <a:t>example.jpg</a:t>
            </a:r>
            <a:r>
              <a:rPr lang="en-US" dirty="0">
                <a:latin typeface="Calibri" panose="020F0502020204030204" pitchFamily="34" charset="0"/>
                <a:cs typeface="Calibri" panose="020F0502020204030204" pitchFamily="34" charset="0"/>
              </a:rPr>
              <a:t>, then please </a:t>
            </a:r>
            <a:r>
              <a:rPr lang="en-US" dirty="0">
                <a:solidFill>
                  <a:schemeClr val="accent5"/>
                </a:solidFill>
                <a:latin typeface="Calibri" panose="020F0502020204030204" pitchFamily="34" charset="0"/>
                <a:cs typeface="Calibri" panose="020F0502020204030204" pitchFamily="34" charset="0"/>
              </a:rPr>
              <a:t>describe the new image</a:t>
            </a:r>
            <a:r>
              <a:rPr lang="en-US" dirty="0">
                <a:latin typeface="Calibri" panose="020F0502020204030204" pitchFamily="34" charset="0"/>
                <a:cs typeface="Calibri" panose="020F0502020204030204" pitchFamily="34" charset="0"/>
              </a:rPr>
              <a:t> with your </a:t>
            </a:r>
            <a:r>
              <a:rPr lang="en-US" dirty="0">
                <a:solidFill>
                  <a:schemeClr val="accent2"/>
                </a:solidFill>
                <a:latin typeface="Calibri" panose="020F0502020204030204" pitchFamily="34" charset="0"/>
                <a:cs typeface="Calibri" panose="020F0502020204030204" pitchFamily="34" charset="0"/>
              </a:rPr>
              <a:t>voice</a:t>
            </a:r>
            <a:r>
              <a:rPr lang="en-US" dirty="0">
                <a:latin typeface="Calibri" panose="020F0502020204030204" pitchFamily="34" charset="0"/>
                <a:cs typeface="Calibri" panose="020F0502020204030204" pitchFamily="34" charset="0"/>
              </a:rPr>
              <a:t>. </a:t>
            </a:r>
          </a:p>
        </p:txBody>
      </p:sp>
      <p:sp>
        <p:nvSpPr>
          <p:cNvPr id="8" name="Rounded Rectangle 7">
            <a:extLst>
              <a:ext uri="{FF2B5EF4-FFF2-40B4-BE49-F238E27FC236}">
                <a16:creationId xmlns:a16="http://schemas.microsoft.com/office/drawing/2014/main" id="{6F6F7A7E-405C-C604-53E1-E4B4B80ED0C6}"/>
              </a:ext>
            </a:extLst>
          </p:cNvPr>
          <p:cNvSpPr/>
          <p:nvPr/>
        </p:nvSpPr>
        <p:spPr>
          <a:xfrm>
            <a:off x="1463852" y="4624750"/>
            <a:ext cx="1247776" cy="40576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icrosoft YaHei" panose="020B0503020204020204" pitchFamily="34" charset="-122"/>
                <a:ea typeface="Microsoft YaHei" panose="020B0503020204020204" pitchFamily="34" charset="-122"/>
              </a:rPr>
              <a:t>Image Gen</a:t>
            </a:r>
          </a:p>
        </p:txBody>
      </p:sp>
      <p:sp>
        <p:nvSpPr>
          <p:cNvPr id="9" name="Rounded Rectangle 8">
            <a:extLst>
              <a:ext uri="{FF2B5EF4-FFF2-40B4-BE49-F238E27FC236}">
                <a16:creationId xmlns:a16="http://schemas.microsoft.com/office/drawing/2014/main" id="{E1D74234-2E56-A0A3-BED9-175891A98872}"/>
              </a:ext>
            </a:extLst>
          </p:cNvPr>
          <p:cNvSpPr/>
          <p:nvPr/>
        </p:nvSpPr>
        <p:spPr>
          <a:xfrm>
            <a:off x="3439340" y="4403354"/>
            <a:ext cx="1247776" cy="40576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latin typeface="Microsoft YaHei" panose="020B0503020204020204" pitchFamily="34" charset="-122"/>
                <a:ea typeface="Microsoft YaHei" panose="020B0503020204020204" pitchFamily="34" charset="-122"/>
              </a:rPr>
              <a:t>Cls</a:t>
            </a:r>
            <a:r>
              <a:rPr lang="en-US" sz="1400" dirty="0">
                <a:solidFill>
                  <a:schemeClr val="tx1"/>
                </a:solidFill>
                <a:latin typeface="Microsoft YaHei" panose="020B0503020204020204" pitchFamily="34" charset="-122"/>
                <a:ea typeface="Microsoft YaHei" panose="020B0503020204020204" pitchFamily="34" charset="-122"/>
              </a:rPr>
              <a:t>. Control</a:t>
            </a:r>
          </a:p>
        </p:txBody>
      </p:sp>
      <p:sp>
        <p:nvSpPr>
          <p:cNvPr id="10" name="Rounded Rectangle 9">
            <a:extLst>
              <a:ext uri="{FF2B5EF4-FFF2-40B4-BE49-F238E27FC236}">
                <a16:creationId xmlns:a16="http://schemas.microsoft.com/office/drawing/2014/main" id="{5F1B1552-936E-3313-E86D-66674EBE5150}"/>
              </a:ext>
            </a:extLst>
          </p:cNvPr>
          <p:cNvSpPr/>
          <p:nvPr/>
        </p:nvSpPr>
        <p:spPr>
          <a:xfrm>
            <a:off x="3439340" y="4924864"/>
            <a:ext cx="1247776" cy="40576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icrosoft YaHei" panose="020B0503020204020204" pitchFamily="34" charset="-122"/>
                <a:ea typeface="Microsoft YaHei" panose="020B0503020204020204" pitchFamily="34" charset="-122"/>
              </a:rPr>
              <a:t>Pose </a:t>
            </a:r>
            <a:r>
              <a:rPr lang="en-US" altLang="zh-CN" sz="1400" dirty="0">
                <a:solidFill>
                  <a:schemeClr val="tx1"/>
                </a:solidFill>
                <a:latin typeface="Microsoft YaHei" panose="020B0503020204020204" pitchFamily="34" charset="-122"/>
                <a:ea typeface="Microsoft YaHei" panose="020B0503020204020204" pitchFamily="34" charset="-122"/>
              </a:rPr>
              <a:t>Control</a:t>
            </a:r>
            <a:endParaRPr lang="en-US" sz="1400" dirty="0">
              <a:solidFill>
                <a:schemeClr val="tx1"/>
              </a:solidFill>
              <a:latin typeface="Microsoft YaHei" panose="020B0503020204020204" pitchFamily="34" charset="-122"/>
              <a:ea typeface="Microsoft YaHei" panose="020B0503020204020204" pitchFamily="34" charset="-122"/>
            </a:endParaRPr>
          </a:p>
        </p:txBody>
      </p:sp>
      <p:sp>
        <p:nvSpPr>
          <p:cNvPr id="11" name="Rounded Rectangle 10">
            <a:extLst>
              <a:ext uri="{FF2B5EF4-FFF2-40B4-BE49-F238E27FC236}">
                <a16:creationId xmlns:a16="http://schemas.microsoft.com/office/drawing/2014/main" id="{019E652E-D5D7-A983-7237-6F2F586526BA}"/>
              </a:ext>
            </a:extLst>
          </p:cNvPr>
          <p:cNvSpPr/>
          <p:nvPr/>
        </p:nvSpPr>
        <p:spPr>
          <a:xfrm>
            <a:off x="1463852" y="5316246"/>
            <a:ext cx="1247776" cy="40576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Microsoft YaHei" panose="020B0503020204020204" pitchFamily="34" charset="-122"/>
                <a:ea typeface="Microsoft YaHei" panose="020B0503020204020204" pitchFamily="34" charset="-122"/>
              </a:rPr>
              <a:t>Text Description</a:t>
            </a:r>
            <a:endParaRPr lang="en-US" sz="1400" dirty="0">
              <a:solidFill>
                <a:schemeClr val="tx1"/>
              </a:solidFill>
              <a:latin typeface="Microsoft YaHei" panose="020B0503020204020204" pitchFamily="34" charset="-122"/>
              <a:ea typeface="Microsoft YaHei" panose="020B0503020204020204" pitchFamily="34" charset="-122"/>
            </a:endParaRPr>
          </a:p>
        </p:txBody>
      </p:sp>
      <p:sp>
        <p:nvSpPr>
          <p:cNvPr id="12" name="Rounded Rectangle 11">
            <a:extLst>
              <a:ext uri="{FF2B5EF4-FFF2-40B4-BE49-F238E27FC236}">
                <a16:creationId xmlns:a16="http://schemas.microsoft.com/office/drawing/2014/main" id="{BEA88902-F4CC-8850-AB83-5510BC54F8CF}"/>
              </a:ext>
            </a:extLst>
          </p:cNvPr>
          <p:cNvSpPr/>
          <p:nvPr/>
        </p:nvSpPr>
        <p:spPr>
          <a:xfrm>
            <a:off x="1463852" y="6004935"/>
            <a:ext cx="1247776" cy="40576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Microsoft YaHei" panose="020B0503020204020204" pitchFamily="34" charset="-122"/>
                <a:ea typeface="Microsoft YaHei" panose="020B0503020204020204" pitchFamily="34" charset="-122"/>
              </a:rPr>
              <a:t>Voice Gen</a:t>
            </a:r>
            <a:endParaRPr lang="en-US" sz="1400" dirty="0">
              <a:solidFill>
                <a:schemeClr val="tx1"/>
              </a:solidFill>
              <a:latin typeface="Microsoft YaHei" panose="020B0503020204020204" pitchFamily="34" charset="-122"/>
              <a:ea typeface="Microsoft YaHei" panose="020B0503020204020204" pitchFamily="34" charset="-122"/>
            </a:endParaRPr>
          </a:p>
        </p:txBody>
      </p:sp>
      <p:cxnSp>
        <p:nvCxnSpPr>
          <p:cNvPr id="14" name="Straight Arrow Connector 13">
            <a:extLst>
              <a:ext uri="{FF2B5EF4-FFF2-40B4-BE49-F238E27FC236}">
                <a16:creationId xmlns:a16="http://schemas.microsoft.com/office/drawing/2014/main" id="{D0D5DA35-7A83-32F9-111F-7D587206BDB1}"/>
              </a:ext>
            </a:extLst>
          </p:cNvPr>
          <p:cNvCxnSpPr>
            <a:stCxn id="8" idx="3"/>
            <a:endCxn id="9" idx="1"/>
          </p:cNvCxnSpPr>
          <p:nvPr/>
        </p:nvCxnSpPr>
        <p:spPr>
          <a:xfrm flipV="1">
            <a:off x="2711628" y="4606237"/>
            <a:ext cx="727712" cy="2213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CBCE484-349E-1EDB-846E-47F444B6018C}"/>
              </a:ext>
            </a:extLst>
          </p:cNvPr>
          <p:cNvCxnSpPr>
            <a:cxnSpLocks/>
            <a:endCxn id="10" idx="1"/>
          </p:cNvCxnSpPr>
          <p:nvPr/>
        </p:nvCxnSpPr>
        <p:spPr>
          <a:xfrm>
            <a:off x="2708766" y="4836402"/>
            <a:ext cx="730574" cy="2913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96770FF-2388-D676-FDFF-E442BDDD1833}"/>
              </a:ext>
            </a:extLst>
          </p:cNvPr>
          <p:cNvCxnSpPr>
            <a:cxnSpLocks/>
            <a:endCxn id="11" idx="0"/>
          </p:cNvCxnSpPr>
          <p:nvPr/>
        </p:nvCxnSpPr>
        <p:spPr>
          <a:xfrm>
            <a:off x="2086309" y="5027708"/>
            <a:ext cx="1431" cy="2885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272FF77-2141-AF4E-C225-6219D828ADBD}"/>
              </a:ext>
            </a:extLst>
          </p:cNvPr>
          <p:cNvCxnSpPr>
            <a:cxnSpLocks/>
          </p:cNvCxnSpPr>
          <p:nvPr/>
        </p:nvCxnSpPr>
        <p:spPr>
          <a:xfrm>
            <a:off x="2064041" y="5716397"/>
            <a:ext cx="1431" cy="2885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85319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617072-6ABA-45E2-A60E-5F45987306A6}"/>
              </a:ext>
            </a:extLst>
          </p:cNvPr>
          <p:cNvSpPr txBox="1">
            <a:spLocks/>
          </p:cNvSpPr>
          <p:nvPr/>
        </p:nvSpPr>
        <p:spPr bwMode="gray">
          <a:xfrm>
            <a:off x="695324" y="648689"/>
            <a:ext cx="5747039" cy="424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a:defRPr>
            </a:lvl1pPr>
            <a:lvl2pPr marL="0" indent="0" algn="l" rtl="0" eaLnBrk="1" fontAlgn="base" hangingPunct="1">
              <a:spcBef>
                <a:spcPts val="0"/>
              </a:spcBef>
              <a:spcAft>
                <a:spcPct val="0"/>
              </a:spcAft>
              <a:buFont typeface="Arial" charset="0"/>
              <a:buNone/>
              <a:defRPr sz="2800">
                <a:solidFill>
                  <a:schemeClr val="accent1"/>
                </a:solidFill>
                <a:latin typeface="+mn-lt"/>
                <a:cs typeface="+mn-cs"/>
                <a:sym typeface="Arial"/>
              </a:defRPr>
            </a:lvl2pPr>
            <a:lvl3pPr marL="515938" indent="-171450" algn="l" rtl="0" eaLnBrk="1" fontAlgn="base" hangingPunct="1">
              <a:spcBef>
                <a:spcPct val="20000"/>
              </a:spcBef>
              <a:spcAft>
                <a:spcPct val="0"/>
              </a:spcAft>
              <a:buFont typeface="Arial" charset="0"/>
              <a:buChar char="-"/>
              <a:defRPr sz="1600">
                <a:solidFill>
                  <a:schemeClr val="tx1"/>
                </a:solidFill>
                <a:latin typeface="+mn-lt"/>
                <a:cs typeface="+mn-cs"/>
                <a:sym typeface="Arial"/>
              </a:defRPr>
            </a:lvl3pPr>
            <a:lvl4pPr marL="684213"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4pPr>
            <a:lvl5pPr marL="858838" indent="-173038" algn="l" rtl="0" eaLnBrk="1" fontAlgn="base" hangingPunct="1">
              <a:spcBef>
                <a:spcPct val="20000"/>
              </a:spcBef>
              <a:spcAft>
                <a:spcPct val="0"/>
              </a:spcAft>
              <a:buFont typeface="Arial" charset="0"/>
              <a:buChar char="-"/>
              <a:defRPr sz="1600">
                <a:solidFill>
                  <a:schemeClr val="tx1"/>
                </a:solidFill>
                <a:latin typeface="+mn-lt"/>
                <a:cs typeface="+mn-cs"/>
                <a:sym typeface="Arial"/>
              </a:defRPr>
            </a:lvl5pPr>
            <a:lvl6pPr marL="1316038" indent="-173038" algn="l" rtl="0" eaLnBrk="1" fontAlgn="base" hangingPunct="1">
              <a:spcBef>
                <a:spcPct val="20000"/>
              </a:spcBef>
              <a:spcAft>
                <a:spcPct val="0"/>
              </a:spcAft>
              <a:buFont typeface="Arial" charset="0"/>
              <a:buChar char="-"/>
              <a:defRPr sz="1600">
                <a:solidFill>
                  <a:schemeClr val="tx1"/>
                </a:solidFill>
                <a:latin typeface="+mn-lt"/>
                <a:cs typeface="+mn-cs"/>
              </a:defRPr>
            </a:lvl6pPr>
            <a:lvl7pPr marL="1773238" indent="-173038" algn="l" rtl="0" eaLnBrk="1" fontAlgn="base" hangingPunct="1">
              <a:spcBef>
                <a:spcPct val="20000"/>
              </a:spcBef>
              <a:spcAft>
                <a:spcPct val="0"/>
              </a:spcAft>
              <a:buFont typeface="Arial" charset="0"/>
              <a:buChar char="-"/>
              <a:defRPr sz="1600">
                <a:solidFill>
                  <a:schemeClr val="tx1"/>
                </a:solidFill>
                <a:latin typeface="+mn-lt"/>
                <a:cs typeface="+mn-cs"/>
              </a:defRPr>
            </a:lvl7pPr>
            <a:lvl8pPr marL="2230438" indent="-173038" algn="l" rtl="0" eaLnBrk="1" fontAlgn="base" hangingPunct="1">
              <a:spcBef>
                <a:spcPct val="20000"/>
              </a:spcBef>
              <a:spcAft>
                <a:spcPct val="0"/>
              </a:spcAft>
              <a:buFont typeface="Arial" charset="0"/>
              <a:buChar char="-"/>
              <a:defRPr sz="1600">
                <a:solidFill>
                  <a:schemeClr val="tx1"/>
                </a:solidFill>
                <a:latin typeface="+mn-lt"/>
                <a:cs typeface="+mn-cs"/>
              </a:defRPr>
            </a:lvl8pPr>
            <a:lvl9pPr marL="2687638" indent="-173038" algn="l" rtl="0" eaLnBrk="1" fontAlgn="base" hangingPunct="1">
              <a:spcBef>
                <a:spcPct val="20000"/>
              </a:spcBef>
              <a:spcAft>
                <a:spcPct val="0"/>
              </a:spcAft>
              <a:buFont typeface="Arial" charset="0"/>
              <a:buChar char="-"/>
              <a:defRPr sz="1600">
                <a:solidFill>
                  <a:schemeClr val="tx1"/>
                </a:solidFill>
                <a:latin typeface="+mn-lt"/>
                <a:cs typeface="+mn-cs"/>
              </a:defRPr>
            </a:lvl9pPr>
          </a:lstStyle>
          <a:p>
            <a:pPr>
              <a:spcBef>
                <a:spcPct val="60000"/>
              </a:spcBef>
              <a:defRPr/>
            </a:pPr>
            <a:r>
              <a:rPr lang="en-US" altLang="zh-CN" sz="3200" b="1" kern="0" dirty="0" err="1">
                <a:solidFill>
                  <a:srgbClr val="0339A6"/>
                </a:solidFill>
                <a:latin typeface="Microsoft YaHei" panose="020B0503020204020204" pitchFamily="34" charset="-122"/>
                <a:ea typeface="Microsoft YaHei" panose="020B0503020204020204" pitchFamily="34" charset="-122"/>
              </a:rPr>
              <a:t>HuggingGPT</a:t>
            </a:r>
            <a:endParaRPr lang="zh-CN" altLang="en-US" sz="3200" b="1" kern="0" dirty="0">
              <a:solidFill>
                <a:srgbClr val="0339A6"/>
              </a:solidFill>
              <a:latin typeface="Microsoft YaHei" panose="020B0503020204020204" pitchFamily="34" charset="-122"/>
              <a:ea typeface="Microsoft YaHei" panose="020B0503020204020204" pitchFamily="34" charset="-122"/>
            </a:endParaRPr>
          </a:p>
        </p:txBody>
      </p:sp>
      <p:sp>
        <p:nvSpPr>
          <p:cNvPr id="3" name="Rounded Rectangle 2">
            <a:extLst>
              <a:ext uri="{FF2B5EF4-FFF2-40B4-BE49-F238E27FC236}">
                <a16:creationId xmlns:a16="http://schemas.microsoft.com/office/drawing/2014/main" id="{81F7E200-5FF4-0D33-B061-01AB7F07DA9F}"/>
              </a:ext>
            </a:extLst>
          </p:cNvPr>
          <p:cNvSpPr/>
          <p:nvPr/>
        </p:nvSpPr>
        <p:spPr>
          <a:xfrm>
            <a:off x="695324" y="1723394"/>
            <a:ext cx="10614992" cy="1775789"/>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AU" dirty="0">
                <a:solidFill>
                  <a:schemeClr val="tx1"/>
                </a:solidFill>
                <a:latin typeface="Microsoft YaHei" panose="020B0503020204020204" pitchFamily="34" charset="-122"/>
                <a:ea typeface="Microsoft YaHei" panose="020B0503020204020204" pitchFamily="34" charset="-122"/>
              </a:rPr>
              <a:t>Given the user request and the call command, please help the user to select a suitable model from a list of models to process the user request. You should only output the model id of the most appropriate model. The output must be in a strict </a:t>
            </a:r>
            <a:r>
              <a:rPr lang="en-AU" dirty="0">
                <a:solidFill>
                  <a:srgbClr val="FF0000"/>
                </a:solidFill>
                <a:latin typeface="Microsoft YaHei" panose="020B0503020204020204" pitchFamily="34" charset="-122"/>
                <a:ea typeface="Microsoft YaHei" panose="020B0503020204020204" pitchFamily="34" charset="-122"/>
              </a:rPr>
              <a:t>JSON format</a:t>
            </a:r>
            <a:r>
              <a:rPr lang="en-AU" dirty="0">
                <a:solidFill>
                  <a:schemeClr val="tx1"/>
                </a:solidFill>
                <a:latin typeface="Microsoft YaHei" panose="020B0503020204020204" pitchFamily="34" charset="-122"/>
                <a:ea typeface="Microsoft YaHei" panose="020B0503020204020204" pitchFamily="34" charset="-122"/>
              </a:rPr>
              <a:t>: {"id": "id", "reason": "</a:t>
            </a:r>
            <a:r>
              <a:rPr lang="en-AU" dirty="0">
                <a:solidFill>
                  <a:srgbClr val="FF0000"/>
                </a:solidFill>
                <a:latin typeface="Microsoft YaHei" panose="020B0503020204020204" pitchFamily="34" charset="-122"/>
                <a:ea typeface="Microsoft YaHei" panose="020B0503020204020204" pitchFamily="34" charset="-122"/>
              </a:rPr>
              <a:t>your detail reason for the choice</a:t>
            </a:r>
            <a:r>
              <a:rPr lang="en-AU" dirty="0">
                <a:solidFill>
                  <a:schemeClr val="tx1"/>
                </a:solidFill>
                <a:latin typeface="Microsoft YaHei" panose="020B0503020204020204" pitchFamily="34" charset="-122"/>
                <a:ea typeface="Microsoft YaHei" panose="020B0503020204020204" pitchFamily="34" charset="-122"/>
              </a:rPr>
              <a:t>"}. We have a list of models for you to choose from {{ Candidate Models }}. Please select one model from the list.</a:t>
            </a: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96655F4D-AA6F-660C-A9A0-E499792F387B}"/>
              </a:ext>
            </a:extLst>
          </p:cNvPr>
          <p:cNvSpPr txBox="1"/>
          <p:nvPr/>
        </p:nvSpPr>
        <p:spPr>
          <a:xfrm>
            <a:off x="695324" y="1310124"/>
            <a:ext cx="3359841" cy="369332"/>
          </a:xfrm>
          <a:prstGeom prst="rect">
            <a:avLst/>
          </a:prstGeom>
          <a:noFill/>
          <a:ln>
            <a:noFill/>
          </a:ln>
        </p:spPr>
        <p:txBody>
          <a:bodyPr wrap="square" rtlCol="0">
            <a:spAutoFit/>
          </a:bodyPr>
          <a:lstStyle/>
          <a:p>
            <a:r>
              <a:rPr lang="en-US" b="1" dirty="0">
                <a:solidFill>
                  <a:schemeClr val="accent1"/>
                </a:solidFill>
                <a:latin typeface="Microsoft YaHei" panose="020B0503020204020204" pitchFamily="34" charset="-122"/>
                <a:ea typeface="Microsoft YaHei" panose="020B0503020204020204" pitchFamily="34" charset="-122"/>
              </a:rPr>
              <a:t>Prompt for the AI Assistant</a:t>
            </a:r>
          </a:p>
        </p:txBody>
      </p:sp>
      <p:graphicFrame>
        <p:nvGraphicFramePr>
          <p:cNvPr id="7" name="Table 6">
            <a:extLst>
              <a:ext uri="{FF2B5EF4-FFF2-40B4-BE49-F238E27FC236}">
                <a16:creationId xmlns:a16="http://schemas.microsoft.com/office/drawing/2014/main" id="{6C7F652C-E025-EB05-5CD4-4347BCB53259}"/>
              </a:ext>
            </a:extLst>
          </p:cNvPr>
          <p:cNvGraphicFramePr>
            <a:graphicFrameLocks noGrp="1"/>
          </p:cNvGraphicFramePr>
          <p:nvPr>
            <p:extLst>
              <p:ext uri="{D42A27DB-BD31-4B8C-83A1-F6EECF244321}">
                <p14:modId xmlns:p14="http://schemas.microsoft.com/office/powerpoint/2010/main" val="2819997401"/>
              </p:ext>
            </p:extLst>
          </p:nvPr>
        </p:nvGraphicFramePr>
        <p:xfrm>
          <a:off x="788503" y="3720156"/>
          <a:ext cx="10614993" cy="2445694"/>
        </p:xfrm>
        <a:graphic>
          <a:graphicData uri="http://schemas.openxmlformats.org/drawingml/2006/table">
            <a:tbl>
              <a:tblPr firstRow="1" bandRow="1">
                <a:tableStyleId>{5C22544A-7EE6-4342-B048-85BDC9FD1C3A}</a:tableStyleId>
              </a:tblPr>
              <a:tblGrid>
                <a:gridCol w="1868559">
                  <a:extLst>
                    <a:ext uri="{9D8B030D-6E8A-4147-A177-3AD203B41FA5}">
                      <a16:colId xmlns:a16="http://schemas.microsoft.com/office/drawing/2014/main" val="2091661982"/>
                    </a:ext>
                  </a:extLst>
                </a:gridCol>
                <a:gridCol w="3087756">
                  <a:extLst>
                    <a:ext uri="{9D8B030D-6E8A-4147-A177-3AD203B41FA5}">
                      <a16:colId xmlns:a16="http://schemas.microsoft.com/office/drawing/2014/main" val="2199626936"/>
                    </a:ext>
                  </a:extLst>
                </a:gridCol>
                <a:gridCol w="1232452">
                  <a:extLst>
                    <a:ext uri="{9D8B030D-6E8A-4147-A177-3AD203B41FA5}">
                      <a16:colId xmlns:a16="http://schemas.microsoft.com/office/drawing/2014/main" val="479720824"/>
                    </a:ext>
                  </a:extLst>
                </a:gridCol>
                <a:gridCol w="4426226">
                  <a:extLst>
                    <a:ext uri="{9D8B030D-6E8A-4147-A177-3AD203B41FA5}">
                      <a16:colId xmlns:a16="http://schemas.microsoft.com/office/drawing/2014/main" val="392736923"/>
                    </a:ext>
                  </a:extLst>
                </a:gridCol>
              </a:tblGrid>
              <a:tr h="525454">
                <a:tc>
                  <a:txBody>
                    <a:bodyPr/>
                    <a:lstStyle/>
                    <a:p>
                      <a:r>
                        <a:rPr lang="en-US" altLang="zh-CN" dirty="0"/>
                        <a:t>Task</a:t>
                      </a:r>
                      <a:endParaRPr lang="en-US" dirty="0"/>
                    </a:p>
                  </a:txBody>
                  <a:tcPr/>
                </a:tc>
                <a:tc>
                  <a:txBody>
                    <a:bodyPr/>
                    <a:lstStyle/>
                    <a:p>
                      <a:r>
                        <a:rPr lang="en-US" altLang="zh-CN" dirty="0" err="1"/>
                        <a:t>Candidats</a:t>
                      </a:r>
                      <a:endParaRPr lang="en-US" dirty="0"/>
                    </a:p>
                  </a:txBody>
                  <a:tcPr/>
                </a:tc>
                <a:tc>
                  <a:txBody>
                    <a:bodyPr/>
                    <a:lstStyle/>
                    <a:p>
                      <a:r>
                        <a:rPr lang="en-US" dirty="0"/>
                        <a:t>Input</a:t>
                      </a:r>
                    </a:p>
                  </a:txBody>
                  <a:tcPr/>
                </a:tc>
                <a:tc>
                  <a:txBody>
                    <a:bodyPr/>
                    <a:lstStyle/>
                    <a:p>
                      <a:r>
                        <a:rPr lang="en-US" dirty="0"/>
                        <a:t>Model Description</a:t>
                      </a:r>
                    </a:p>
                  </a:txBody>
                  <a:tcPr/>
                </a:tc>
                <a:extLst>
                  <a:ext uri="{0D108BD9-81ED-4DB2-BD59-A6C34878D82A}">
                    <a16:rowId xmlns:a16="http://schemas.microsoft.com/office/drawing/2014/main" val="2090642389"/>
                  </a:ext>
                </a:extLst>
              </a:tr>
              <a:tr h="500270">
                <a:tc>
                  <a:txBody>
                    <a:bodyPr/>
                    <a:lstStyle/>
                    <a:p>
                      <a:r>
                        <a:rPr lang="en-US" altLang="zh-CN" dirty="0">
                          <a:latin typeface="Calibri" panose="020F0502020204030204" pitchFamily="34" charset="0"/>
                          <a:ea typeface="Microsoft YaHei" panose="020B0503020204020204" pitchFamily="34" charset="-122"/>
                          <a:cs typeface="Calibri" panose="020F0502020204030204" pitchFamily="34" charset="0"/>
                        </a:rPr>
                        <a:t>Summarization</a:t>
                      </a:r>
                      <a:r>
                        <a:rPr lang="zh-CN" altLang="en-US" dirty="0">
                          <a:latin typeface="Calibri" panose="020F0502020204030204" pitchFamily="34" charset="0"/>
                          <a:ea typeface="Microsoft YaHei" panose="020B0503020204020204" pitchFamily="34" charset="-122"/>
                          <a:cs typeface="Calibri" panose="020F0502020204030204" pitchFamily="34" charset="0"/>
                        </a:rPr>
                        <a:t> </a:t>
                      </a:r>
                      <a:r>
                        <a:rPr lang="en-US" altLang="zh-CN" dirty="0">
                          <a:latin typeface="Calibri" panose="020F0502020204030204" pitchFamily="34" charset="0"/>
                          <a:ea typeface="Microsoft YaHei" panose="020B0503020204020204" pitchFamily="34" charset="-122"/>
                          <a:cs typeface="Calibri" panose="020F0502020204030204" pitchFamily="34" charset="0"/>
                        </a:rPr>
                        <a:t>(NLP)</a:t>
                      </a:r>
                      <a:endParaRPr lang="en-US" dirty="0">
                        <a:latin typeface="Calibri" panose="020F0502020204030204" pitchFamily="34" charset="0"/>
                        <a:ea typeface="Microsoft YaHei" panose="020B0503020204020204" pitchFamily="34" charset="-122"/>
                        <a:cs typeface="Calibri" panose="020F0502020204030204" pitchFamily="34" charset="0"/>
                      </a:endParaRPr>
                    </a:p>
                  </a:txBody>
                  <a:tcPr/>
                </a:tc>
                <a:tc>
                  <a:txBody>
                    <a:bodyPr/>
                    <a:lstStyle/>
                    <a:p>
                      <a:r>
                        <a:rPr lang="en-AU" dirty="0">
                          <a:latin typeface="Calibri" panose="020F0502020204030204" pitchFamily="34" charset="0"/>
                          <a:ea typeface="Microsoft YaHei" panose="020B0503020204020204" pitchFamily="34" charset="-122"/>
                          <a:cs typeface="Calibri" panose="020F0502020204030204" pitchFamily="34" charset="0"/>
                        </a:rPr>
                        <a:t>[</a:t>
                      </a:r>
                      <a:r>
                        <a:rPr lang="en-AU" dirty="0" err="1">
                          <a:latin typeface="Calibri" panose="020F0502020204030204" pitchFamily="34" charset="0"/>
                          <a:ea typeface="Microsoft YaHei" panose="020B0503020204020204" pitchFamily="34" charset="-122"/>
                          <a:cs typeface="Calibri" panose="020F0502020204030204" pitchFamily="34" charset="0"/>
                        </a:rPr>
                        <a:t>bart</a:t>
                      </a:r>
                      <a:r>
                        <a:rPr lang="en-AU" dirty="0">
                          <a:latin typeface="Calibri" panose="020F0502020204030204" pitchFamily="34" charset="0"/>
                          <a:ea typeface="Microsoft YaHei" panose="020B0503020204020204" pitchFamily="34" charset="-122"/>
                          <a:cs typeface="Calibri" panose="020F0502020204030204" pitchFamily="34" charset="0"/>
                        </a:rPr>
                        <a:t>-large-</a:t>
                      </a:r>
                      <a:r>
                        <a:rPr lang="en-AU" dirty="0" err="1">
                          <a:latin typeface="Calibri" panose="020F0502020204030204" pitchFamily="34" charset="0"/>
                          <a:ea typeface="Microsoft YaHei" panose="020B0503020204020204" pitchFamily="34" charset="-122"/>
                          <a:cs typeface="Calibri" panose="020F0502020204030204" pitchFamily="34" charset="0"/>
                        </a:rPr>
                        <a:t>cnn</a:t>
                      </a:r>
                      <a:r>
                        <a:rPr lang="en-AU" dirty="0">
                          <a:latin typeface="Calibri" panose="020F0502020204030204" pitchFamily="34" charset="0"/>
                          <a:ea typeface="Microsoft YaHei" panose="020B0503020204020204" pitchFamily="34" charset="-122"/>
                          <a:cs typeface="Calibri" panose="020F0502020204030204" pitchFamily="34" charset="0"/>
                        </a:rPr>
                        <a:t>, ...]</a:t>
                      </a:r>
                      <a:endParaRPr lang="en-US" dirty="0">
                        <a:latin typeface="Calibri" panose="020F0502020204030204" pitchFamily="34" charset="0"/>
                        <a:ea typeface="Microsoft YaHei" panose="020B0503020204020204" pitchFamily="34" charset="-122"/>
                        <a:cs typeface="Calibri" panose="020F0502020204030204" pitchFamily="34" charset="0"/>
                      </a:endParaRPr>
                    </a:p>
                  </a:txBody>
                  <a:tcPr/>
                </a:tc>
                <a:tc>
                  <a:txBody>
                    <a:bodyPr/>
                    <a:lstStyle/>
                    <a:p>
                      <a:r>
                        <a:rPr lang="en-US" dirty="0">
                          <a:latin typeface="Calibri" panose="020F0502020204030204" pitchFamily="34" charset="0"/>
                          <a:ea typeface="Microsoft YaHei" panose="020B0503020204020204" pitchFamily="34" charset="-122"/>
                          <a:cs typeface="Calibri" panose="020F0502020204030204" pitchFamily="34" charset="0"/>
                        </a:rPr>
                        <a:t>text</a:t>
                      </a:r>
                    </a:p>
                  </a:txBody>
                  <a:tcPr/>
                </a:tc>
                <a:tc>
                  <a:txBody>
                    <a:bodyPr/>
                    <a:lstStyle/>
                    <a:p>
                      <a:r>
                        <a:rPr lang="en-AU" dirty="0">
                          <a:latin typeface="Calibri" panose="020F0502020204030204" pitchFamily="34" charset="0"/>
                          <a:ea typeface="Microsoft YaHei" panose="020B0503020204020204" pitchFamily="34" charset="-122"/>
                          <a:cs typeface="Calibri" panose="020F0502020204030204" pitchFamily="34" charset="0"/>
                        </a:rPr>
                        <a:t>[ “BART model pre-trained on English language, and fine-tuned...”, ...]</a:t>
                      </a:r>
                      <a:endParaRPr lang="en-US" dirty="0">
                        <a:latin typeface="Calibri" panose="020F0502020204030204" pitchFamily="34" charset="0"/>
                        <a:ea typeface="Microsoft YaHei" panose="020B0503020204020204" pitchFamily="34" charset="-122"/>
                        <a:cs typeface="Calibri" panose="020F0502020204030204" pitchFamily="34" charset="0"/>
                      </a:endParaRPr>
                    </a:p>
                  </a:txBody>
                  <a:tcPr/>
                </a:tc>
                <a:extLst>
                  <a:ext uri="{0D108BD9-81ED-4DB2-BD59-A6C34878D82A}">
                    <a16:rowId xmlns:a16="http://schemas.microsoft.com/office/drawing/2014/main" val="4171653955"/>
                  </a:ext>
                </a:extLst>
              </a:tr>
              <a:tr h="500270">
                <a:tc>
                  <a:txBody>
                    <a:bodyPr/>
                    <a:lstStyle/>
                    <a:p>
                      <a:r>
                        <a:rPr lang="en-US" altLang="zh-CN" dirty="0">
                          <a:latin typeface="Calibri" panose="020F0502020204030204" pitchFamily="34" charset="0"/>
                          <a:ea typeface="Microsoft YaHei" panose="020B0503020204020204" pitchFamily="34" charset="-122"/>
                          <a:cs typeface="Calibri" panose="020F0502020204030204" pitchFamily="34" charset="0"/>
                        </a:rPr>
                        <a:t>Segmentation(CV)</a:t>
                      </a:r>
                      <a:endParaRPr lang="en-US" dirty="0">
                        <a:latin typeface="Calibri" panose="020F0502020204030204" pitchFamily="34" charset="0"/>
                        <a:ea typeface="Microsoft YaHei" panose="020B0503020204020204" pitchFamily="34" charset="-122"/>
                        <a:cs typeface="Calibri" panose="020F0502020204030204" pitchFamily="34" charset="0"/>
                      </a:endParaRPr>
                    </a:p>
                  </a:txBody>
                  <a:tcPr/>
                </a:tc>
                <a:tc>
                  <a:txBody>
                    <a:bodyPr/>
                    <a:lstStyle/>
                    <a:p>
                      <a:r>
                        <a:rPr lang="en-AU" dirty="0">
                          <a:latin typeface="Calibri" panose="020F0502020204030204" pitchFamily="34" charset="0"/>
                          <a:ea typeface="Microsoft YaHei" panose="020B0503020204020204" pitchFamily="34" charset="-122"/>
                          <a:cs typeface="Calibri" panose="020F0502020204030204" pitchFamily="34" charset="0"/>
                        </a:rPr>
                        <a:t>[</a:t>
                      </a:r>
                      <a:r>
                        <a:rPr lang="en-AU" dirty="0" err="1">
                          <a:latin typeface="Calibri" panose="020F0502020204030204" pitchFamily="34" charset="0"/>
                          <a:ea typeface="Microsoft YaHei" panose="020B0503020204020204" pitchFamily="34" charset="-122"/>
                          <a:cs typeface="Calibri" panose="020F0502020204030204" pitchFamily="34" charset="0"/>
                        </a:rPr>
                        <a:t>facebook</a:t>
                      </a:r>
                      <a:r>
                        <a:rPr lang="en-AU" dirty="0">
                          <a:latin typeface="Calibri" panose="020F0502020204030204" pitchFamily="34" charset="0"/>
                          <a:ea typeface="Microsoft YaHei" panose="020B0503020204020204" pitchFamily="34" charset="-122"/>
                          <a:cs typeface="Calibri" panose="020F0502020204030204" pitchFamily="34" charset="0"/>
                        </a:rPr>
                        <a:t>/detr-resnet-50- panoptic, ...]</a:t>
                      </a:r>
                      <a:endParaRPr lang="en-US" dirty="0">
                        <a:latin typeface="Calibri" panose="020F0502020204030204" pitchFamily="34" charset="0"/>
                        <a:ea typeface="Microsoft YaHei" panose="020B0503020204020204" pitchFamily="34" charset="-122"/>
                        <a:cs typeface="Calibri" panose="020F0502020204030204" pitchFamily="34" charset="0"/>
                      </a:endParaRPr>
                    </a:p>
                  </a:txBody>
                  <a:tcPr/>
                </a:tc>
                <a:tc>
                  <a:txBody>
                    <a:bodyPr/>
                    <a:lstStyle/>
                    <a:p>
                      <a:r>
                        <a:rPr lang="en-US" dirty="0">
                          <a:latin typeface="Calibri" panose="020F0502020204030204" pitchFamily="34" charset="0"/>
                          <a:ea typeface="Microsoft YaHei" panose="020B0503020204020204" pitchFamily="34" charset="-122"/>
                          <a:cs typeface="Calibri" panose="020F0502020204030204" pitchFamily="34" charset="0"/>
                        </a:rPr>
                        <a:t>image</a:t>
                      </a:r>
                    </a:p>
                  </a:txBody>
                  <a:tcPr/>
                </a:tc>
                <a:tc>
                  <a:txBody>
                    <a:bodyPr/>
                    <a:lstStyle/>
                    <a:p>
                      <a:r>
                        <a:rPr lang="en-AU" dirty="0">
                          <a:latin typeface="Calibri" panose="020F0502020204030204" pitchFamily="34" charset="0"/>
                          <a:ea typeface="Microsoft YaHei" panose="020B0503020204020204" pitchFamily="34" charset="-122"/>
                          <a:cs typeface="Calibri" panose="020F0502020204030204" pitchFamily="34" charset="0"/>
                        </a:rPr>
                        <a:t>[“</a:t>
                      </a:r>
                      <a:r>
                        <a:rPr lang="en-AU" dirty="0" err="1">
                          <a:latin typeface="Calibri" panose="020F0502020204030204" pitchFamily="34" charset="0"/>
                          <a:ea typeface="Microsoft YaHei" panose="020B0503020204020204" pitchFamily="34" charset="-122"/>
                          <a:cs typeface="Calibri" panose="020F0502020204030204" pitchFamily="34" charset="0"/>
                        </a:rPr>
                        <a:t>DEtection</a:t>
                      </a:r>
                      <a:r>
                        <a:rPr lang="en-AU" dirty="0">
                          <a:latin typeface="Calibri" panose="020F0502020204030204" pitchFamily="34" charset="0"/>
                          <a:ea typeface="Microsoft YaHei" panose="020B0503020204020204" pitchFamily="34" charset="-122"/>
                          <a:cs typeface="Calibri" panose="020F0502020204030204" pitchFamily="34" charset="0"/>
                        </a:rPr>
                        <a:t> </a:t>
                      </a:r>
                      <a:r>
                        <a:rPr lang="en-AU" dirty="0" err="1">
                          <a:latin typeface="Calibri" panose="020F0502020204030204" pitchFamily="34" charset="0"/>
                          <a:ea typeface="Microsoft YaHei" panose="020B0503020204020204" pitchFamily="34" charset="-122"/>
                          <a:cs typeface="Calibri" panose="020F0502020204030204" pitchFamily="34" charset="0"/>
                        </a:rPr>
                        <a:t>TRansformer</a:t>
                      </a:r>
                      <a:r>
                        <a:rPr lang="en-AU" dirty="0">
                          <a:latin typeface="Calibri" panose="020F0502020204030204" pitchFamily="34" charset="0"/>
                          <a:ea typeface="Microsoft YaHei" panose="020B0503020204020204" pitchFamily="34" charset="-122"/>
                          <a:cs typeface="Calibri" panose="020F0502020204030204" pitchFamily="34" charset="0"/>
                        </a:rPr>
                        <a:t> (DETR) model trained end-to-end on ...”, ...]</a:t>
                      </a:r>
                      <a:endParaRPr lang="en-US" dirty="0">
                        <a:latin typeface="Calibri" panose="020F0502020204030204" pitchFamily="34" charset="0"/>
                        <a:ea typeface="Microsoft YaHei" panose="020B0503020204020204" pitchFamily="34" charset="-122"/>
                        <a:cs typeface="Calibri" panose="020F0502020204030204" pitchFamily="34" charset="0"/>
                      </a:endParaRPr>
                    </a:p>
                  </a:txBody>
                  <a:tcPr/>
                </a:tc>
                <a:extLst>
                  <a:ext uri="{0D108BD9-81ED-4DB2-BD59-A6C34878D82A}">
                    <a16:rowId xmlns:a16="http://schemas.microsoft.com/office/drawing/2014/main" val="1564997346"/>
                  </a:ext>
                </a:extLst>
              </a:tr>
              <a:tr h="500270">
                <a:tc>
                  <a:txBody>
                    <a:bodyPr/>
                    <a:lstStyle/>
                    <a:p>
                      <a:r>
                        <a:rPr lang="en-US" dirty="0">
                          <a:latin typeface="Calibri" panose="020F0502020204030204" pitchFamily="34" charset="0"/>
                          <a:ea typeface="Microsoft YaHei" panose="020B0503020204020204" pitchFamily="34" charset="-122"/>
                          <a:cs typeface="Calibri" panose="020F0502020204030204" pitchFamily="34" charset="0"/>
                        </a:rPr>
                        <a:t>Text to Audio (Audio)</a:t>
                      </a:r>
                    </a:p>
                  </a:txBody>
                  <a:tcPr/>
                </a:tc>
                <a:tc>
                  <a:txBody>
                    <a:bodyPr/>
                    <a:lstStyle/>
                    <a:p>
                      <a:r>
                        <a:rPr lang="en-AU" dirty="0">
                          <a:latin typeface="Calibri" panose="020F0502020204030204" pitchFamily="34" charset="0"/>
                          <a:ea typeface="Microsoft YaHei" panose="020B0503020204020204" pitchFamily="34" charset="-122"/>
                          <a:cs typeface="Calibri" panose="020F0502020204030204" pitchFamily="34" charset="0"/>
                        </a:rPr>
                        <a:t>[</a:t>
                      </a:r>
                      <a:r>
                        <a:rPr lang="en-AU" dirty="0" err="1">
                          <a:latin typeface="Calibri" panose="020F0502020204030204" pitchFamily="34" charset="0"/>
                          <a:ea typeface="Microsoft YaHei" panose="020B0503020204020204" pitchFamily="34" charset="-122"/>
                          <a:cs typeface="Calibri" panose="020F0502020204030204" pitchFamily="34" charset="0"/>
                        </a:rPr>
                        <a:t>espnet</a:t>
                      </a:r>
                      <a:r>
                        <a:rPr lang="en-AU" dirty="0">
                          <a:latin typeface="Calibri" panose="020F0502020204030204" pitchFamily="34" charset="0"/>
                          <a:ea typeface="Microsoft YaHei" panose="020B0503020204020204" pitchFamily="34" charset="-122"/>
                          <a:cs typeface="Calibri" panose="020F0502020204030204" pitchFamily="34" charset="0"/>
                        </a:rPr>
                        <a:t>/</a:t>
                      </a:r>
                      <a:r>
                        <a:rPr lang="en-AU" dirty="0" err="1">
                          <a:latin typeface="Calibri" panose="020F0502020204030204" pitchFamily="34" charset="0"/>
                          <a:ea typeface="Microsoft YaHei" panose="020B0503020204020204" pitchFamily="34" charset="-122"/>
                          <a:cs typeface="Calibri" panose="020F0502020204030204" pitchFamily="34" charset="0"/>
                        </a:rPr>
                        <a:t>kanbayashi_ljspeech_vits</a:t>
                      </a:r>
                      <a:r>
                        <a:rPr lang="en-AU" dirty="0">
                          <a:latin typeface="Calibri" panose="020F0502020204030204" pitchFamily="34" charset="0"/>
                          <a:ea typeface="Microsoft YaHei" panose="020B0503020204020204" pitchFamily="34" charset="-122"/>
                          <a:cs typeface="Calibri" panose="020F0502020204030204" pitchFamily="34" charset="0"/>
                        </a:rPr>
                        <a:t>, ...]</a:t>
                      </a:r>
                      <a:endParaRPr lang="en-US" dirty="0">
                        <a:latin typeface="Calibri" panose="020F0502020204030204" pitchFamily="34" charset="0"/>
                        <a:ea typeface="Microsoft YaHei" panose="020B0503020204020204" pitchFamily="34" charset="-122"/>
                        <a:cs typeface="Calibri" panose="020F0502020204030204" pitchFamily="34" charset="0"/>
                      </a:endParaRPr>
                    </a:p>
                  </a:txBody>
                  <a:tcPr/>
                </a:tc>
                <a:tc>
                  <a:txBody>
                    <a:bodyPr/>
                    <a:lstStyle/>
                    <a:p>
                      <a:r>
                        <a:rPr lang="en-US" dirty="0">
                          <a:latin typeface="Calibri" panose="020F0502020204030204" pitchFamily="34" charset="0"/>
                          <a:ea typeface="Microsoft YaHei" panose="020B0503020204020204" pitchFamily="34" charset="-122"/>
                          <a:cs typeface="Calibri" panose="020F0502020204030204" pitchFamily="34" charset="0"/>
                        </a:rPr>
                        <a:t>text</a:t>
                      </a:r>
                    </a:p>
                  </a:txBody>
                  <a:tcPr/>
                </a:tc>
                <a:tc>
                  <a:txBody>
                    <a:bodyPr/>
                    <a:lstStyle/>
                    <a:p>
                      <a:r>
                        <a:rPr lang="en-AU" dirty="0">
                          <a:latin typeface="Calibri" panose="020F0502020204030204" pitchFamily="34" charset="0"/>
                          <a:ea typeface="Microsoft YaHei" panose="020B0503020204020204" pitchFamily="34" charset="-122"/>
                          <a:cs typeface="Calibri" panose="020F0502020204030204" pitchFamily="34" charset="0"/>
                        </a:rPr>
                        <a:t>[“this model was trained by </a:t>
                      </a:r>
                      <a:r>
                        <a:rPr lang="en-AU" dirty="0" err="1">
                          <a:latin typeface="Calibri" panose="020F0502020204030204" pitchFamily="34" charset="0"/>
                          <a:ea typeface="Microsoft YaHei" panose="020B0503020204020204" pitchFamily="34" charset="-122"/>
                          <a:cs typeface="Calibri" panose="020F0502020204030204" pitchFamily="34" charset="0"/>
                        </a:rPr>
                        <a:t>kan-bayashi</a:t>
                      </a:r>
                      <a:r>
                        <a:rPr lang="en-AU" dirty="0">
                          <a:latin typeface="Calibri" panose="020F0502020204030204" pitchFamily="34" charset="0"/>
                          <a:ea typeface="Microsoft YaHei" panose="020B0503020204020204" pitchFamily="34" charset="-122"/>
                          <a:cs typeface="Calibri" panose="020F0502020204030204" pitchFamily="34" charset="0"/>
                        </a:rPr>
                        <a:t> using </a:t>
                      </a:r>
                      <a:r>
                        <a:rPr lang="en-AU" dirty="0" err="1">
                          <a:latin typeface="Calibri" panose="020F0502020204030204" pitchFamily="34" charset="0"/>
                          <a:ea typeface="Microsoft YaHei" panose="020B0503020204020204" pitchFamily="34" charset="-122"/>
                          <a:cs typeface="Calibri" panose="020F0502020204030204" pitchFamily="34" charset="0"/>
                        </a:rPr>
                        <a:t>ljspeech</a:t>
                      </a:r>
                      <a:r>
                        <a:rPr lang="en-AU" dirty="0">
                          <a:latin typeface="Calibri" panose="020F0502020204030204" pitchFamily="34" charset="0"/>
                          <a:ea typeface="Microsoft YaHei" panose="020B0503020204020204" pitchFamily="34" charset="-122"/>
                          <a:cs typeface="Calibri" panose="020F0502020204030204" pitchFamily="34" charset="0"/>
                        </a:rPr>
                        <a:t>/tts1 recipe in...”, ...]</a:t>
                      </a:r>
                      <a:endParaRPr lang="en-US" dirty="0">
                        <a:latin typeface="Calibri" panose="020F0502020204030204" pitchFamily="34" charset="0"/>
                        <a:ea typeface="Microsoft YaHei" panose="020B0503020204020204" pitchFamily="34" charset="-122"/>
                        <a:cs typeface="Calibri" panose="020F0502020204030204" pitchFamily="34" charset="0"/>
                      </a:endParaRPr>
                    </a:p>
                  </a:txBody>
                  <a:tcPr/>
                </a:tc>
                <a:extLst>
                  <a:ext uri="{0D108BD9-81ED-4DB2-BD59-A6C34878D82A}">
                    <a16:rowId xmlns:a16="http://schemas.microsoft.com/office/drawing/2014/main" val="3101087340"/>
                  </a:ext>
                </a:extLst>
              </a:tr>
            </a:tbl>
          </a:graphicData>
        </a:graphic>
      </p:graphicFrame>
    </p:spTree>
    <p:extLst>
      <p:ext uri="{BB962C8B-B14F-4D97-AF65-F5344CB8AC3E}">
        <p14:creationId xmlns:p14="http://schemas.microsoft.com/office/powerpoint/2010/main" val="7150350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9298455C-3B9D-50EA-D2DD-1E1F3F6AEAE0}"/>
              </a:ext>
            </a:extLst>
          </p:cNvPr>
          <p:cNvSpPr txBox="1">
            <a:spLocks/>
          </p:cNvSpPr>
          <p:nvPr/>
        </p:nvSpPr>
        <p:spPr bwMode="gray">
          <a:xfrm>
            <a:off x="695324" y="648689"/>
            <a:ext cx="5747039" cy="424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a:defRPr>
            </a:lvl1pPr>
            <a:lvl2pPr marL="0" indent="0" algn="l" rtl="0" eaLnBrk="1" fontAlgn="base" hangingPunct="1">
              <a:spcBef>
                <a:spcPts val="0"/>
              </a:spcBef>
              <a:spcAft>
                <a:spcPct val="0"/>
              </a:spcAft>
              <a:buFont typeface="Arial" charset="0"/>
              <a:buNone/>
              <a:defRPr sz="2800">
                <a:solidFill>
                  <a:schemeClr val="accent1"/>
                </a:solidFill>
                <a:latin typeface="+mn-lt"/>
                <a:cs typeface="+mn-cs"/>
                <a:sym typeface="Arial"/>
              </a:defRPr>
            </a:lvl2pPr>
            <a:lvl3pPr marL="515938" indent="-171450" algn="l" rtl="0" eaLnBrk="1" fontAlgn="base" hangingPunct="1">
              <a:spcBef>
                <a:spcPct val="20000"/>
              </a:spcBef>
              <a:spcAft>
                <a:spcPct val="0"/>
              </a:spcAft>
              <a:buFont typeface="Arial" charset="0"/>
              <a:buChar char="-"/>
              <a:defRPr sz="1600">
                <a:solidFill>
                  <a:schemeClr val="tx1"/>
                </a:solidFill>
                <a:latin typeface="+mn-lt"/>
                <a:cs typeface="+mn-cs"/>
                <a:sym typeface="Arial"/>
              </a:defRPr>
            </a:lvl3pPr>
            <a:lvl4pPr marL="684213"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4pPr>
            <a:lvl5pPr marL="858838" indent="-173038" algn="l" rtl="0" eaLnBrk="1" fontAlgn="base" hangingPunct="1">
              <a:spcBef>
                <a:spcPct val="20000"/>
              </a:spcBef>
              <a:spcAft>
                <a:spcPct val="0"/>
              </a:spcAft>
              <a:buFont typeface="Arial" charset="0"/>
              <a:buChar char="-"/>
              <a:defRPr sz="1600">
                <a:solidFill>
                  <a:schemeClr val="tx1"/>
                </a:solidFill>
                <a:latin typeface="+mn-lt"/>
                <a:cs typeface="+mn-cs"/>
                <a:sym typeface="Arial"/>
              </a:defRPr>
            </a:lvl5pPr>
            <a:lvl6pPr marL="1316038" indent="-173038" algn="l" rtl="0" eaLnBrk="1" fontAlgn="base" hangingPunct="1">
              <a:spcBef>
                <a:spcPct val="20000"/>
              </a:spcBef>
              <a:spcAft>
                <a:spcPct val="0"/>
              </a:spcAft>
              <a:buFont typeface="Arial" charset="0"/>
              <a:buChar char="-"/>
              <a:defRPr sz="1600">
                <a:solidFill>
                  <a:schemeClr val="tx1"/>
                </a:solidFill>
                <a:latin typeface="+mn-lt"/>
                <a:cs typeface="+mn-cs"/>
              </a:defRPr>
            </a:lvl6pPr>
            <a:lvl7pPr marL="1773238" indent="-173038" algn="l" rtl="0" eaLnBrk="1" fontAlgn="base" hangingPunct="1">
              <a:spcBef>
                <a:spcPct val="20000"/>
              </a:spcBef>
              <a:spcAft>
                <a:spcPct val="0"/>
              </a:spcAft>
              <a:buFont typeface="Arial" charset="0"/>
              <a:buChar char="-"/>
              <a:defRPr sz="1600">
                <a:solidFill>
                  <a:schemeClr val="tx1"/>
                </a:solidFill>
                <a:latin typeface="+mn-lt"/>
                <a:cs typeface="+mn-cs"/>
              </a:defRPr>
            </a:lvl7pPr>
            <a:lvl8pPr marL="2230438" indent="-173038" algn="l" rtl="0" eaLnBrk="1" fontAlgn="base" hangingPunct="1">
              <a:spcBef>
                <a:spcPct val="20000"/>
              </a:spcBef>
              <a:spcAft>
                <a:spcPct val="0"/>
              </a:spcAft>
              <a:buFont typeface="Arial" charset="0"/>
              <a:buChar char="-"/>
              <a:defRPr sz="1600">
                <a:solidFill>
                  <a:schemeClr val="tx1"/>
                </a:solidFill>
                <a:latin typeface="+mn-lt"/>
                <a:cs typeface="+mn-cs"/>
              </a:defRPr>
            </a:lvl8pPr>
            <a:lvl9pPr marL="2687638" indent="-173038" algn="l" rtl="0" eaLnBrk="1" fontAlgn="base" hangingPunct="1">
              <a:spcBef>
                <a:spcPct val="20000"/>
              </a:spcBef>
              <a:spcAft>
                <a:spcPct val="0"/>
              </a:spcAft>
              <a:buFont typeface="Arial"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Microsoft YaHei" panose="020B0503020204020204" pitchFamily="34" charset="-122"/>
                <a:ea typeface="Microsoft YaHei" panose="020B0503020204020204" pitchFamily="34" charset="-122"/>
              </a:rPr>
              <a:t>Tptu-v2</a:t>
            </a:r>
            <a:r>
              <a:rPr lang="zh-CN" altLang="en-US" sz="3200" b="1" kern="0" dirty="0">
                <a:solidFill>
                  <a:srgbClr val="0339A6"/>
                </a:solidFill>
                <a:latin typeface="Microsoft YaHei" panose="020B0503020204020204" pitchFamily="34" charset="-122"/>
                <a:ea typeface="Microsoft YaHei" panose="020B0503020204020204" pitchFamily="34" charset="-122"/>
              </a:rPr>
              <a:t> </a:t>
            </a:r>
            <a:r>
              <a:rPr lang="en-US" altLang="zh-CN" sz="3200" b="1" kern="0" dirty="0">
                <a:solidFill>
                  <a:srgbClr val="0339A6"/>
                </a:solidFill>
                <a:latin typeface="Microsoft YaHei" panose="020B0503020204020204" pitchFamily="34" charset="-122"/>
                <a:ea typeface="Microsoft YaHei" panose="020B0503020204020204" pitchFamily="34" charset="-122"/>
              </a:rPr>
              <a:t>(</a:t>
            </a:r>
            <a:r>
              <a:rPr lang="zh-CN" altLang="en-US" sz="3200" b="1" kern="0" dirty="0">
                <a:solidFill>
                  <a:srgbClr val="0339A6"/>
                </a:solidFill>
                <a:latin typeface="Microsoft YaHei" panose="020B0503020204020204" pitchFamily="34" charset="-122"/>
                <a:ea typeface="Microsoft YaHei" panose="020B0503020204020204" pitchFamily="34" charset="-122"/>
              </a:rPr>
              <a:t>检索器选择工具）</a:t>
            </a:r>
          </a:p>
        </p:txBody>
      </p:sp>
      <p:sp>
        <p:nvSpPr>
          <p:cNvPr id="6" name="TextBox 5">
            <a:extLst>
              <a:ext uri="{FF2B5EF4-FFF2-40B4-BE49-F238E27FC236}">
                <a16:creationId xmlns:a16="http://schemas.microsoft.com/office/drawing/2014/main" id="{89AAB3D7-BDA6-C82C-3512-F09AEA147BD3}"/>
              </a:ext>
            </a:extLst>
          </p:cNvPr>
          <p:cNvSpPr txBox="1"/>
          <p:nvPr/>
        </p:nvSpPr>
        <p:spPr>
          <a:xfrm>
            <a:off x="695324" y="1263815"/>
            <a:ext cx="9584749" cy="923330"/>
          </a:xfrm>
          <a:prstGeom prst="rect">
            <a:avLst/>
          </a:prstGeom>
          <a:noFill/>
        </p:spPr>
        <p:txBody>
          <a:bodyPr wrap="square" rtlCol="0">
            <a:spAutoFit/>
          </a:bodyPr>
          <a:lstStyle/>
          <a:p>
            <a:pPr marL="285750" indent="-285750">
              <a:buFont typeface="Wingdings" pitchFamily="2" charset="2"/>
              <a:buChar char="Ø"/>
            </a:pPr>
            <a:r>
              <a:rPr lang="en-US" dirty="0">
                <a:latin typeface="Microsoft YaHei" panose="020B0503020204020204" pitchFamily="34" charset="-122"/>
                <a:ea typeface="Microsoft YaHei" panose="020B0503020204020204" pitchFamily="34" charset="-122"/>
              </a:rPr>
              <a:t>Putting all tool descriptions into the prompt would add significant computational cost, even beyond the context window.</a:t>
            </a:r>
            <a:endParaRPr lang="en-AU" sz="1000" dirty="0">
              <a:latin typeface="Microsoft YaHei" panose="020B0503020204020204" pitchFamily="34" charset="-122"/>
              <a:ea typeface="Microsoft YaHei" panose="020B0503020204020204" pitchFamily="34" charset="-122"/>
            </a:endParaRPr>
          </a:p>
          <a:p>
            <a:pPr marL="285750" indent="-285750">
              <a:buFont typeface="Wingdings" pitchFamily="2" charset="2"/>
              <a:buChar char="Ø"/>
            </a:pPr>
            <a:r>
              <a:rPr lang="en-US" altLang="zh-CN" dirty="0">
                <a:latin typeface="Microsoft YaHei" panose="020B0503020204020204" pitchFamily="34" charset="-122"/>
                <a:ea typeface="Microsoft YaHei" panose="020B0503020204020204" pitchFamily="34" charset="-122"/>
              </a:rPr>
              <a:t>Unrelated tools will interfere with each other and affect the reasoning of the model</a:t>
            </a:r>
            <a:endParaRPr lang="en-US" dirty="0">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77E7620D-F83D-30EF-D67C-F2F637446821}"/>
              </a:ext>
            </a:extLst>
          </p:cNvPr>
          <p:cNvSpPr txBox="1"/>
          <p:nvPr/>
        </p:nvSpPr>
        <p:spPr>
          <a:xfrm>
            <a:off x="695324" y="2178215"/>
            <a:ext cx="11395076" cy="646331"/>
          </a:xfrm>
          <a:prstGeom prst="rect">
            <a:avLst/>
          </a:prstGeom>
          <a:noFill/>
        </p:spPr>
        <p:txBody>
          <a:bodyPr wrap="square" rtlCol="0">
            <a:spAutoFit/>
          </a:bodyPr>
          <a:lstStyle/>
          <a:p>
            <a:r>
              <a:rPr lang="en-US" dirty="0">
                <a:latin typeface="Microsoft YaHei" panose="020B0503020204020204" pitchFamily="34" charset="-122"/>
                <a:ea typeface="Microsoft YaHei" panose="020B0503020204020204" pitchFamily="34" charset="-122"/>
              </a:rPr>
              <a:t>Use an additional retriever to find </a:t>
            </a:r>
            <a:r>
              <a:rPr lang="en-US" dirty="0">
                <a:solidFill>
                  <a:srgbClr val="FF0000"/>
                </a:solidFill>
                <a:latin typeface="Microsoft YaHei" panose="020B0503020204020204" pitchFamily="34" charset="-122"/>
                <a:ea typeface="Microsoft YaHei" panose="020B0503020204020204" pitchFamily="34" charset="-122"/>
              </a:rPr>
              <a:t>the most relevant </a:t>
            </a:r>
            <a:r>
              <a:rPr lang="en-US" dirty="0">
                <a:latin typeface="Microsoft YaHei" panose="020B0503020204020204" pitchFamily="34" charset="-122"/>
                <a:ea typeface="Microsoft YaHei" panose="020B0503020204020204" pitchFamily="34" charset="-122"/>
              </a:rPr>
              <a:t>tools from the tool library and then feed them into the model for calling</a:t>
            </a:r>
          </a:p>
        </p:txBody>
      </p:sp>
      <p:cxnSp>
        <p:nvCxnSpPr>
          <p:cNvPr id="9" name="Elbow Connector 8">
            <a:extLst>
              <a:ext uri="{FF2B5EF4-FFF2-40B4-BE49-F238E27FC236}">
                <a16:creationId xmlns:a16="http://schemas.microsoft.com/office/drawing/2014/main" id="{10311CE7-102F-C6B4-7EDA-97326E8F9B9B}"/>
              </a:ext>
            </a:extLst>
          </p:cNvPr>
          <p:cNvCxnSpPr>
            <a:cxnSpLocks/>
            <a:stCxn id="6" idx="1"/>
            <a:endCxn id="7" idx="1"/>
          </p:cNvCxnSpPr>
          <p:nvPr/>
        </p:nvCxnSpPr>
        <p:spPr>
          <a:xfrm rot="10800000" flipV="1">
            <a:off x="695324" y="1725479"/>
            <a:ext cx="12700" cy="775901"/>
          </a:xfrm>
          <a:prstGeom prst="bentConnector3">
            <a:avLst>
              <a:gd name="adj1" fmla="val 180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1E813F8D-991F-7F20-678A-8154F8518AE8}"/>
              </a:ext>
            </a:extLst>
          </p:cNvPr>
          <p:cNvPicPr>
            <a:picLocks noChangeAspect="1"/>
          </p:cNvPicPr>
          <p:nvPr/>
        </p:nvPicPr>
        <p:blipFill>
          <a:blip r:embed="rId2"/>
          <a:stretch>
            <a:fillRect/>
          </a:stretch>
        </p:blipFill>
        <p:spPr>
          <a:xfrm>
            <a:off x="2607960" y="2869987"/>
            <a:ext cx="6452291" cy="3960745"/>
          </a:xfrm>
          <a:prstGeom prst="rect">
            <a:avLst/>
          </a:prstGeom>
        </p:spPr>
      </p:pic>
      <p:sp>
        <p:nvSpPr>
          <p:cNvPr id="3" name="Rectangle 2">
            <a:extLst>
              <a:ext uri="{FF2B5EF4-FFF2-40B4-BE49-F238E27FC236}">
                <a16:creationId xmlns:a16="http://schemas.microsoft.com/office/drawing/2014/main" id="{716A2188-C235-C0BF-F26B-52C042FEF3EE}"/>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097995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背景图案&#10;&#10;描述已自动生成"/>
          <p:cNvPicPr>
            <a:picLocks noChangeAspect="1"/>
          </p:cNvPicPr>
          <p:nvPr/>
        </p:nvPicPr>
        <p:blipFill>
          <a:blip r:embed="rId2"/>
          <a:stretch>
            <a:fillRect/>
          </a:stretch>
        </p:blipFill>
        <p:spPr>
          <a:xfrm>
            <a:off x="0" y="0"/>
            <a:ext cx="12192000" cy="6858000"/>
          </a:xfrm>
          <a:prstGeom prst="rect">
            <a:avLst/>
          </a:prstGeom>
        </p:spPr>
      </p:pic>
      <p:pic>
        <p:nvPicPr>
          <p:cNvPr id="9" name="图片 8"/>
          <p:cNvPicPr>
            <a:picLocks noChangeAspect="1"/>
          </p:cNvPicPr>
          <p:nvPr/>
        </p:nvPicPr>
        <p:blipFill>
          <a:blip r:embed="rId3">
            <a:alphaModFix amt="8000"/>
          </a:blip>
          <a:stretch>
            <a:fillRect/>
          </a:stretch>
        </p:blipFill>
        <p:spPr>
          <a:xfrm>
            <a:off x="4419600" y="1884614"/>
            <a:ext cx="7772400" cy="3088771"/>
          </a:xfrm>
          <a:prstGeom prst="rect">
            <a:avLst/>
          </a:prstGeom>
        </p:spPr>
      </p:pic>
      <p:sp>
        <p:nvSpPr>
          <p:cNvPr id="23" name="Text Placeholder 1"/>
          <p:cNvSpPr txBox="1"/>
          <p:nvPr/>
        </p:nvSpPr>
        <p:spPr bwMode="gray">
          <a:xfrm>
            <a:off x="1103852" y="3180380"/>
            <a:ext cx="7297198" cy="424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20204"/>
              </a:defRPr>
            </a:lvl1pPr>
            <a:lvl2pPr marL="0" indent="0" algn="l" rtl="0" eaLnBrk="1" fontAlgn="base" hangingPunct="1">
              <a:spcBef>
                <a:spcPts val="0"/>
              </a:spcBef>
              <a:spcAft>
                <a:spcPct val="0"/>
              </a:spcAft>
              <a:buFont typeface="Arial" panose="020B0604020202020204" pitchFamily="34" charset="0"/>
              <a:buNone/>
              <a:defRPr sz="2800">
                <a:solidFill>
                  <a:schemeClr val="accent1"/>
                </a:solidFill>
                <a:latin typeface="+mn-lt"/>
                <a:cs typeface="+mn-cs"/>
                <a:sym typeface="Arial" panose="020B0604020202020204"/>
              </a:defRPr>
            </a:lvl2pPr>
            <a:lvl3pPr marL="516255" indent="-171450"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3pPr>
            <a:lvl4pPr marL="684530" indent="-16700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4pPr>
            <a:lvl5pPr marL="8591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sym typeface="Arial" panose="020B0604020202020204"/>
              </a:defRPr>
            </a:lvl5pPr>
            <a:lvl6pPr marL="13163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20204" pitchFamily="34" charset="0"/>
              <a:buChar char="-"/>
              <a:defRPr sz="1600">
                <a:solidFill>
                  <a:schemeClr val="tx1"/>
                </a:solidFill>
                <a:latin typeface="+mn-lt"/>
                <a:cs typeface="+mn-cs"/>
              </a:defRPr>
            </a:lvl9pPr>
          </a:lstStyle>
          <a:p>
            <a:pPr>
              <a:spcBef>
                <a:spcPct val="60000"/>
              </a:spcBef>
              <a:defRPr/>
            </a:pPr>
            <a:r>
              <a:rPr lang="en-US" altLang="zh-CN" sz="3200" b="1" kern="0" dirty="0">
                <a:solidFill>
                  <a:schemeClr val="bg1"/>
                </a:solidFill>
                <a:latin typeface="微软雅黑" panose="020B0503020204020204" pitchFamily="34" charset="-122"/>
                <a:ea typeface="微软雅黑" panose="020B0503020204020204" pitchFamily="34" charset="-122"/>
              </a:rPr>
              <a:t>1 | RNN and Transformer</a:t>
            </a:r>
            <a:endParaRPr lang="zh-CN" altLang="en-US" sz="3200" b="1" kern="0"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023360" y="-1005840"/>
            <a:ext cx="184731" cy="369332"/>
          </a:xfrm>
          <a:prstGeom prst="rect">
            <a:avLst/>
          </a:prstGeom>
          <a:noFill/>
        </p:spPr>
        <p:txBody>
          <a:bodyPr wrap="none" rtlCol="0">
            <a:spAutoFit/>
          </a:bodyPr>
          <a:lstStyle/>
          <a:p>
            <a:endParaRPr kumimoji="1" lang="zh-CN"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1EB0D4-0D11-13D5-73BF-53D1FFEA9B10}"/>
              </a:ext>
            </a:extLst>
          </p:cNvPr>
          <p:cNvSpPr txBox="1">
            <a:spLocks/>
          </p:cNvSpPr>
          <p:nvPr/>
        </p:nvSpPr>
        <p:spPr bwMode="gray">
          <a:xfrm>
            <a:off x="695324" y="648689"/>
            <a:ext cx="5747039" cy="424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a:defRPr>
            </a:lvl1pPr>
            <a:lvl2pPr marL="0" indent="0" algn="l" rtl="0" eaLnBrk="1" fontAlgn="base" hangingPunct="1">
              <a:spcBef>
                <a:spcPts val="0"/>
              </a:spcBef>
              <a:spcAft>
                <a:spcPct val="0"/>
              </a:spcAft>
              <a:buFont typeface="Arial" charset="0"/>
              <a:buNone/>
              <a:defRPr sz="2800">
                <a:solidFill>
                  <a:schemeClr val="accent1"/>
                </a:solidFill>
                <a:latin typeface="+mn-lt"/>
                <a:cs typeface="+mn-cs"/>
                <a:sym typeface="Arial"/>
              </a:defRPr>
            </a:lvl2pPr>
            <a:lvl3pPr marL="515938" indent="-171450" algn="l" rtl="0" eaLnBrk="1" fontAlgn="base" hangingPunct="1">
              <a:spcBef>
                <a:spcPct val="20000"/>
              </a:spcBef>
              <a:spcAft>
                <a:spcPct val="0"/>
              </a:spcAft>
              <a:buFont typeface="Arial" charset="0"/>
              <a:buChar char="-"/>
              <a:defRPr sz="1600">
                <a:solidFill>
                  <a:schemeClr val="tx1"/>
                </a:solidFill>
                <a:latin typeface="+mn-lt"/>
                <a:cs typeface="+mn-cs"/>
                <a:sym typeface="Arial"/>
              </a:defRPr>
            </a:lvl3pPr>
            <a:lvl4pPr marL="684213"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4pPr>
            <a:lvl5pPr marL="858838" indent="-173038" algn="l" rtl="0" eaLnBrk="1" fontAlgn="base" hangingPunct="1">
              <a:spcBef>
                <a:spcPct val="20000"/>
              </a:spcBef>
              <a:spcAft>
                <a:spcPct val="0"/>
              </a:spcAft>
              <a:buFont typeface="Arial" charset="0"/>
              <a:buChar char="-"/>
              <a:defRPr sz="1600">
                <a:solidFill>
                  <a:schemeClr val="tx1"/>
                </a:solidFill>
                <a:latin typeface="+mn-lt"/>
                <a:cs typeface="+mn-cs"/>
                <a:sym typeface="Arial"/>
              </a:defRPr>
            </a:lvl5pPr>
            <a:lvl6pPr marL="1316038" indent="-173038" algn="l" rtl="0" eaLnBrk="1" fontAlgn="base" hangingPunct="1">
              <a:spcBef>
                <a:spcPct val="20000"/>
              </a:spcBef>
              <a:spcAft>
                <a:spcPct val="0"/>
              </a:spcAft>
              <a:buFont typeface="Arial" charset="0"/>
              <a:buChar char="-"/>
              <a:defRPr sz="1600">
                <a:solidFill>
                  <a:schemeClr val="tx1"/>
                </a:solidFill>
                <a:latin typeface="+mn-lt"/>
                <a:cs typeface="+mn-cs"/>
              </a:defRPr>
            </a:lvl6pPr>
            <a:lvl7pPr marL="1773238" indent="-173038" algn="l" rtl="0" eaLnBrk="1" fontAlgn="base" hangingPunct="1">
              <a:spcBef>
                <a:spcPct val="20000"/>
              </a:spcBef>
              <a:spcAft>
                <a:spcPct val="0"/>
              </a:spcAft>
              <a:buFont typeface="Arial" charset="0"/>
              <a:buChar char="-"/>
              <a:defRPr sz="1600">
                <a:solidFill>
                  <a:schemeClr val="tx1"/>
                </a:solidFill>
                <a:latin typeface="+mn-lt"/>
                <a:cs typeface="+mn-cs"/>
              </a:defRPr>
            </a:lvl7pPr>
            <a:lvl8pPr marL="2230438" indent="-173038" algn="l" rtl="0" eaLnBrk="1" fontAlgn="base" hangingPunct="1">
              <a:spcBef>
                <a:spcPct val="20000"/>
              </a:spcBef>
              <a:spcAft>
                <a:spcPct val="0"/>
              </a:spcAft>
              <a:buFont typeface="Arial" charset="0"/>
              <a:buChar char="-"/>
              <a:defRPr sz="1600">
                <a:solidFill>
                  <a:schemeClr val="tx1"/>
                </a:solidFill>
                <a:latin typeface="+mn-lt"/>
                <a:cs typeface="+mn-cs"/>
              </a:defRPr>
            </a:lvl8pPr>
            <a:lvl9pPr marL="2687638" indent="-173038" algn="l" rtl="0" eaLnBrk="1" fontAlgn="base" hangingPunct="1">
              <a:spcBef>
                <a:spcPct val="20000"/>
              </a:spcBef>
              <a:spcAft>
                <a:spcPct val="0"/>
              </a:spcAft>
              <a:buFont typeface="Arial"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Microsoft YaHei" panose="020B0503020204020204" pitchFamily="34" charset="-122"/>
                <a:ea typeface="Microsoft YaHei" panose="020B0503020204020204" pitchFamily="34" charset="-122"/>
              </a:rPr>
              <a:t>Tptu-v2</a:t>
            </a:r>
            <a:r>
              <a:rPr lang="zh-CN" altLang="en-US" sz="3200" b="1" kern="0" dirty="0">
                <a:solidFill>
                  <a:srgbClr val="0339A6"/>
                </a:solidFill>
                <a:latin typeface="Microsoft YaHei" panose="020B0503020204020204" pitchFamily="34" charset="-122"/>
                <a:ea typeface="Microsoft YaHei" panose="020B0503020204020204" pitchFamily="34" charset="-122"/>
              </a:rPr>
              <a:t> </a:t>
            </a:r>
            <a:r>
              <a:rPr lang="en-US" altLang="zh-CN" sz="3200" b="1" kern="0" dirty="0">
                <a:solidFill>
                  <a:srgbClr val="0339A6"/>
                </a:solidFill>
                <a:latin typeface="Microsoft YaHei" panose="020B0503020204020204" pitchFamily="34" charset="-122"/>
                <a:ea typeface="Microsoft YaHei" panose="020B0503020204020204" pitchFamily="34" charset="-122"/>
              </a:rPr>
              <a:t>(</a:t>
            </a:r>
            <a:r>
              <a:rPr lang="zh-CN" altLang="en-US" sz="3200" b="1" kern="0" dirty="0">
                <a:solidFill>
                  <a:srgbClr val="0339A6"/>
                </a:solidFill>
                <a:latin typeface="Microsoft YaHei" panose="020B0503020204020204" pitchFamily="34" charset="-122"/>
                <a:ea typeface="Microsoft YaHei" panose="020B0503020204020204" pitchFamily="34" charset="-122"/>
              </a:rPr>
              <a:t>检索器选择工具）</a:t>
            </a:r>
          </a:p>
        </p:txBody>
      </p:sp>
      <p:pic>
        <p:nvPicPr>
          <p:cNvPr id="4" name="Picture 3">
            <a:extLst>
              <a:ext uri="{FF2B5EF4-FFF2-40B4-BE49-F238E27FC236}">
                <a16:creationId xmlns:a16="http://schemas.microsoft.com/office/drawing/2014/main" id="{54E3B5EA-3666-F4F5-DEDF-F25C0B2008EA}"/>
              </a:ext>
            </a:extLst>
          </p:cNvPr>
          <p:cNvPicPr>
            <a:picLocks noChangeAspect="1"/>
          </p:cNvPicPr>
          <p:nvPr/>
        </p:nvPicPr>
        <p:blipFill>
          <a:blip r:embed="rId2"/>
          <a:stretch>
            <a:fillRect/>
          </a:stretch>
        </p:blipFill>
        <p:spPr>
          <a:xfrm>
            <a:off x="802341" y="2191674"/>
            <a:ext cx="10694335" cy="3866736"/>
          </a:xfrm>
          <a:prstGeom prst="rect">
            <a:avLst/>
          </a:prstGeom>
        </p:spPr>
      </p:pic>
      <p:sp>
        <p:nvSpPr>
          <p:cNvPr id="7" name="TextBox 6">
            <a:extLst>
              <a:ext uri="{FF2B5EF4-FFF2-40B4-BE49-F238E27FC236}">
                <a16:creationId xmlns:a16="http://schemas.microsoft.com/office/drawing/2014/main" id="{09E6EBA8-5DE3-8D54-B07E-07A64689D185}"/>
              </a:ext>
            </a:extLst>
          </p:cNvPr>
          <p:cNvSpPr txBox="1"/>
          <p:nvPr/>
        </p:nvSpPr>
        <p:spPr>
          <a:xfrm>
            <a:off x="695324" y="1420296"/>
            <a:ext cx="11277845" cy="923330"/>
          </a:xfrm>
          <a:prstGeom prst="rect">
            <a:avLst/>
          </a:prstGeom>
          <a:noFill/>
        </p:spPr>
        <p:txBody>
          <a:bodyPr wrap="square" rtlCol="0">
            <a:spAutoFit/>
          </a:bodyPr>
          <a:lstStyle/>
          <a:p>
            <a:r>
              <a:rPr lang="en-US" b="1" dirty="0">
                <a:solidFill>
                  <a:srgbClr val="0339A6"/>
                </a:solidFill>
                <a:latin typeface="Microsoft YaHei" panose="020B0503020204020204" pitchFamily="34" charset="-122"/>
                <a:ea typeface="Microsoft YaHei" panose="020B0503020204020204" pitchFamily="34" charset="-122"/>
              </a:rPr>
              <a:t>The goal of the retriever training:</a:t>
            </a:r>
            <a:r>
              <a:rPr lang="zh-CN" altLang="en-US" b="1" dirty="0">
                <a:solidFill>
                  <a:srgbClr val="0339A6"/>
                </a:solidFill>
                <a:latin typeface="Microsoft YaHei" panose="020B0503020204020204" pitchFamily="34" charset="-122"/>
                <a:ea typeface="Microsoft YaHei" panose="020B0503020204020204" pitchFamily="34" charset="-122"/>
              </a:rPr>
              <a:t> </a:t>
            </a:r>
            <a:r>
              <a:rPr lang="en-US" dirty="0">
                <a:latin typeface="Microsoft YaHei" panose="020B0503020204020204" pitchFamily="34" charset="-122"/>
                <a:ea typeface="Microsoft YaHei" panose="020B0503020204020204" pitchFamily="34" charset="-122"/>
              </a:rPr>
              <a:t>input K (instruction, API) pairs, shorten the distance between the instruction and the corresponding API in the semantic space, and increase the distance between negative sample pairs.</a:t>
            </a:r>
          </a:p>
        </p:txBody>
      </p:sp>
      <p:pic>
        <p:nvPicPr>
          <p:cNvPr id="9" name="Picture 8">
            <a:extLst>
              <a:ext uri="{FF2B5EF4-FFF2-40B4-BE49-F238E27FC236}">
                <a16:creationId xmlns:a16="http://schemas.microsoft.com/office/drawing/2014/main" id="{F2734549-133B-C38F-1007-B0087E641661}"/>
              </a:ext>
            </a:extLst>
          </p:cNvPr>
          <p:cNvPicPr>
            <a:picLocks noChangeAspect="1"/>
          </p:cNvPicPr>
          <p:nvPr/>
        </p:nvPicPr>
        <p:blipFill>
          <a:blip r:embed="rId3"/>
          <a:stretch>
            <a:fillRect/>
          </a:stretch>
        </p:blipFill>
        <p:spPr>
          <a:xfrm>
            <a:off x="7652217" y="482971"/>
            <a:ext cx="3790950" cy="755650"/>
          </a:xfrm>
          <a:prstGeom prst="rect">
            <a:avLst/>
          </a:prstGeom>
        </p:spPr>
      </p:pic>
    </p:spTree>
    <p:extLst>
      <p:ext uri="{BB962C8B-B14F-4D97-AF65-F5344CB8AC3E}">
        <p14:creationId xmlns:p14="http://schemas.microsoft.com/office/powerpoint/2010/main" val="8748056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背景图案&#10;&#10;描述已自动生成">
            <a:extLst>
              <a:ext uri="{FF2B5EF4-FFF2-40B4-BE49-F238E27FC236}">
                <a16:creationId xmlns:a16="http://schemas.microsoft.com/office/drawing/2014/main" id="{77FEF8E5-74AE-71F2-BC42-5A7D85DA373D}"/>
              </a:ext>
            </a:extLst>
          </p:cNvPr>
          <p:cNvPicPr>
            <a:picLocks noChangeAspect="1"/>
          </p:cNvPicPr>
          <p:nvPr/>
        </p:nvPicPr>
        <p:blipFill>
          <a:blip r:embed="rId2"/>
          <a:stretch>
            <a:fillRect/>
          </a:stretch>
        </p:blipFill>
        <p:spPr>
          <a:xfrm>
            <a:off x="0" y="0"/>
            <a:ext cx="12192000" cy="6858000"/>
          </a:xfrm>
          <a:prstGeom prst="rect">
            <a:avLst/>
          </a:prstGeom>
        </p:spPr>
      </p:pic>
      <p:pic>
        <p:nvPicPr>
          <p:cNvPr id="9" name="图片 8">
            <a:extLst>
              <a:ext uri="{FF2B5EF4-FFF2-40B4-BE49-F238E27FC236}">
                <a16:creationId xmlns:a16="http://schemas.microsoft.com/office/drawing/2014/main" id="{FC85B889-AE1D-3A41-4A29-D028B5EDE310}"/>
              </a:ext>
            </a:extLst>
          </p:cNvPr>
          <p:cNvPicPr>
            <a:picLocks noChangeAspect="1"/>
          </p:cNvPicPr>
          <p:nvPr/>
        </p:nvPicPr>
        <p:blipFill>
          <a:blip r:embed="rId3">
            <a:alphaModFix amt="8000"/>
          </a:blip>
          <a:stretch>
            <a:fillRect/>
          </a:stretch>
        </p:blipFill>
        <p:spPr>
          <a:xfrm>
            <a:off x="4419600" y="1884614"/>
            <a:ext cx="7772400" cy="3088771"/>
          </a:xfrm>
          <a:prstGeom prst="rect">
            <a:avLst/>
          </a:prstGeom>
        </p:spPr>
      </p:pic>
      <p:sp>
        <p:nvSpPr>
          <p:cNvPr id="23" name="Text Placeholder 1">
            <a:extLst>
              <a:ext uri="{FF2B5EF4-FFF2-40B4-BE49-F238E27FC236}">
                <a16:creationId xmlns:a16="http://schemas.microsoft.com/office/drawing/2014/main" id="{B4B68A84-159C-2C3C-2AA2-BE4512F480FD}"/>
              </a:ext>
            </a:extLst>
          </p:cNvPr>
          <p:cNvSpPr txBox="1">
            <a:spLocks/>
          </p:cNvSpPr>
          <p:nvPr/>
        </p:nvSpPr>
        <p:spPr bwMode="gray">
          <a:xfrm>
            <a:off x="1103851" y="3180380"/>
            <a:ext cx="6453625" cy="424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a:defRPr>
            </a:lvl1pPr>
            <a:lvl2pPr marL="0" indent="0" algn="l" rtl="0" eaLnBrk="1" fontAlgn="base" hangingPunct="1">
              <a:spcBef>
                <a:spcPts val="0"/>
              </a:spcBef>
              <a:spcAft>
                <a:spcPct val="0"/>
              </a:spcAft>
              <a:buFont typeface="Arial" charset="0"/>
              <a:buNone/>
              <a:defRPr sz="2800">
                <a:solidFill>
                  <a:schemeClr val="accent1"/>
                </a:solidFill>
                <a:latin typeface="+mn-lt"/>
                <a:cs typeface="+mn-cs"/>
                <a:sym typeface="Arial"/>
              </a:defRPr>
            </a:lvl2pPr>
            <a:lvl3pPr marL="515938" indent="-171450" algn="l" rtl="0" eaLnBrk="1" fontAlgn="base" hangingPunct="1">
              <a:spcBef>
                <a:spcPct val="20000"/>
              </a:spcBef>
              <a:spcAft>
                <a:spcPct val="0"/>
              </a:spcAft>
              <a:buFont typeface="Arial" charset="0"/>
              <a:buChar char="-"/>
              <a:defRPr sz="1600">
                <a:solidFill>
                  <a:schemeClr val="tx1"/>
                </a:solidFill>
                <a:latin typeface="+mn-lt"/>
                <a:cs typeface="+mn-cs"/>
                <a:sym typeface="Arial"/>
              </a:defRPr>
            </a:lvl3pPr>
            <a:lvl4pPr marL="684213"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4pPr>
            <a:lvl5pPr marL="858838" indent="-173038" algn="l" rtl="0" eaLnBrk="1" fontAlgn="base" hangingPunct="1">
              <a:spcBef>
                <a:spcPct val="20000"/>
              </a:spcBef>
              <a:spcAft>
                <a:spcPct val="0"/>
              </a:spcAft>
              <a:buFont typeface="Arial" charset="0"/>
              <a:buChar char="-"/>
              <a:defRPr sz="1600">
                <a:solidFill>
                  <a:schemeClr val="tx1"/>
                </a:solidFill>
                <a:latin typeface="+mn-lt"/>
                <a:cs typeface="+mn-cs"/>
                <a:sym typeface="Arial"/>
              </a:defRPr>
            </a:lvl5pPr>
            <a:lvl6pPr marL="1316038" indent="-173038" algn="l" rtl="0" eaLnBrk="1" fontAlgn="base" hangingPunct="1">
              <a:spcBef>
                <a:spcPct val="20000"/>
              </a:spcBef>
              <a:spcAft>
                <a:spcPct val="0"/>
              </a:spcAft>
              <a:buFont typeface="Arial" charset="0"/>
              <a:buChar char="-"/>
              <a:defRPr sz="1600">
                <a:solidFill>
                  <a:schemeClr val="tx1"/>
                </a:solidFill>
                <a:latin typeface="+mn-lt"/>
                <a:cs typeface="+mn-cs"/>
              </a:defRPr>
            </a:lvl6pPr>
            <a:lvl7pPr marL="1773238" indent="-173038" algn="l" rtl="0" eaLnBrk="1" fontAlgn="base" hangingPunct="1">
              <a:spcBef>
                <a:spcPct val="20000"/>
              </a:spcBef>
              <a:spcAft>
                <a:spcPct val="0"/>
              </a:spcAft>
              <a:buFont typeface="Arial" charset="0"/>
              <a:buChar char="-"/>
              <a:defRPr sz="1600">
                <a:solidFill>
                  <a:schemeClr val="tx1"/>
                </a:solidFill>
                <a:latin typeface="+mn-lt"/>
                <a:cs typeface="+mn-cs"/>
              </a:defRPr>
            </a:lvl7pPr>
            <a:lvl8pPr marL="2230438" indent="-173038" algn="l" rtl="0" eaLnBrk="1" fontAlgn="base" hangingPunct="1">
              <a:spcBef>
                <a:spcPct val="20000"/>
              </a:spcBef>
              <a:spcAft>
                <a:spcPct val="0"/>
              </a:spcAft>
              <a:buFont typeface="Arial" charset="0"/>
              <a:buChar char="-"/>
              <a:defRPr sz="1600">
                <a:solidFill>
                  <a:schemeClr val="tx1"/>
                </a:solidFill>
                <a:latin typeface="+mn-lt"/>
                <a:cs typeface="+mn-cs"/>
              </a:defRPr>
            </a:lvl8pPr>
            <a:lvl9pPr marL="2687638" indent="-173038" algn="l" rtl="0" eaLnBrk="1" fontAlgn="base" hangingPunct="1">
              <a:spcBef>
                <a:spcPct val="20000"/>
              </a:spcBef>
              <a:spcAft>
                <a:spcPct val="0"/>
              </a:spcAft>
              <a:buFont typeface="Arial" charset="0"/>
              <a:buChar char="-"/>
              <a:defRPr sz="1600">
                <a:solidFill>
                  <a:schemeClr val="tx1"/>
                </a:solidFill>
                <a:latin typeface="+mn-lt"/>
                <a:cs typeface="+mn-cs"/>
              </a:defRPr>
            </a:lvl9pPr>
          </a:lstStyle>
          <a:p>
            <a:pPr>
              <a:spcBef>
                <a:spcPct val="60000"/>
              </a:spcBef>
              <a:defRPr/>
            </a:pPr>
            <a:r>
              <a:rPr lang="en-US" altLang="zh-CN" sz="3200" b="1" kern="0" dirty="0">
                <a:solidFill>
                  <a:schemeClr val="bg1"/>
                </a:solidFill>
                <a:latin typeface="Microsoft YaHei" panose="020B0503020204020204" pitchFamily="34" charset="-122"/>
                <a:ea typeface="Microsoft YaHei" panose="020B0503020204020204" pitchFamily="34" charset="-122"/>
              </a:rPr>
              <a:t>Part</a:t>
            </a:r>
            <a:r>
              <a:rPr lang="zh-CN" altLang="en-US" sz="3200" b="1" kern="0" dirty="0">
                <a:solidFill>
                  <a:schemeClr val="bg1"/>
                </a:solidFill>
                <a:latin typeface="Microsoft YaHei" panose="020B0503020204020204" pitchFamily="34" charset="-122"/>
                <a:ea typeface="Microsoft YaHei" panose="020B0503020204020204" pitchFamily="34" charset="-122"/>
              </a:rPr>
              <a:t> </a:t>
            </a:r>
            <a:r>
              <a:rPr lang="en-US" altLang="zh-CN" sz="3200" b="1" kern="0" dirty="0">
                <a:solidFill>
                  <a:schemeClr val="bg1"/>
                </a:solidFill>
                <a:latin typeface="Microsoft YaHei" panose="020B0503020204020204" pitchFamily="34" charset="-122"/>
                <a:ea typeface="Microsoft YaHei" panose="020B0503020204020204" pitchFamily="34" charset="-122"/>
              </a:rPr>
              <a:t>3</a:t>
            </a:r>
            <a:r>
              <a:rPr lang="zh-CN" altLang="en-US" sz="3200" b="1" kern="0" dirty="0">
                <a:solidFill>
                  <a:schemeClr val="bg1"/>
                </a:solidFill>
                <a:latin typeface="Microsoft YaHei" panose="020B0503020204020204" pitchFamily="34" charset="-122"/>
                <a:ea typeface="Microsoft YaHei" panose="020B0503020204020204" pitchFamily="34" charset="-122"/>
              </a:rPr>
              <a:t>｜</a:t>
            </a:r>
            <a:r>
              <a:rPr lang="en-US" altLang="zh-CN" sz="3200" b="1" kern="0" dirty="0">
                <a:solidFill>
                  <a:schemeClr val="bg1"/>
                </a:solidFill>
                <a:latin typeface="Microsoft YaHei" panose="020B0503020204020204" pitchFamily="34" charset="-122"/>
                <a:ea typeface="Microsoft YaHei" panose="020B0503020204020204" pitchFamily="34" charset="-122"/>
              </a:rPr>
              <a:t>Multi-agent System</a:t>
            </a:r>
            <a:endParaRPr lang="zh-CN" altLang="en-US" sz="3200" kern="0" dirty="0">
              <a:solidFill>
                <a:schemeClr val="bg1"/>
              </a:solidFill>
              <a:latin typeface="Microsoft YaHei" panose="020B0503020204020204" pitchFamily="34" charset="-122"/>
              <a:ea typeface="Microsoft YaHei" panose="020B0503020204020204" pitchFamily="34" charset="-122"/>
            </a:endParaRPr>
          </a:p>
        </p:txBody>
      </p:sp>
      <p:sp>
        <p:nvSpPr>
          <p:cNvPr id="11" name="文本框 10">
            <a:extLst>
              <a:ext uri="{FF2B5EF4-FFF2-40B4-BE49-F238E27FC236}">
                <a16:creationId xmlns:a16="http://schemas.microsoft.com/office/drawing/2014/main" id="{B0B52F5C-3867-0A80-DA70-83051196B061}"/>
              </a:ext>
            </a:extLst>
          </p:cNvPr>
          <p:cNvSpPr txBox="1"/>
          <p:nvPr/>
        </p:nvSpPr>
        <p:spPr>
          <a:xfrm>
            <a:off x="4023360" y="-1005840"/>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37700035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8AA745-23A7-A60E-D2E1-28D4F6B6AC28}"/>
              </a:ext>
            </a:extLst>
          </p:cNvPr>
          <p:cNvSpPr txBox="1"/>
          <p:nvPr/>
        </p:nvSpPr>
        <p:spPr>
          <a:xfrm>
            <a:off x="501445" y="1194619"/>
            <a:ext cx="10722077" cy="1156855"/>
          </a:xfrm>
          <a:prstGeom prst="rect">
            <a:avLst/>
          </a:prstGeom>
          <a:noFill/>
        </p:spPr>
        <p:txBody>
          <a:bodyPr wrap="square" rtlCol="0">
            <a:spAutoFit/>
          </a:bodyPr>
          <a:lstStyle/>
          <a:p>
            <a:pPr marL="285750" indent="-285750">
              <a:lnSpc>
                <a:spcPct val="150000"/>
              </a:lnSpc>
              <a:buFont typeface="Wingdings" pitchFamily="2" charset="2"/>
              <a:buChar char="v"/>
            </a:pPr>
            <a:r>
              <a:rPr lang="en-US" sz="1600" dirty="0">
                <a:latin typeface="Microsoft YaHei" panose="020B0503020204020204" pitchFamily="34" charset="-122"/>
                <a:ea typeface="Microsoft YaHei" panose="020B0503020204020204" pitchFamily="34" charset="-122"/>
              </a:rPr>
              <a:t>Single agent</a:t>
            </a: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Focus on internal mechanisms (memory, tool use, etc.) interact with the external environment </a:t>
            </a:r>
          </a:p>
          <a:p>
            <a:pPr marL="285750" indent="-285750">
              <a:lnSpc>
                <a:spcPct val="150000"/>
              </a:lnSpc>
              <a:buFont typeface="Wingdings" pitchFamily="2" charset="2"/>
              <a:buChar char="v"/>
            </a:pPr>
            <a:r>
              <a:rPr lang="en-US" altLang="zh-CN" sz="1600" dirty="0">
                <a:latin typeface="Microsoft YaHei" panose="020B0503020204020204" pitchFamily="34" charset="-122"/>
                <a:ea typeface="Microsoft YaHei" panose="020B0503020204020204" pitchFamily="34" charset="-122"/>
              </a:rPr>
              <a:t>Multi agent</a:t>
            </a: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 Focus on diverse profiles, interactions between agents, and collective decision-making</a:t>
            </a:r>
            <a:endParaRPr lang="en-US" sz="1600" dirty="0">
              <a:latin typeface="Microsoft YaHei" panose="020B0503020204020204" pitchFamily="34" charset="-122"/>
              <a:ea typeface="Microsoft YaHei" panose="020B0503020204020204" pitchFamily="34" charset="-122"/>
            </a:endParaRPr>
          </a:p>
        </p:txBody>
      </p:sp>
      <p:pic>
        <p:nvPicPr>
          <p:cNvPr id="3" name="Picture 2" descr="A screenshot of a computer&#10;&#10;Description automatically generated">
            <a:extLst>
              <a:ext uri="{FF2B5EF4-FFF2-40B4-BE49-F238E27FC236}">
                <a16:creationId xmlns:a16="http://schemas.microsoft.com/office/drawing/2014/main" id="{F531719A-DF83-2EAE-29D9-311534F3BFA8}"/>
              </a:ext>
            </a:extLst>
          </p:cNvPr>
          <p:cNvPicPr>
            <a:picLocks noChangeAspect="1"/>
          </p:cNvPicPr>
          <p:nvPr/>
        </p:nvPicPr>
        <p:blipFill>
          <a:blip r:embed="rId3"/>
          <a:srcRect b="5441"/>
          <a:stretch/>
        </p:blipFill>
        <p:spPr>
          <a:xfrm>
            <a:off x="1922729" y="2484524"/>
            <a:ext cx="6299567" cy="4288387"/>
          </a:xfrm>
          <a:prstGeom prst="rect">
            <a:avLst/>
          </a:prstGeom>
        </p:spPr>
      </p:pic>
      <p:sp>
        <p:nvSpPr>
          <p:cNvPr id="4" name="TextBox 3">
            <a:extLst>
              <a:ext uri="{FF2B5EF4-FFF2-40B4-BE49-F238E27FC236}">
                <a16:creationId xmlns:a16="http://schemas.microsoft.com/office/drawing/2014/main" id="{34EBFFB8-057E-F9CF-7A97-4373A2166261}"/>
              </a:ext>
            </a:extLst>
          </p:cNvPr>
          <p:cNvSpPr txBox="1"/>
          <p:nvPr/>
        </p:nvSpPr>
        <p:spPr>
          <a:xfrm>
            <a:off x="9133462" y="3180704"/>
            <a:ext cx="1253184" cy="830997"/>
          </a:xfrm>
          <a:prstGeom prst="rect">
            <a:avLst/>
          </a:prstGeom>
          <a:noFill/>
        </p:spPr>
        <p:txBody>
          <a:bodyPr wrap="square">
            <a:spAutoFit/>
          </a:bodyPr>
          <a:lstStyle/>
          <a:p>
            <a:r>
              <a:rPr lang="en-US" altLang="zh-CN" sz="2400" b="1" kern="0" dirty="0">
                <a:solidFill>
                  <a:srgbClr val="0339A6"/>
                </a:solidFill>
                <a:latin typeface="微软雅黑" panose="020B0503020204020204" pitchFamily="34" charset="-122"/>
                <a:ea typeface="微软雅黑" panose="020B0503020204020204" pitchFamily="34" charset="-122"/>
                <a:sym typeface="+mn-ea"/>
              </a:rPr>
              <a:t>Single Agent</a:t>
            </a:r>
          </a:p>
        </p:txBody>
      </p:sp>
      <p:cxnSp>
        <p:nvCxnSpPr>
          <p:cNvPr id="6" name="Straight Arrow Connector 5">
            <a:extLst>
              <a:ext uri="{FF2B5EF4-FFF2-40B4-BE49-F238E27FC236}">
                <a16:creationId xmlns:a16="http://schemas.microsoft.com/office/drawing/2014/main" id="{50219E0A-1DE8-D54A-8B98-65CC86D60264}"/>
              </a:ext>
            </a:extLst>
          </p:cNvPr>
          <p:cNvCxnSpPr>
            <a:cxnSpLocks/>
          </p:cNvCxnSpPr>
          <p:nvPr/>
        </p:nvCxnSpPr>
        <p:spPr>
          <a:xfrm>
            <a:off x="8322124" y="3411537"/>
            <a:ext cx="71151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C10ECAE3-B627-7484-3780-D50E0F64D259}"/>
              </a:ext>
            </a:extLst>
          </p:cNvPr>
          <p:cNvSpPr/>
          <p:nvPr/>
        </p:nvSpPr>
        <p:spPr>
          <a:xfrm>
            <a:off x="5628934" y="2569644"/>
            <a:ext cx="2454211" cy="2409569"/>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本框 15">
            <a:extLst>
              <a:ext uri="{FF2B5EF4-FFF2-40B4-BE49-F238E27FC236}">
                <a16:creationId xmlns:a16="http://schemas.microsoft.com/office/drawing/2014/main" id="{13994D2F-ED20-7872-77CF-9718CD5AABAB}"/>
              </a:ext>
            </a:extLst>
          </p:cNvPr>
          <p:cNvSpPr txBox="1"/>
          <p:nvPr>
            <p:custDataLst>
              <p:tags r:id="rId1"/>
            </p:custDataLst>
          </p:nvPr>
        </p:nvSpPr>
        <p:spPr bwMode="gray">
          <a:xfrm>
            <a:off x="691748" y="592738"/>
            <a:ext cx="6648166" cy="464774"/>
          </a:xfrm>
          <a:prstGeom prst="rect">
            <a:avLst/>
          </a:prstGeom>
          <a:noFill/>
          <a:ln>
            <a:no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90204"/>
              </a:defRPr>
            </a:lvl1pPr>
            <a:lvl2pPr marL="0" indent="0" algn="l" rtl="0" eaLnBrk="1" fontAlgn="base" hangingPunct="1">
              <a:spcBef>
                <a:spcPts val="0"/>
              </a:spcBef>
              <a:spcAft>
                <a:spcPct val="0"/>
              </a:spcAft>
              <a:buFont typeface="Arial" panose="020B0604020202090204" pitchFamily="34" charset="0"/>
              <a:buNone/>
              <a:defRPr sz="2800">
                <a:solidFill>
                  <a:schemeClr val="accent1"/>
                </a:solidFill>
                <a:latin typeface="+mn-lt"/>
                <a:cs typeface="+mn-cs"/>
                <a:sym typeface="Arial" panose="020B0604020202090204"/>
              </a:defRPr>
            </a:lvl2pPr>
            <a:lvl3pPr marL="516255" indent="-171450"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sym typeface="Arial" panose="020B0604020202090204"/>
              </a:defRPr>
            </a:lvl3pPr>
            <a:lvl4pPr marL="684530" indent="-16700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sym typeface="Arial" panose="020B0604020202090204"/>
              </a:defRPr>
            </a:lvl4pPr>
            <a:lvl5pPr marL="8591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sym typeface="Arial" panose="020B0604020202090204"/>
              </a:defRPr>
            </a:lvl5pPr>
            <a:lvl6pPr marL="13163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defRPr>
            </a:lvl9pPr>
          </a:lstStyle>
          <a:p>
            <a:pPr lvl="0" algn="l">
              <a:spcBef>
                <a:spcPct val="60000"/>
              </a:spcBef>
              <a:buClrTx/>
              <a:buSzTx/>
              <a:buFontTx/>
              <a:defRPr/>
            </a:pPr>
            <a:r>
              <a:rPr lang="en-US" altLang="zh-CN" sz="3200" b="1" kern="0" dirty="0">
                <a:solidFill>
                  <a:srgbClr val="0339A6"/>
                </a:solidFill>
                <a:latin typeface="微软雅黑" panose="020B0503020204020204" pitchFamily="34" charset="-122"/>
                <a:ea typeface="微软雅黑" panose="020B0503020204020204" pitchFamily="34" charset="-122"/>
                <a:sym typeface="+mn-ea"/>
              </a:rPr>
              <a:t>Single </a:t>
            </a:r>
            <a:r>
              <a:rPr lang="en-US" altLang="zh-CN" sz="3200" b="1" kern="0" dirty="0" err="1">
                <a:solidFill>
                  <a:srgbClr val="0339A6"/>
                </a:solidFill>
                <a:latin typeface="微软雅黑" panose="020B0503020204020204" pitchFamily="34" charset="-122"/>
                <a:ea typeface="微软雅黑" panose="020B0503020204020204" pitchFamily="34" charset="-122"/>
                <a:sym typeface="+mn-ea"/>
              </a:rPr>
              <a:t>v.s</a:t>
            </a:r>
            <a:r>
              <a:rPr lang="en-US" altLang="zh-CN" sz="3200" b="1" kern="0" dirty="0">
                <a:solidFill>
                  <a:srgbClr val="0339A6"/>
                </a:solidFill>
                <a:latin typeface="微软雅黑" panose="020B0503020204020204" pitchFamily="34" charset="-122"/>
                <a:ea typeface="微软雅黑" panose="020B0503020204020204" pitchFamily="34" charset="-122"/>
                <a:sym typeface="+mn-ea"/>
              </a:rPr>
              <a:t>. Multi Agent</a:t>
            </a:r>
            <a:endParaRPr lang="zh-CN" altLang="en-US" sz="3200" b="1" kern="0" dirty="0">
              <a:solidFill>
                <a:srgbClr val="0339A6"/>
              </a:solidFill>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33741255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of a chatbot&#10;&#10;Description automatically generated">
            <a:extLst>
              <a:ext uri="{FF2B5EF4-FFF2-40B4-BE49-F238E27FC236}">
                <a16:creationId xmlns:a16="http://schemas.microsoft.com/office/drawing/2014/main" id="{BF5875C3-BE6B-9E72-B3BC-7980CA0723E5}"/>
              </a:ext>
            </a:extLst>
          </p:cNvPr>
          <p:cNvPicPr>
            <a:picLocks noChangeAspect="1"/>
          </p:cNvPicPr>
          <p:nvPr/>
        </p:nvPicPr>
        <p:blipFill>
          <a:blip r:embed="rId3"/>
          <a:srcRect b="7671"/>
          <a:stretch/>
        </p:blipFill>
        <p:spPr>
          <a:xfrm>
            <a:off x="655465" y="1043682"/>
            <a:ext cx="5179938" cy="5085656"/>
          </a:xfrm>
          <a:prstGeom prst="rect">
            <a:avLst/>
          </a:prstGeom>
        </p:spPr>
      </p:pic>
      <p:sp>
        <p:nvSpPr>
          <p:cNvPr id="3" name="文本框 15">
            <a:extLst>
              <a:ext uri="{FF2B5EF4-FFF2-40B4-BE49-F238E27FC236}">
                <a16:creationId xmlns:a16="http://schemas.microsoft.com/office/drawing/2014/main" id="{F7AC5903-E32A-EF7E-C9CB-47C225F2B0A4}"/>
              </a:ext>
            </a:extLst>
          </p:cNvPr>
          <p:cNvSpPr txBox="1"/>
          <p:nvPr>
            <p:custDataLst>
              <p:tags r:id="rId1"/>
            </p:custDataLst>
          </p:nvPr>
        </p:nvSpPr>
        <p:spPr bwMode="gray">
          <a:xfrm>
            <a:off x="1124234" y="496275"/>
            <a:ext cx="10880197" cy="464774"/>
          </a:xfrm>
          <a:prstGeom prst="rect">
            <a:avLst/>
          </a:prstGeom>
          <a:noFill/>
          <a:ln>
            <a:no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90204"/>
              </a:defRPr>
            </a:lvl1pPr>
            <a:lvl2pPr marL="0" indent="0" algn="l" rtl="0" eaLnBrk="1" fontAlgn="base" hangingPunct="1">
              <a:spcBef>
                <a:spcPts val="0"/>
              </a:spcBef>
              <a:spcAft>
                <a:spcPct val="0"/>
              </a:spcAft>
              <a:buFont typeface="Arial" panose="020B0604020202090204" pitchFamily="34" charset="0"/>
              <a:buNone/>
              <a:defRPr sz="2800">
                <a:solidFill>
                  <a:schemeClr val="accent1"/>
                </a:solidFill>
                <a:latin typeface="+mn-lt"/>
                <a:cs typeface="+mn-cs"/>
                <a:sym typeface="Arial" panose="020B0604020202090204"/>
              </a:defRPr>
            </a:lvl2pPr>
            <a:lvl3pPr marL="516255" indent="-171450"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sym typeface="Arial" panose="020B0604020202090204"/>
              </a:defRPr>
            </a:lvl3pPr>
            <a:lvl4pPr marL="684530" indent="-16700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sym typeface="Arial" panose="020B0604020202090204"/>
              </a:defRPr>
            </a:lvl4pPr>
            <a:lvl5pPr marL="8591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sym typeface="Arial" panose="020B0604020202090204"/>
              </a:defRPr>
            </a:lvl5pPr>
            <a:lvl6pPr marL="13163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defRPr>
            </a:lvl9pPr>
          </a:lstStyle>
          <a:p>
            <a:pPr lvl="0" algn="l">
              <a:spcBef>
                <a:spcPct val="60000"/>
              </a:spcBef>
              <a:buClrTx/>
              <a:buSzTx/>
              <a:buFontTx/>
              <a:defRPr/>
            </a:pPr>
            <a:r>
              <a:rPr lang="en-US" altLang="zh-CN" sz="3200" b="1" kern="0" dirty="0">
                <a:solidFill>
                  <a:srgbClr val="0339A6"/>
                </a:solidFill>
                <a:latin typeface="微软雅黑" panose="020B0503020204020204" pitchFamily="34" charset="-122"/>
                <a:ea typeface="微软雅黑" panose="020B0503020204020204" pitchFamily="34" charset="-122"/>
                <a:sym typeface="+mn-ea"/>
              </a:rPr>
              <a:t>Multi-agent interaction and communication</a:t>
            </a:r>
            <a:endParaRPr lang="zh-CN" altLang="en-US" sz="3200" b="1" kern="0" dirty="0">
              <a:solidFill>
                <a:srgbClr val="0339A6"/>
              </a:solidFill>
              <a:latin typeface="微软雅黑" panose="020B0503020204020204" pitchFamily="34" charset="-122"/>
              <a:ea typeface="微软雅黑" panose="020B0503020204020204" pitchFamily="34" charset="-122"/>
              <a:sym typeface="+mn-ea"/>
            </a:endParaRPr>
          </a:p>
        </p:txBody>
      </p:sp>
      <p:sp>
        <p:nvSpPr>
          <p:cNvPr id="6" name="TextBox 5">
            <a:extLst>
              <a:ext uri="{FF2B5EF4-FFF2-40B4-BE49-F238E27FC236}">
                <a16:creationId xmlns:a16="http://schemas.microsoft.com/office/drawing/2014/main" id="{F5C56B0D-4FF3-AC68-B9E6-0FBEB2C35714}"/>
              </a:ext>
            </a:extLst>
          </p:cNvPr>
          <p:cNvSpPr txBox="1"/>
          <p:nvPr/>
        </p:nvSpPr>
        <p:spPr>
          <a:xfrm>
            <a:off x="6567055" y="1043682"/>
            <a:ext cx="4738254" cy="3293209"/>
          </a:xfrm>
          <a:prstGeom prst="rect">
            <a:avLst/>
          </a:prstGeom>
          <a:noFill/>
        </p:spPr>
        <p:txBody>
          <a:bodyPr wrap="square" rtlCol="0">
            <a:spAutoFit/>
          </a:bodyPr>
          <a:lstStyle/>
          <a:p>
            <a:r>
              <a:rPr lang="en-US" sz="2000" b="1" dirty="0">
                <a:solidFill>
                  <a:srgbClr val="0339A6"/>
                </a:solidFill>
                <a:latin typeface="Microsoft YaHei" panose="020B0503020204020204" pitchFamily="34" charset="-122"/>
                <a:ea typeface="Microsoft YaHei" panose="020B0503020204020204" pitchFamily="34" charset="-122"/>
              </a:rPr>
              <a:t>Multi-agent </a:t>
            </a:r>
            <a:r>
              <a:rPr lang="en-US" sz="2000" b="1" dirty="0" err="1">
                <a:solidFill>
                  <a:srgbClr val="0339A6"/>
                </a:solidFill>
                <a:latin typeface="Microsoft YaHei" panose="020B0503020204020204" pitchFamily="34" charset="-122"/>
                <a:ea typeface="Microsoft YaHei" panose="020B0503020204020204" pitchFamily="34" charset="-122"/>
              </a:rPr>
              <a:t>Interation</a:t>
            </a:r>
            <a:endParaRPr lang="en-AU" sz="2000" b="1" dirty="0">
              <a:solidFill>
                <a:srgbClr val="0339A6"/>
              </a:solidFill>
              <a:latin typeface="Microsoft YaHei" panose="020B0503020204020204" pitchFamily="34" charset="-122"/>
              <a:ea typeface="Microsoft YaHei" panose="020B0503020204020204" pitchFamily="34" charset="-122"/>
            </a:endParaRPr>
          </a:p>
          <a:p>
            <a:endParaRPr lang="en-AU" altLang="zh-CN" sz="800" dirty="0"/>
          </a:p>
          <a:p>
            <a:pPr marL="285750" indent="-285750">
              <a:spcBef>
                <a:spcPts val="600"/>
              </a:spcBef>
              <a:buFont typeface="Wingdings" pitchFamily="2" charset="2"/>
              <a:buChar char="Ø"/>
            </a:pPr>
            <a:r>
              <a:rPr lang="en-US" altLang="zh-CN" sz="1600" dirty="0">
                <a:latin typeface="Microsoft YaHei" panose="020B0503020204020204" pitchFamily="34" charset="-122"/>
                <a:ea typeface="Microsoft YaHei" panose="020B0503020204020204" pitchFamily="34" charset="-122"/>
              </a:rPr>
              <a:t>Layered</a:t>
            </a: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agents in each layer have clear roles and interact within or across adjacent layers.</a:t>
            </a:r>
            <a:endParaRPr lang="en-AU" altLang="zh-CN" sz="700" dirty="0">
              <a:latin typeface="Microsoft YaHei" panose="020B0503020204020204" pitchFamily="34" charset="-122"/>
              <a:ea typeface="Microsoft YaHei" panose="020B0503020204020204" pitchFamily="34" charset="-122"/>
            </a:endParaRPr>
          </a:p>
          <a:p>
            <a:pPr marL="285750" indent="-285750">
              <a:spcBef>
                <a:spcPts val="600"/>
              </a:spcBef>
              <a:buFont typeface="Wingdings" pitchFamily="2" charset="2"/>
              <a:buChar char="Ø"/>
            </a:pPr>
            <a:r>
              <a:rPr lang="en-US" altLang="zh-CN" sz="1600" dirty="0">
                <a:latin typeface="Microsoft YaHei" panose="020B0503020204020204" pitchFamily="34" charset="-122"/>
                <a:ea typeface="Microsoft YaHei" panose="020B0503020204020204" pitchFamily="34" charset="-122"/>
              </a:rPr>
              <a:t>Decentralized</a:t>
            </a: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agents interact directly with other agents</a:t>
            </a:r>
            <a:endParaRPr lang="en-AU" altLang="zh-CN" sz="700" dirty="0">
              <a:latin typeface="Microsoft YaHei" panose="020B0503020204020204" pitchFamily="34" charset="-122"/>
              <a:ea typeface="Microsoft YaHei" panose="020B0503020204020204" pitchFamily="34" charset="-122"/>
            </a:endParaRPr>
          </a:p>
          <a:p>
            <a:pPr marL="285750" indent="-285750">
              <a:spcBef>
                <a:spcPts val="600"/>
              </a:spcBef>
              <a:buFont typeface="Wingdings" pitchFamily="2" charset="2"/>
              <a:buChar char="Ø"/>
            </a:pPr>
            <a:r>
              <a:rPr lang="en-US" altLang="zh-CN" sz="1600" dirty="0">
                <a:latin typeface="Microsoft YaHei" panose="020B0503020204020204" pitchFamily="34" charset="-122"/>
                <a:ea typeface="Microsoft YaHei" panose="020B0503020204020204" pitchFamily="34" charset="-122"/>
              </a:rPr>
              <a:t>Centralized</a:t>
            </a: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a central agent coordinates system communication</a:t>
            </a:r>
            <a:endParaRPr lang="en-AU" altLang="zh-CN" sz="700" dirty="0">
              <a:latin typeface="Microsoft YaHei" panose="020B0503020204020204" pitchFamily="34" charset="-122"/>
              <a:ea typeface="Microsoft YaHei" panose="020B0503020204020204" pitchFamily="34" charset="-122"/>
            </a:endParaRPr>
          </a:p>
          <a:p>
            <a:pPr marL="285750" indent="-285750">
              <a:spcBef>
                <a:spcPts val="600"/>
              </a:spcBef>
              <a:buFont typeface="Wingdings" pitchFamily="2" charset="2"/>
              <a:buChar char="Ø"/>
            </a:pPr>
            <a:r>
              <a:rPr lang="en-US" altLang="zh-CN" sz="1600" dirty="0">
                <a:latin typeface="Microsoft YaHei" panose="020B0503020204020204" pitchFamily="34" charset="-122"/>
                <a:ea typeface="Microsoft YaHei" panose="020B0503020204020204" pitchFamily="34" charset="-122"/>
              </a:rPr>
              <a:t>Shared message pool</a:t>
            </a: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 Agents publish and obtain information in an info pool to improve communication efficiency</a:t>
            </a:r>
            <a:endParaRPr lang="en-AU" altLang="zh-CN" sz="1600" dirty="0">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F173CE49-29AF-00D3-4C84-C78EFC00E132}"/>
              </a:ext>
            </a:extLst>
          </p:cNvPr>
          <p:cNvSpPr txBox="1"/>
          <p:nvPr/>
        </p:nvSpPr>
        <p:spPr>
          <a:xfrm>
            <a:off x="6564332" y="4351874"/>
            <a:ext cx="5304515" cy="1985159"/>
          </a:xfrm>
          <a:prstGeom prst="rect">
            <a:avLst/>
          </a:prstGeom>
          <a:noFill/>
        </p:spPr>
        <p:txBody>
          <a:bodyPr wrap="square" rtlCol="0">
            <a:spAutoFit/>
          </a:bodyPr>
          <a:lstStyle/>
          <a:p>
            <a:r>
              <a:rPr lang="en-US" sz="2000" b="1" dirty="0">
                <a:solidFill>
                  <a:srgbClr val="0339A6"/>
                </a:solidFill>
                <a:latin typeface="Microsoft YaHei" panose="020B0503020204020204" pitchFamily="34" charset="-122"/>
                <a:ea typeface="Microsoft YaHei" panose="020B0503020204020204" pitchFamily="34" charset="-122"/>
              </a:rPr>
              <a:t>Multi-agent Communication</a:t>
            </a:r>
            <a:endParaRPr lang="en-AU" sz="2000" b="1" dirty="0">
              <a:solidFill>
                <a:srgbClr val="0339A6"/>
              </a:solidFill>
              <a:latin typeface="Microsoft YaHei" panose="020B0503020204020204" pitchFamily="34" charset="-122"/>
              <a:ea typeface="Microsoft YaHei" panose="020B0503020204020204" pitchFamily="34" charset="-122"/>
            </a:endParaRPr>
          </a:p>
          <a:p>
            <a:endParaRPr lang="en-AU" altLang="zh-CN" sz="800" dirty="0"/>
          </a:p>
          <a:p>
            <a:pPr marL="285750" indent="-285750">
              <a:spcBef>
                <a:spcPts val="600"/>
              </a:spcBef>
              <a:buFont typeface="Wingdings" pitchFamily="2" charset="2"/>
              <a:buChar char="v"/>
            </a:pPr>
            <a:r>
              <a:rPr lang="en-US" altLang="zh-CN" sz="1600" dirty="0">
                <a:latin typeface="Microsoft YaHei" panose="020B0503020204020204" pitchFamily="34" charset="-122"/>
                <a:ea typeface="Microsoft YaHei" panose="020B0503020204020204" pitchFamily="34" charset="-122"/>
              </a:rPr>
              <a:t>Cooperation: A common goal, exchange information and collaborate</a:t>
            </a:r>
            <a:endParaRPr lang="en-AU" altLang="zh-CN" sz="500" dirty="0">
              <a:latin typeface="Microsoft YaHei" panose="020B0503020204020204" pitchFamily="34" charset="-122"/>
              <a:ea typeface="Microsoft YaHei" panose="020B0503020204020204" pitchFamily="34" charset="-122"/>
            </a:endParaRPr>
          </a:p>
          <a:p>
            <a:pPr marL="285750" indent="-285750">
              <a:spcBef>
                <a:spcPts val="600"/>
              </a:spcBef>
              <a:buFont typeface="Wingdings" pitchFamily="2" charset="2"/>
              <a:buChar char="v"/>
            </a:pPr>
            <a:r>
              <a:rPr lang="en-US" altLang="zh-CN" sz="1600" dirty="0">
                <a:latin typeface="Microsoft YaHei" panose="020B0503020204020204" pitchFamily="34" charset="-122"/>
                <a:ea typeface="Microsoft YaHei" panose="020B0503020204020204" pitchFamily="34" charset="-122"/>
              </a:rPr>
              <a:t>Debate: Agents hold different positions</a:t>
            </a:r>
            <a:endParaRPr lang="en-AU" altLang="zh-CN" sz="500" dirty="0">
              <a:latin typeface="Microsoft YaHei" panose="020B0503020204020204" pitchFamily="34" charset="-122"/>
              <a:ea typeface="Microsoft YaHei" panose="020B0503020204020204" pitchFamily="34" charset="-122"/>
            </a:endParaRPr>
          </a:p>
          <a:p>
            <a:pPr marL="285750" indent="-285750">
              <a:spcBef>
                <a:spcPts val="600"/>
              </a:spcBef>
              <a:buFont typeface="Wingdings" pitchFamily="2" charset="2"/>
              <a:buChar char="v"/>
            </a:pPr>
            <a:r>
              <a:rPr lang="en-US" altLang="zh-CN" sz="1600" dirty="0">
                <a:latin typeface="Microsoft YaHei" panose="020B0503020204020204" pitchFamily="34" charset="-122"/>
                <a:ea typeface="Microsoft YaHei" panose="020B0503020204020204" pitchFamily="34" charset="-122"/>
              </a:rPr>
              <a:t>Competition: Agents have different goals and compete with each other</a:t>
            </a:r>
            <a:endParaRPr lang="en-AU" altLang="zh-CN" sz="16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0800764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FC8FF2-19E4-3087-4C7D-6DED8FEAC52D}"/>
              </a:ext>
            </a:extLst>
          </p:cNvPr>
          <p:cNvPicPr>
            <a:picLocks noChangeAspect="1"/>
          </p:cNvPicPr>
          <p:nvPr/>
        </p:nvPicPr>
        <p:blipFill>
          <a:blip r:embed="rId3"/>
          <a:stretch>
            <a:fillRect/>
          </a:stretch>
        </p:blipFill>
        <p:spPr>
          <a:xfrm>
            <a:off x="7061860" y="1833392"/>
            <a:ext cx="3211285" cy="3191215"/>
          </a:xfrm>
          <a:prstGeom prst="rect">
            <a:avLst/>
          </a:prstGeom>
        </p:spPr>
      </p:pic>
      <p:sp>
        <p:nvSpPr>
          <p:cNvPr id="3" name="文本框 15">
            <a:extLst>
              <a:ext uri="{FF2B5EF4-FFF2-40B4-BE49-F238E27FC236}">
                <a16:creationId xmlns:a16="http://schemas.microsoft.com/office/drawing/2014/main" id="{2C69E2F3-740B-9455-CB50-3A77B7966B37}"/>
              </a:ext>
            </a:extLst>
          </p:cNvPr>
          <p:cNvSpPr txBox="1"/>
          <p:nvPr>
            <p:custDataLst>
              <p:tags r:id="rId1"/>
            </p:custDataLst>
          </p:nvPr>
        </p:nvSpPr>
        <p:spPr bwMode="gray">
          <a:xfrm>
            <a:off x="636594" y="557093"/>
            <a:ext cx="6334729" cy="527472"/>
          </a:xfrm>
          <a:prstGeom prst="rect">
            <a:avLst/>
          </a:prstGeom>
          <a:noFill/>
          <a:ln>
            <a:no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90204"/>
              </a:defRPr>
            </a:lvl1pPr>
            <a:lvl2pPr marL="0" indent="0" algn="l" rtl="0" eaLnBrk="1" fontAlgn="base" hangingPunct="1">
              <a:spcBef>
                <a:spcPts val="0"/>
              </a:spcBef>
              <a:spcAft>
                <a:spcPct val="0"/>
              </a:spcAft>
              <a:buFont typeface="Arial" panose="020B0604020202090204" pitchFamily="34" charset="0"/>
              <a:buNone/>
              <a:defRPr sz="2800">
                <a:solidFill>
                  <a:schemeClr val="accent1"/>
                </a:solidFill>
                <a:latin typeface="+mn-lt"/>
                <a:cs typeface="+mn-cs"/>
                <a:sym typeface="Arial" panose="020B0604020202090204"/>
              </a:defRPr>
            </a:lvl2pPr>
            <a:lvl3pPr marL="516255" indent="-171450"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sym typeface="Arial" panose="020B0604020202090204"/>
              </a:defRPr>
            </a:lvl3pPr>
            <a:lvl4pPr marL="684530" indent="-16700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sym typeface="Arial" panose="020B0604020202090204"/>
              </a:defRPr>
            </a:lvl4pPr>
            <a:lvl5pPr marL="8591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sym typeface="Arial" panose="020B0604020202090204"/>
              </a:defRPr>
            </a:lvl5pPr>
            <a:lvl6pPr marL="13163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defRPr>
            </a:lvl9pPr>
          </a:lstStyle>
          <a:p>
            <a:pPr lvl="0" algn="l">
              <a:spcBef>
                <a:spcPct val="60000"/>
              </a:spcBef>
              <a:buClrTx/>
              <a:buSzTx/>
              <a:buFontTx/>
              <a:defRPr/>
            </a:pPr>
            <a:r>
              <a:rPr lang="en-US" altLang="zh-CN" sz="3200" b="1" kern="0" dirty="0">
                <a:solidFill>
                  <a:srgbClr val="0339A6"/>
                </a:solidFill>
                <a:latin typeface="微软雅黑" panose="020B0503020204020204" pitchFamily="34" charset="-122"/>
                <a:ea typeface="微软雅黑" panose="020B0503020204020204" pitchFamily="34" charset="-122"/>
                <a:sym typeface="+mn-ea"/>
              </a:rPr>
              <a:t>Agent Collaboration Example</a:t>
            </a:r>
          </a:p>
        </p:txBody>
      </p:sp>
      <p:sp>
        <p:nvSpPr>
          <p:cNvPr id="5" name="TextBox 4">
            <a:extLst>
              <a:ext uri="{FF2B5EF4-FFF2-40B4-BE49-F238E27FC236}">
                <a16:creationId xmlns:a16="http://schemas.microsoft.com/office/drawing/2014/main" id="{7978532F-60C2-7B93-536C-C54DDB5D1ABC}"/>
              </a:ext>
            </a:extLst>
          </p:cNvPr>
          <p:cNvSpPr txBox="1"/>
          <p:nvPr/>
        </p:nvSpPr>
        <p:spPr>
          <a:xfrm>
            <a:off x="636594" y="1852182"/>
            <a:ext cx="5293151" cy="3194721"/>
          </a:xfrm>
          <a:prstGeom prst="rect">
            <a:avLst/>
          </a:prstGeom>
          <a:noFill/>
        </p:spPr>
        <p:txBody>
          <a:bodyPr wrap="square">
            <a:spAutoFit/>
          </a:bodyPr>
          <a:lstStyle/>
          <a:p>
            <a:pPr lvl="0" algn="l">
              <a:spcBef>
                <a:spcPct val="60000"/>
              </a:spcBef>
              <a:buClrTx/>
              <a:buSzTx/>
              <a:buFontTx/>
              <a:defRPr/>
            </a:pPr>
            <a:r>
              <a:rPr lang="en-US" altLang="zh-CN" sz="1800" b="0" i="0" u="none" strike="noStrike" dirty="0">
                <a:solidFill>
                  <a:srgbClr val="191B1F"/>
                </a:solidFill>
                <a:effectLst/>
                <a:latin typeface="Microsoft YaHei" panose="020B0503020204020204" pitchFamily="34" charset="-122"/>
                <a:ea typeface="Microsoft YaHei" panose="020B0503020204020204" pitchFamily="34" charset="-122"/>
              </a:rPr>
              <a:t>Task definition: Four red dots chase two green dots, and get close to the blue dot to get a reward</a:t>
            </a:r>
          </a:p>
          <a:p>
            <a:pPr marL="285750" lvl="0" indent="-285750" algn="l">
              <a:spcBef>
                <a:spcPct val="60000"/>
              </a:spcBef>
              <a:buClrTx/>
              <a:buSzTx/>
              <a:buFont typeface="Wingdings" pitchFamily="2" charset="2"/>
              <a:buChar char="Ø"/>
              <a:defRPr/>
            </a:pPr>
            <a:r>
              <a:rPr lang="en-US" altLang="zh-CN" sz="1800" b="0" i="0" u="none" strike="noStrike" dirty="0">
                <a:solidFill>
                  <a:srgbClr val="191B1F"/>
                </a:solidFill>
                <a:effectLst/>
                <a:latin typeface="Microsoft YaHei" panose="020B0503020204020204" pitchFamily="34" charset="-122"/>
                <a:ea typeface="Microsoft YaHei" panose="020B0503020204020204" pitchFamily="34" charset="-122"/>
              </a:rPr>
              <a:t>The red dots have learned to cooperate with each other to chase the same green dot to get a higher reward.</a:t>
            </a:r>
          </a:p>
          <a:p>
            <a:pPr marL="285750" lvl="0" indent="-285750" algn="l">
              <a:spcBef>
                <a:spcPct val="60000"/>
              </a:spcBef>
              <a:buClrTx/>
              <a:buSzTx/>
              <a:buFont typeface="Wingdings" pitchFamily="2" charset="2"/>
              <a:buChar char="Ø"/>
              <a:defRPr/>
            </a:pPr>
            <a:r>
              <a:rPr lang="en-US" altLang="zh-CN" sz="1800" b="0" i="0" u="none" strike="noStrike" dirty="0">
                <a:solidFill>
                  <a:srgbClr val="191B1F"/>
                </a:solidFill>
                <a:effectLst/>
                <a:latin typeface="Microsoft YaHei" panose="020B0503020204020204" pitchFamily="34" charset="-122"/>
                <a:ea typeface="Microsoft YaHei" panose="020B0503020204020204" pitchFamily="34" charset="-122"/>
              </a:rPr>
              <a:t>The green dots have learned to "split up", one of them is chased by the red dots, and the others try to get close to the blue dot to get a reward while avoiding the red dots.</a:t>
            </a:r>
            <a:endParaRPr lang="zh-CN" altLang="en-US" sz="1800" b="1" kern="0" dirty="0">
              <a:solidFill>
                <a:srgbClr val="0339A6"/>
              </a:solidFill>
              <a:latin typeface="Microsoft YaHei" panose="020B0503020204020204" pitchFamily="34" charset="-122"/>
              <a:ea typeface="Microsoft YaHei" panose="020B0503020204020204" pitchFamily="34" charset="-122"/>
              <a:sym typeface="+mn-ea"/>
            </a:endParaRPr>
          </a:p>
        </p:txBody>
      </p:sp>
      <p:sp>
        <p:nvSpPr>
          <p:cNvPr id="6" name="Rectangle 2">
            <a:extLst>
              <a:ext uri="{FF2B5EF4-FFF2-40B4-BE49-F238E27FC236}">
                <a16:creationId xmlns:a16="http://schemas.microsoft.com/office/drawing/2014/main" id="{83073888-D5C4-56CC-5853-980CD3D202E1}"/>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3515338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5">
            <a:extLst>
              <a:ext uri="{FF2B5EF4-FFF2-40B4-BE49-F238E27FC236}">
                <a16:creationId xmlns:a16="http://schemas.microsoft.com/office/drawing/2014/main" id="{28F7B586-D643-1B24-70C9-E19E004385D1}"/>
              </a:ext>
            </a:extLst>
          </p:cNvPr>
          <p:cNvSpPr txBox="1"/>
          <p:nvPr>
            <p:custDataLst>
              <p:tags r:id="rId1"/>
            </p:custDataLst>
          </p:nvPr>
        </p:nvSpPr>
        <p:spPr bwMode="gray">
          <a:xfrm>
            <a:off x="636594" y="557093"/>
            <a:ext cx="8069744" cy="527472"/>
          </a:xfrm>
          <a:prstGeom prst="rect">
            <a:avLst/>
          </a:prstGeom>
          <a:noFill/>
          <a:ln>
            <a:no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90204"/>
              </a:defRPr>
            </a:lvl1pPr>
            <a:lvl2pPr marL="0" indent="0" algn="l" rtl="0" eaLnBrk="1" fontAlgn="base" hangingPunct="1">
              <a:spcBef>
                <a:spcPts val="0"/>
              </a:spcBef>
              <a:spcAft>
                <a:spcPct val="0"/>
              </a:spcAft>
              <a:buFont typeface="Arial" panose="020B0604020202090204" pitchFamily="34" charset="0"/>
              <a:buNone/>
              <a:defRPr sz="2800">
                <a:solidFill>
                  <a:schemeClr val="accent1"/>
                </a:solidFill>
                <a:latin typeface="+mn-lt"/>
                <a:cs typeface="+mn-cs"/>
                <a:sym typeface="Arial" panose="020B0604020202090204"/>
              </a:defRPr>
            </a:lvl2pPr>
            <a:lvl3pPr marL="516255" indent="-171450"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sym typeface="Arial" panose="020B0604020202090204"/>
              </a:defRPr>
            </a:lvl3pPr>
            <a:lvl4pPr marL="684530" indent="-16700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sym typeface="Arial" panose="020B0604020202090204"/>
              </a:defRPr>
            </a:lvl4pPr>
            <a:lvl5pPr marL="8591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sym typeface="Arial" panose="020B0604020202090204"/>
              </a:defRPr>
            </a:lvl5pPr>
            <a:lvl6pPr marL="13163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defRPr>
            </a:lvl9pPr>
          </a:lstStyle>
          <a:p>
            <a:pPr lvl="0" algn="l">
              <a:spcBef>
                <a:spcPct val="60000"/>
              </a:spcBef>
              <a:buClrTx/>
              <a:buSzTx/>
              <a:buFontTx/>
              <a:defRPr/>
            </a:pPr>
            <a:r>
              <a:rPr lang="en-US" altLang="zh-CN" sz="3200" b="1" kern="0" dirty="0">
                <a:solidFill>
                  <a:srgbClr val="0339A6"/>
                </a:solidFill>
                <a:latin typeface="微软雅黑" panose="020B0503020204020204" pitchFamily="34" charset="-122"/>
                <a:ea typeface="微软雅黑" panose="020B0503020204020204" pitchFamily="34" charset="-122"/>
                <a:sym typeface="+mn-ea"/>
              </a:rPr>
              <a:t>Case 1</a:t>
            </a:r>
            <a:r>
              <a:rPr lang="zh-CN" altLang="en-US" sz="3200" b="1" kern="0" dirty="0">
                <a:solidFill>
                  <a:srgbClr val="0339A6"/>
                </a:solidFill>
                <a:latin typeface="微软雅黑" panose="020B0503020204020204" pitchFamily="34" charset="-122"/>
                <a:ea typeface="微软雅黑" panose="020B0503020204020204" pitchFamily="34" charset="-122"/>
                <a:sym typeface="+mn-ea"/>
              </a:rPr>
              <a:t>：</a:t>
            </a:r>
            <a:r>
              <a:rPr lang="en-US" altLang="zh-CN" sz="3200" b="1" kern="0" dirty="0">
                <a:solidFill>
                  <a:srgbClr val="0339A6"/>
                </a:solidFill>
                <a:latin typeface="微软雅黑" panose="020B0503020204020204" pitchFamily="34" charset="-122"/>
                <a:ea typeface="微软雅黑" panose="020B0503020204020204" pitchFamily="34" charset="-122"/>
                <a:sym typeface="+mn-ea"/>
              </a:rPr>
              <a:t>Smallville, Stanford AI Town</a:t>
            </a:r>
          </a:p>
        </p:txBody>
      </p:sp>
      <p:sp>
        <p:nvSpPr>
          <p:cNvPr id="6" name="TextBox 5">
            <a:extLst>
              <a:ext uri="{FF2B5EF4-FFF2-40B4-BE49-F238E27FC236}">
                <a16:creationId xmlns:a16="http://schemas.microsoft.com/office/drawing/2014/main" id="{15C2056A-FC82-A974-01C4-C61734041271}"/>
              </a:ext>
            </a:extLst>
          </p:cNvPr>
          <p:cNvSpPr txBox="1"/>
          <p:nvPr/>
        </p:nvSpPr>
        <p:spPr>
          <a:xfrm>
            <a:off x="636594" y="1273629"/>
            <a:ext cx="10989349" cy="646331"/>
          </a:xfrm>
          <a:prstGeom prst="rect">
            <a:avLst/>
          </a:prstGeom>
          <a:noFill/>
        </p:spPr>
        <p:txBody>
          <a:bodyPr wrap="square" rtlCol="0">
            <a:spAutoFit/>
          </a:bodyPr>
          <a:lstStyle/>
          <a:p>
            <a:r>
              <a:rPr lang="en-US" dirty="0">
                <a:latin typeface="Microsoft YaHei" panose="020B0503020204020204" pitchFamily="34" charset="-122"/>
                <a:ea typeface="Microsoft YaHei" panose="020B0503020204020204" pitchFamily="34" charset="-122"/>
              </a:rPr>
              <a:t>A sandbox community consisting of 25 intelligent agents, each of which has its own characteristics defined by a natural language, including basic information, personality, family relationships, etc.</a:t>
            </a:r>
          </a:p>
        </p:txBody>
      </p:sp>
      <p:sp>
        <p:nvSpPr>
          <p:cNvPr id="7" name="TextBox 6">
            <a:extLst>
              <a:ext uri="{FF2B5EF4-FFF2-40B4-BE49-F238E27FC236}">
                <a16:creationId xmlns:a16="http://schemas.microsoft.com/office/drawing/2014/main" id="{C4996726-2719-C465-02BC-8AFFE2022BF9}"/>
              </a:ext>
            </a:extLst>
          </p:cNvPr>
          <p:cNvSpPr txBox="1"/>
          <p:nvPr/>
        </p:nvSpPr>
        <p:spPr>
          <a:xfrm>
            <a:off x="636594" y="1919960"/>
            <a:ext cx="10989349" cy="646331"/>
          </a:xfrm>
          <a:prstGeom prst="rect">
            <a:avLst/>
          </a:prstGeom>
          <a:noFill/>
        </p:spPr>
        <p:txBody>
          <a:bodyPr wrap="square" rtlCol="0">
            <a:spAutoFit/>
          </a:bodyPr>
          <a:lstStyle/>
          <a:p>
            <a:r>
              <a:rPr lang="en-US" dirty="0">
                <a:latin typeface="Microsoft YaHei" panose="020B0503020204020204" pitchFamily="34" charset="-122"/>
                <a:ea typeface="Microsoft YaHei" panose="020B0503020204020204" pitchFamily="34" charset="-122"/>
              </a:rPr>
              <a:t>Agents can interact with the environment, understand the status of other agents, and interact with other agents through natural language forms.</a:t>
            </a:r>
          </a:p>
        </p:txBody>
      </p:sp>
      <p:pic>
        <p:nvPicPr>
          <p:cNvPr id="10" name="Picture 9">
            <a:extLst>
              <a:ext uri="{FF2B5EF4-FFF2-40B4-BE49-F238E27FC236}">
                <a16:creationId xmlns:a16="http://schemas.microsoft.com/office/drawing/2014/main" id="{4BE5AA92-DC77-B68E-FCD3-404CC10E5C7B}"/>
              </a:ext>
            </a:extLst>
          </p:cNvPr>
          <p:cNvPicPr>
            <a:picLocks noChangeAspect="1"/>
          </p:cNvPicPr>
          <p:nvPr/>
        </p:nvPicPr>
        <p:blipFill>
          <a:blip r:embed="rId3"/>
          <a:stretch>
            <a:fillRect/>
          </a:stretch>
        </p:blipFill>
        <p:spPr>
          <a:xfrm>
            <a:off x="542611" y="2767166"/>
            <a:ext cx="7393580" cy="3207796"/>
          </a:xfrm>
          <a:prstGeom prst="rect">
            <a:avLst/>
          </a:prstGeom>
        </p:spPr>
      </p:pic>
      <p:pic>
        <p:nvPicPr>
          <p:cNvPr id="12" name="Picture 11">
            <a:extLst>
              <a:ext uri="{FF2B5EF4-FFF2-40B4-BE49-F238E27FC236}">
                <a16:creationId xmlns:a16="http://schemas.microsoft.com/office/drawing/2014/main" id="{39C0AEF5-BE94-B8DE-A299-ADB5BDC272F0}"/>
              </a:ext>
            </a:extLst>
          </p:cNvPr>
          <p:cNvPicPr>
            <a:picLocks noChangeAspect="1"/>
          </p:cNvPicPr>
          <p:nvPr/>
        </p:nvPicPr>
        <p:blipFill>
          <a:blip r:embed="rId4"/>
          <a:stretch>
            <a:fillRect/>
          </a:stretch>
        </p:blipFill>
        <p:spPr>
          <a:xfrm>
            <a:off x="8278399" y="2608457"/>
            <a:ext cx="3277007" cy="3366505"/>
          </a:xfrm>
          <a:prstGeom prst="rect">
            <a:avLst/>
          </a:prstGeom>
        </p:spPr>
      </p:pic>
      <p:sp>
        <p:nvSpPr>
          <p:cNvPr id="13" name="TextBox 12">
            <a:extLst>
              <a:ext uri="{FF2B5EF4-FFF2-40B4-BE49-F238E27FC236}">
                <a16:creationId xmlns:a16="http://schemas.microsoft.com/office/drawing/2014/main" id="{A912795C-7FC5-4218-8B23-718B89FE2DE1}"/>
              </a:ext>
            </a:extLst>
          </p:cNvPr>
          <p:cNvSpPr txBox="1"/>
          <p:nvPr/>
        </p:nvSpPr>
        <p:spPr>
          <a:xfrm>
            <a:off x="2046037" y="5950014"/>
            <a:ext cx="5050332" cy="369332"/>
          </a:xfrm>
          <a:prstGeom prst="rect">
            <a:avLst/>
          </a:prstGeom>
          <a:noFill/>
        </p:spPr>
        <p:txBody>
          <a:bodyPr wrap="square" rtlCol="0">
            <a:spAutoFit/>
          </a:bodyPr>
          <a:lstStyle/>
          <a:p>
            <a:r>
              <a:rPr lang="en-US" dirty="0">
                <a:latin typeface="Microsoft YaHei" panose="020B0503020204020204" pitchFamily="34" charset="-122"/>
                <a:ea typeface="Microsoft YaHei" panose="020B0503020204020204" pitchFamily="34" charset="-122"/>
              </a:rPr>
              <a:t>An environment with interactive objects</a:t>
            </a:r>
          </a:p>
        </p:txBody>
      </p:sp>
      <p:sp>
        <p:nvSpPr>
          <p:cNvPr id="14" name="TextBox 13">
            <a:extLst>
              <a:ext uri="{FF2B5EF4-FFF2-40B4-BE49-F238E27FC236}">
                <a16:creationId xmlns:a16="http://schemas.microsoft.com/office/drawing/2014/main" id="{1E85C62C-3B24-03AA-2905-38D86A1FE406}"/>
              </a:ext>
            </a:extLst>
          </p:cNvPr>
          <p:cNvSpPr txBox="1"/>
          <p:nvPr/>
        </p:nvSpPr>
        <p:spPr>
          <a:xfrm>
            <a:off x="8611987" y="5978970"/>
            <a:ext cx="2879227" cy="369332"/>
          </a:xfrm>
          <a:prstGeom prst="rect">
            <a:avLst/>
          </a:prstGeom>
          <a:noFill/>
        </p:spPr>
        <p:txBody>
          <a:bodyPr wrap="square" rtlCol="0">
            <a:spAutoFit/>
          </a:bodyPr>
          <a:lstStyle/>
          <a:p>
            <a:r>
              <a:rPr lang="en-US" dirty="0">
                <a:latin typeface="Microsoft YaHei" panose="020B0503020204020204" pitchFamily="34" charset="-122"/>
                <a:ea typeface="Microsoft YaHei" panose="020B0503020204020204" pitchFamily="34" charset="-122"/>
              </a:rPr>
              <a:t>Character initialization</a:t>
            </a:r>
          </a:p>
        </p:txBody>
      </p:sp>
    </p:spTree>
    <p:extLst>
      <p:ext uri="{BB962C8B-B14F-4D97-AF65-F5344CB8AC3E}">
        <p14:creationId xmlns:p14="http://schemas.microsoft.com/office/powerpoint/2010/main" val="34765157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1C0DE96-99DE-FA52-699C-CE12686A62C3}"/>
              </a:ext>
            </a:extLst>
          </p:cNvPr>
          <p:cNvSpPr txBox="1"/>
          <p:nvPr/>
        </p:nvSpPr>
        <p:spPr>
          <a:xfrm>
            <a:off x="636594" y="1286304"/>
            <a:ext cx="11174406" cy="646331"/>
          </a:xfrm>
          <a:prstGeom prst="rect">
            <a:avLst/>
          </a:prstGeom>
          <a:noFill/>
        </p:spPr>
        <p:txBody>
          <a:bodyPr wrap="square" rtlCol="0">
            <a:spAutoFit/>
          </a:bodyPr>
          <a:lstStyle/>
          <a:p>
            <a:r>
              <a:rPr lang="en-US" dirty="0">
                <a:latin typeface="Microsoft YaHei" panose="020B0503020204020204" pitchFamily="34" charset="-122"/>
                <a:ea typeface="Microsoft YaHei" panose="020B0503020204020204" pitchFamily="34" charset="-122"/>
              </a:rPr>
              <a:t>The capabilities of an agent include memory, reflection, planning, and action. Each agent has its own unique memory stream, and will reflect, plan, and act based on memory and observation.</a:t>
            </a:r>
          </a:p>
        </p:txBody>
      </p:sp>
      <p:pic>
        <p:nvPicPr>
          <p:cNvPr id="10" name="Picture 9">
            <a:extLst>
              <a:ext uri="{FF2B5EF4-FFF2-40B4-BE49-F238E27FC236}">
                <a16:creationId xmlns:a16="http://schemas.microsoft.com/office/drawing/2014/main" id="{7421F152-EA56-9763-6471-348C875BF3AF}"/>
              </a:ext>
            </a:extLst>
          </p:cNvPr>
          <p:cNvPicPr>
            <a:picLocks noChangeAspect="1"/>
          </p:cNvPicPr>
          <p:nvPr/>
        </p:nvPicPr>
        <p:blipFill>
          <a:blip r:embed="rId3"/>
          <a:stretch>
            <a:fillRect/>
          </a:stretch>
        </p:blipFill>
        <p:spPr>
          <a:xfrm>
            <a:off x="780940" y="2190202"/>
            <a:ext cx="10630120" cy="3939136"/>
          </a:xfrm>
          <a:prstGeom prst="rect">
            <a:avLst/>
          </a:prstGeom>
        </p:spPr>
      </p:pic>
      <p:sp>
        <p:nvSpPr>
          <p:cNvPr id="3" name="文本框 15">
            <a:extLst>
              <a:ext uri="{FF2B5EF4-FFF2-40B4-BE49-F238E27FC236}">
                <a16:creationId xmlns:a16="http://schemas.microsoft.com/office/drawing/2014/main" id="{05748E22-B741-1756-4DA8-9B1766A6483B}"/>
              </a:ext>
            </a:extLst>
          </p:cNvPr>
          <p:cNvSpPr txBox="1"/>
          <p:nvPr>
            <p:custDataLst>
              <p:tags r:id="rId1"/>
            </p:custDataLst>
          </p:nvPr>
        </p:nvSpPr>
        <p:spPr bwMode="gray">
          <a:xfrm>
            <a:off x="636594" y="557093"/>
            <a:ext cx="8069744" cy="527472"/>
          </a:xfrm>
          <a:prstGeom prst="rect">
            <a:avLst/>
          </a:prstGeom>
          <a:noFill/>
          <a:ln>
            <a:no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90204"/>
              </a:defRPr>
            </a:lvl1pPr>
            <a:lvl2pPr marL="0" indent="0" algn="l" rtl="0" eaLnBrk="1" fontAlgn="base" hangingPunct="1">
              <a:spcBef>
                <a:spcPts val="0"/>
              </a:spcBef>
              <a:spcAft>
                <a:spcPct val="0"/>
              </a:spcAft>
              <a:buFont typeface="Arial" panose="020B0604020202090204" pitchFamily="34" charset="0"/>
              <a:buNone/>
              <a:defRPr sz="2800">
                <a:solidFill>
                  <a:schemeClr val="accent1"/>
                </a:solidFill>
                <a:latin typeface="+mn-lt"/>
                <a:cs typeface="+mn-cs"/>
                <a:sym typeface="Arial" panose="020B0604020202090204"/>
              </a:defRPr>
            </a:lvl2pPr>
            <a:lvl3pPr marL="516255" indent="-171450"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sym typeface="Arial" panose="020B0604020202090204"/>
              </a:defRPr>
            </a:lvl3pPr>
            <a:lvl4pPr marL="684530" indent="-16700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sym typeface="Arial" panose="020B0604020202090204"/>
              </a:defRPr>
            </a:lvl4pPr>
            <a:lvl5pPr marL="8591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sym typeface="Arial" panose="020B0604020202090204"/>
              </a:defRPr>
            </a:lvl5pPr>
            <a:lvl6pPr marL="13163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defRPr>
            </a:lvl9pPr>
          </a:lstStyle>
          <a:p>
            <a:pPr lvl="0" algn="l">
              <a:spcBef>
                <a:spcPct val="60000"/>
              </a:spcBef>
              <a:buClrTx/>
              <a:buSzTx/>
              <a:buFontTx/>
              <a:defRPr/>
            </a:pPr>
            <a:r>
              <a:rPr lang="en-US" altLang="zh-CN" sz="3200" b="1" kern="0" dirty="0">
                <a:solidFill>
                  <a:srgbClr val="0339A6"/>
                </a:solidFill>
                <a:latin typeface="微软雅黑" panose="020B0503020204020204" pitchFamily="34" charset="-122"/>
                <a:ea typeface="微软雅黑" panose="020B0503020204020204" pitchFamily="34" charset="-122"/>
                <a:sym typeface="+mn-ea"/>
              </a:rPr>
              <a:t>Case 1</a:t>
            </a:r>
            <a:r>
              <a:rPr lang="zh-CN" altLang="en-US" sz="3200" b="1" kern="0" dirty="0">
                <a:solidFill>
                  <a:srgbClr val="0339A6"/>
                </a:solidFill>
                <a:latin typeface="微软雅黑" panose="020B0503020204020204" pitchFamily="34" charset="-122"/>
                <a:ea typeface="微软雅黑" panose="020B0503020204020204" pitchFamily="34" charset="-122"/>
                <a:sym typeface="+mn-ea"/>
              </a:rPr>
              <a:t>：</a:t>
            </a:r>
            <a:r>
              <a:rPr lang="en-US" altLang="zh-CN" sz="3200" b="1" kern="0" dirty="0">
                <a:solidFill>
                  <a:srgbClr val="0339A6"/>
                </a:solidFill>
                <a:latin typeface="微软雅黑" panose="020B0503020204020204" pitchFamily="34" charset="-122"/>
                <a:ea typeface="微软雅黑" panose="020B0503020204020204" pitchFamily="34" charset="-122"/>
                <a:sym typeface="+mn-ea"/>
              </a:rPr>
              <a:t>Smallville, Stanford AI Town</a:t>
            </a:r>
          </a:p>
        </p:txBody>
      </p:sp>
    </p:spTree>
    <p:extLst>
      <p:ext uri="{BB962C8B-B14F-4D97-AF65-F5344CB8AC3E}">
        <p14:creationId xmlns:p14="http://schemas.microsoft.com/office/powerpoint/2010/main" val="5228414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861BA6-3FCA-76CC-4671-4D4A8D4B6DD5}"/>
              </a:ext>
            </a:extLst>
          </p:cNvPr>
          <p:cNvPicPr>
            <a:picLocks noChangeAspect="1"/>
          </p:cNvPicPr>
          <p:nvPr/>
        </p:nvPicPr>
        <p:blipFill>
          <a:blip r:embed="rId3"/>
          <a:stretch>
            <a:fillRect/>
          </a:stretch>
        </p:blipFill>
        <p:spPr>
          <a:xfrm>
            <a:off x="1686911" y="2096758"/>
            <a:ext cx="8677502" cy="4624972"/>
          </a:xfrm>
          <a:prstGeom prst="rect">
            <a:avLst/>
          </a:prstGeom>
        </p:spPr>
      </p:pic>
      <p:sp>
        <p:nvSpPr>
          <p:cNvPr id="6" name="TextBox 5">
            <a:extLst>
              <a:ext uri="{FF2B5EF4-FFF2-40B4-BE49-F238E27FC236}">
                <a16:creationId xmlns:a16="http://schemas.microsoft.com/office/drawing/2014/main" id="{885223C1-5E7F-09AE-32B7-189B396FE4CE}"/>
              </a:ext>
            </a:extLst>
          </p:cNvPr>
          <p:cNvSpPr txBox="1"/>
          <p:nvPr/>
        </p:nvSpPr>
        <p:spPr>
          <a:xfrm>
            <a:off x="636593" y="1286304"/>
            <a:ext cx="10937991" cy="923330"/>
          </a:xfrm>
          <a:prstGeom prst="rect">
            <a:avLst/>
          </a:prstGeom>
          <a:noFill/>
        </p:spPr>
        <p:txBody>
          <a:bodyPr wrap="square" rtlCol="0">
            <a:spAutoFit/>
          </a:bodyPr>
          <a:lstStyle/>
          <a:p>
            <a:r>
              <a:rPr lang="en-US" altLang="zh-CN" dirty="0">
                <a:latin typeface="Microsoft YaHei" panose="020B0503020204020204" pitchFamily="34" charset="-122"/>
                <a:ea typeface="Microsoft YaHei" panose="020B0503020204020204" pitchFamily="34" charset="-122"/>
              </a:rPr>
              <a:t>Each agent has its own unique memory stream, and retrieves memories based on importance (memorable vs. everyday), proximity (recent vs. long ago), and relevance to the current situation. Memories are scored by the language model as they are generated.</a:t>
            </a:r>
            <a:endParaRPr lang="en-US" dirty="0">
              <a:latin typeface="Microsoft YaHei" panose="020B0503020204020204" pitchFamily="34" charset="-122"/>
              <a:ea typeface="Microsoft YaHei" panose="020B0503020204020204" pitchFamily="34" charset="-122"/>
            </a:endParaRPr>
          </a:p>
        </p:txBody>
      </p:sp>
      <p:sp>
        <p:nvSpPr>
          <p:cNvPr id="2" name="文本框 15">
            <a:extLst>
              <a:ext uri="{FF2B5EF4-FFF2-40B4-BE49-F238E27FC236}">
                <a16:creationId xmlns:a16="http://schemas.microsoft.com/office/drawing/2014/main" id="{594B92DF-BD2F-E214-491C-122A2B96FD1B}"/>
              </a:ext>
            </a:extLst>
          </p:cNvPr>
          <p:cNvSpPr txBox="1"/>
          <p:nvPr>
            <p:custDataLst>
              <p:tags r:id="rId1"/>
            </p:custDataLst>
          </p:nvPr>
        </p:nvSpPr>
        <p:spPr bwMode="gray">
          <a:xfrm>
            <a:off x="636594" y="557093"/>
            <a:ext cx="8069744" cy="527472"/>
          </a:xfrm>
          <a:prstGeom prst="rect">
            <a:avLst/>
          </a:prstGeom>
          <a:noFill/>
          <a:ln>
            <a:no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90204"/>
              </a:defRPr>
            </a:lvl1pPr>
            <a:lvl2pPr marL="0" indent="0" algn="l" rtl="0" eaLnBrk="1" fontAlgn="base" hangingPunct="1">
              <a:spcBef>
                <a:spcPts val="0"/>
              </a:spcBef>
              <a:spcAft>
                <a:spcPct val="0"/>
              </a:spcAft>
              <a:buFont typeface="Arial" panose="020B0604020202090204" pitchFamily="34" charset="0"/>
              <a:buNone/>
              <a:defRPr sz="2800">
                <a:solidFill>
                  <a:schemeClr val="accent1"/>
                </a:solidFill>
                <a:latin typeface="+mn-lt"/>
                <a:cs typeface="+mn-cs"/>
                <a:sym typeface="Arial" panose="020B0604020202090204"/>
              </a:defRPr>
            </a:lvl2pPr>
            <a:lvl3pPr marL="516255" indent="-171450"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sym typeface="Arial" panose="020B0604020202090204"/>
              </a:defRPr>
            </a:lvl3pPr>
            <a:lvl4pPr marL="684530" indent="-16700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sym typeface="Arial" panose="020B0604020202090204"/>
              </a:defRPr>
            </a:lvl4pPr>
            <a:lvl5pPr marL="8591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sym typeface="Arial" panose="020B0604020202090204"/>
              </a:defRPr>
            </a:lvl5pPr>
            <a:lvl6pPr marL="13163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defRPr>
            </a:lvl9pPr>
          </a:lstStyle>
          <a:p>
            <a:pPr lvl="0" algn="l">
              <a:spcBef>
                <a:spcPct val="60000"/>
              </a:spcBef>
              <a:buClrTx/>
              <a:buSzTx/>
              <a:buFontTx/>
              <a:defRPr/>
            </a:pPr>
            <a:r>
              <a:rPr lang="en-US" altLang="zh-CN" sz="3200" b="1" kern="0" dirty="0">
                <a:solidFill>
                  <a:srgbClr val="0339A6"/>
                </a:solidFill>
                <a:latin typeface="微软雅黑" panose="020B0503020204020204" pitchFamily="34" charset="-122"/>
                <a:ea typeface="微软雅黑" panose="020B0503020204020204" pitchFamily="34" charset="-122"/>
                <a:sym typeface="+mn-ea"/>
              </a:rPr>
              <a:t>Case 1</a:t>
            </a:r>
            <a:r>
              <a:rPr lang="zh-CN" altLang="en-US" sz="3200" b="1" kern="0" dirty="0">
                <a:solidFill>
                  <a:srgbClr val="0339A6"/>
                </a:solidFill>
                <a:latin typeface="微软雅黑" panose="020B0503020204020204" pitchFamily="34" charset="-122"/>
                <a:ea typeface="微软雅黑" panose="020B0503020204020204" pitchFamily="34" charset="-122"/>
                <a:sym typeface="+mn-ea"/>
              </a:rPr>
              <a:t>：</a:t>
            </a:r>
            <a:r>
              <a:rPr lang="en-US" altLang="zh-CN" sz="3200" b="1" kern="0" dirty="0">
                <a:solidFill>
                  <a:srgbClr val="0339A6"/>
                </a:solidFill>
                <a:latin typeface="微软雅黑" panose="020B0503020204020204" pitchFamily="34" charset="-122"/>
                <a:ea typeface="微软雅黑" panose="020B0503020204020204" pitchFamily="34" charset="-122"/>
                <a:sym typeface="+mn-ea"/>
              </a:rPr>
              <a:t>Smallville, Stanford AI Town</a:t>
            </a:r>
          </a:p>
        </p:txBody>
      </p:sp>
    </p:spTree>
    <p:extLst>
      <p:ext uri="{BB962C8B-B14F-4D97-AF65-F5344CB8AC3E}">
        <p14:creationId xmlns:p14="http://schemas.microsoft.com/office/powerpoint/2010/main" val="34487600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85223C1-5E7F-09AE-32B7-189B396FE4CE}"/>
              </a:ext>
            </a:extLst>
          </p:cNvPr>
          <p:cNvSpPr txBox="1"/>
          <p:nvPr/>
        </p:nvSpPr>
        <p:spPr>
          <a:xfrm>
            <a:off x="636594" y="1286304"/>
            <a:ext cx="10630120" cy="923330"/>
          </a:xfrm>
          <a:prstGeom prst="rect">
            <a:avLst/>
          </a:prstGeom>
          <a:noFill/>
        </p:spPr>
        <p:txBody>
          <a:bodyPr wrap="square" rtlCol="0">
            <a:spAutoFit/>
          </a:bodyPr>
          <a:lstStyle/>
          <a:p>
            <a:r>
              <a:rPr lang="en-US" altLang="zh-CN" dirty="0">
                <a:latin typeface="Microsoft YaHei" panose="020B0503020204020204" pitchFamily="34" charset="-122"/>
                <a:ea typeface="Microsoft YaHei" panose="020B0503020204020204" pitchFamily="34" charset="-122"/>
              </a:rPr>
              <a:t>Social simulation: In the absence of external intervention, the information dissemination rate reaches 50%, that is, a message is sent from one agent, and about half of the agents in the two-day simulation receive the message.</a:t>
            </a:r>
            <a:endParaRPr lang="en-US" dirty="0">
              <a:latin typeface="Microsoft YaHei" panose="020B0503020204020204" pitchFamily="34" charset="-122"/>
              <a:ea typeface="Microsoft YaHei" panose="020B0503020204020204" pitchFamily="34" charset="-122"/>
            </a:endParaRPr>
          </a:p>
        </p:txBody>
      </p:sp>
      <p:sp>
        <p:nvSpPr>
          <p:cNvPr id="2" name="TextBox 1">
            <a:extLst>
              <a:ext uri="{FF2B5EF4-FFF2-40B4-BE49-F238E27FC236}">
                <a16:creationId xmlns:a16="http://schemas.microsoft.com/office/drawing/2014/main" id="{A658D994-27D7-9F39-1D45-4CEBB32608A8}"/>
              </a:ext>
            </a:extLst>
          </p:cNvPr>
          <p:cNvSpPr txBox="1"/>
          <p:nvPr/>
        </p:nvSpPr>
        <p:spPr>
          <a:xfrm>
            <a:off x="636594" y="2191920"/>
            <a:ext cx="10630120" cy="646331"/>
          </a:xfrm>
          <a:prstGeom prst="rect">
            <a:avLst/>
          </a:prstGeom>
          <a:noFill/>
        </p:spPr>
        <p:txBody>
          <a:bodyPr wrap="square" rtlCol="0">
            <a:spAutoFit/>
          </a:bodyPr>
          <a:lstStyle/>
          <a:p>
            <a:r>
              <a:rPr lang="en-US" dirty="0">
                <a:latin typeface="Microsoft YaHei" panose="020B0503020204020204" pitchFamily="34" charset="-122"/>
                <a:ea typeface="Microsoft YaHei" panose="020B0503020204020204" pitchFamily="34" charset="-122"/>
              </a:rPr>
              <a:t>Example: An agent wants to hold a Valentine's Day party, and agents spontaneously spread the news and participate in organizing it.</a:t>
            </a:r>
          </a:p>
        </p:txBody>
      </p:sp>
      <p:pic>
        <p:nvPicPr>
          <p:cNvPr id="7" name="Picture 6">
            <a:extLst>
              <a:ext uri="{FF2B5EF4-FFF2-40B4-BE49-F238E27FC236}">
                <a16:creationId xmlns:a16="http://schemas.microsoft.com/office/drawing/2014/main" id="{CA4502C0-943C-E5B7-72A8-FA00FC37FF54}"/>
              </a:ext>
            </a:extLst>
          </p:cNvPr>
          <p:cNvPicPr>
            <a:picLocks noChangeAspect="1"/>
          </p:cNvPicPr>
          <p:nvPr/>
        </p:nvPicPr>
        <p:blipFill>
          <a:blip r:embed="rId3"/>
          <a:stretch>
            <a:fillRect/>
          </a:stretch>
        </p:blipFill>
        <p:spPr>
          <a:xfrm>
            <a:off x="2911663" y="2986186"/>
            <a:ext cx="6079982" cy="3780545"/>
          </a:xfrm>
          <a:prstGeom prst="rect">
            <a:avLst/>
          </a:prstGeom>
        </p:spPr>
      </p:pic>
      <p:sp>
        <p:nvSpPr>
          <p:cNvPr id="3" name="文本框 15">
            <a:extLst>
              <a:ext uri="{FF2B5EF4-FFF2-40B4-BE49-F238E27FC236}">
                <a16:creationId xmlns:a16="http://schemas.microsoft.com/office/drawing/2014/main" id="{2D9E924E-5B1F-A73C-5534-B17B31A07450}"/>
              </a:ext>
            </a:extLst>
          </p:cNvPr>
          <p:cNvSpPr txBox="1"/>
          <p:nvPr>
            <p:custDataLst>
              <p:tags r:id="rId1"/>
            </p:custDataLst>
          </p:nvPr>
        </p:nvSpPr>
        <p:spPr bwMode="gray">
          <a:xfrm>
            <a:off x="636594" y="557093"/>
            <a:ext cx="8069744" cy="527472"/>
          </a:xfrm>
          <a:prstGeom prst="rect">
            <a:avLst/>
          </a:prstGeom>
          <a:noFill/>
          <a:ln>
            <a:no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90204"/>
              </a:defRPr>
            </a:lvl1pPr>
            <a:lvl2pPr marL="0" indent="0" algn="l" rtl="0" eaLnBrk="1" fontAlgn="base" hangingPunct="1">
              <a:spcBef>
                <a:spcPts val="0"/>
              </a:spcBef>
              <a:spcAft>
                <a:spcPct val="0"/>
              </a:spcAft>
              <a:buFont typeface="Arial" panose="020B0604020202090204" pitchFamily="34" charset="0"/>
              <a:buNone/>
              <a:defRPr sz="2800">
                <a:solidFill>
                  <a:schemeClr val="accent1"/>
                </a:solidFill>
                <a:latin typeface="+mn-lt"/>
                <a:cs typeface="+mn-cs"/>
                <a:sym typeface="Arial" panose="020B0604020202090204"/>
              </a:defRPr>
            </a:lvl2pPr>
            <a:lvl3pPr marL="516255" indent="-171450"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sym typeface="Arial" panose="020B0604020202090204"/>
              </a:defRPr>
            </a:lvl3pPr>
            <a:lvl4pPr marL="684530" indent="-16700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sym typeface="Arial" panose="020B0604020202090204"/>
              </a:defRPr>
            </a:lvl4pPr>
            <a:lvl5pPr marL="8591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sym typeface="Arial" panose="020B0604020202090204"/>
              </a:defRPr>
            </a:lvl5pPr>
            <a:lvl6pPr marL="13163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defRPr>
            </a:lvl9pPr>
          </a:lstStyle>
          <a:p>
            <a:pPr lvl="0" algn="l">
              <a:spcBef>
                <a:spcPct val="60000"/>
              </a:spcBef>
              <a:buClrTx/>
              <a:buSzTx/>
              <a:buFontTx/>
              <a:defRPr/>
            </a:pPr>
            <a:r>
              <a:rPr lang="en-US" altLang="zh-CN" sz="3200" b="1" kern="0" dirty="0">
                <a:solidFill>
                  <a:srgbClr val="0339A6"/>
                </a:solidFill>
                <a:latin typeface="微软雅黑" panose="020B0503020204020204" pitchFamily="34" charset="-122"/>
                <a:ea typeface="微软雅黑" panose="020B0503020204020204" pitchFamily="34" charset="-122"/>
                <a:sym typeface="+mn-ea"/>
              </a:rPr>
              <a:t>Case 1</a:t>
            </a:r>
            <a:r>
              <a:rPr lang="zh-CN" altLang="en-US" sz="3200" b="1" kern="0" dirty="0">
                <a:solidFill>
                  <a:srgbClr val="0339A6"/>
                </a:solidFill>
                <a:latin typeface="微软雅黑" panose="020B0503020204020204" pitchFamily="34" charset="-122"/>
                <a:ea typeface="微软雅黑" panose="020B0503020204020204" pitchFamily="34" charset="-122"/>
                <a:sym typeface="+mn-ea"/>
              </a:rPr>
              <a:t>：</a:t>
            </a:r>
            <a:r>
              <a:rPr lang="en-US" altLang="zh-CN" sz="3200" b="1" kern="0" dirty="0">
                <a:solidFill>
                  <a:srgbClr val="0339A6"/>
                </a:solidFill>
                <a:latin typeface="微软雅黑" panose="020B0503020204020204" pitchFamily="34" charset="-122"/>
                <a:ea typeface="微软雅黑" panose="020B0503020204020204" pitchFamily="34" charset="-122"/>
                <a:sym typeface="+mn-ea"/>
              </a:rPr>
              <a:t>Smallville, Stanford AI Town</a:t>
            </a:r>
          </a:p>
        </p:txBody>
      </p:sp>
    </p:spTree>
    <p:extLst>
      <p:ext uri="{BB962C8B-B14F-4D97-AF65-F5344CB8AC3E}">
        <p14:creationId xmlns:p14="http://schemas.microsoft.com/office/powerpoint/2010/main" val="21483554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5">
            <a:extLst>
              <a:ext uri="{FF2B5EF4-FFF2-40B4-BE49-F238E27FC236}">
                <a16:creationId xmlns:a16="http://schemas.microsoft.com/office/drawing/2014/main" id="{5B886713-08D5-8DAE-EE57-A2A1A8922BE6}"/>
              </a:ext>
            </a:extLst>
          </p:cNvPr>
          <p:cNvSpPr txBox="1"/>
          <p:nvPr>
            <p:custDataLst>
              <p:tags r:id="rId1"/>
            </p:custDataLst>
          </p:nvPr>
        </p:nvSpPr>
        <p:spPr bwMode="gray">
          <a:xfrm>
            <a:off x="636594" y="557093"/>
            <a:ext cx="5147809" cy="527472"/>
          </a:xfrm>
          <a:prstGeom prst="rect">
            <a:avLst/>
          </a:prstGeom>
          <a:noFill/>
          <a:ln>
            <a:no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90204"/>
              </a:defRPr>
            </a:lvl1pPr>
            <a:lvl2pPr marL="0" indent="0" algn="l" rtl="0" eaLnBrk="1" fontAlgn="base" hangingPunct="1">
              <a:spcBef>
                <a:spcPts val="0"/>
              </a:spcBef>
              <a:spcAft>
                <a:spcPct val="0"/>
              </a:spcAft>
              <a:buFont typeface="Arial" panose="020B0604020202090204" pitchFamily="34" charset="0"/>
              <a:buNone/>
              <a:defRPr sz="2800">
                <a:solidFill>
                  <a:schemeClr val="accent1"/>
                </a:solidFill>
                <a:latin typeface="+mn-lt"/>
                <a:cs typeface="+mn-cs"/>
                <a:sym typeface="Arial" panose="020B0604020202090204"/>
              </a:defRPr>
            </a:lvl2pPr>
            <a:lvl3pPr marL="516255" indent="-171450"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sym typeface="Arial" panose="020B0604020202090204"/>
              </a:defRPr>
            </a:lvl3pPr>
            <a:lvl4pPr marL="684530" indent="-16700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sym typeface="Arial" panose="020B0604020202090204"/>
              </a:defRPr>
            </a:lvl4pPr>
            <a:lvl5pPr marL="8591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sym typeface="Arial" panose="020B0604020202090204"/>
              </a:defRPr>
            </a:lvl5pPr>
            <a:lvl6pPr marL="13163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defRPr>
            </a:lvl9pPr>
          </a:lstStyle>
          <a:p>
            <a:pPr lvl="0" algn="l">
              <a:spcBef>
                <a:spcPct val="60000"/>
              </a:spcBef>
              <a:buClrTx/>
              <a:buSzTx/>
              <a:buFontTx/>
              <a:defRPr/>
            </a:pPr>
            <a:r>
              <a:rPr lang="en-US" altLang="zh-CN" sz="3200" b="1" kern="0" dirty="0">
                <a:solidFill>
                  <a:srgbClr val="0339A6"/>
                </a:solidFill>
                <a:latin typeface="微软雅黑" panose="020B0503020204020204" pitchFamily="34" charset="-122"/>
                <a:ea typeface="微软雅黑" panose="020B0503020204020204" pitchFamily="34" charset="-122"/>
                <a:sym typeface="+mn-ea"/>
              </a:rPr>
              <a:t>Case 2</a:t>
            </a:r>
            <a:r>
              <a:rPr lang="zh-CN" altLang="en-US" sz="3200" b="1" kern="0" dirty="0">
                <a:solidFill>
                  <a:srgbClr val="0339A6"/>
                </a:solidFill>
                <a:latin typeface="微软雅黑" panose="020B0503020204020204" pitchFamily="34" charset="-122"/>
                <a:ea typeface="微软雅黑" panose="020B0503020204020204" pitchFamily="34" charset="-122"/>
                <a:sym typeface="+mn-ea"/>
              </a:rPr>
              <a:t>：</a:t>
            </a:r>
            <a:r>
              <a:rPr lang="en-US" altLang="zh-CN" sz="3200" b="1" kern="0" dirty="0" err="1">
                <a:solidFill>
                  <a:srgbClr val="0339A6"/>
                </a:solidFill>
                <a:latin typeface="微软雅黑" panose="020B0503020204020204" pitchFamily="34" charset="-122"/>
                <a:ea typeface="微软雅黑" panose="020B0503020204020204" pitchFamily="34" charset="-122"/>
                <a:sym typeface="+mn-ea"/>
              </a:rPr>
              <a:t>OceanGPT</a:t>
            </a:r>
            <a:endParaRPr lang="en-US" altLang="zh-CN" sz="3200" b="1" kern="0" dirty="0">
              <a:solidFill>
                <a:srgbClr val="0339A6"/>
              </a:solidFill>
              <a:latin typeface="微软雅黑" panose="020B0503020204020204" pitchFamily="34" charset="-122"/>
              <a:ea typeface="微软雅黑" panose="020B0503020204020204" pitchFamily="34" charset="-122"/>
              <a:sym typeface="+mn-ea"/>
            </a:endParaRPr>
          </a:p>
        </p:txBody>
      </p:sp>
      <p:sp>
        <p:nvSpPr>
          <p:cNvPr id="3" name="TextBox 2">
            <a:extLst>
              <a:ext uri="{FF2B5EF4-FFF2-40B4-BE49-F238E27FC236}">
                <a16:creationId xmlns:a16="http://schemas.microsoft.com/office/drawing/2014/main" id="{7E73C6C1-9A6A-C548-14D7-277AE1B4AC64}"/>
              </a:ext>
            </a:extLst>
          </p:cNvPr>
          <p:cNvSpPr txBox="1"/>
          <p:nvPr/>
        </p:nvSpPr>
        <p:spPr>
          <a:xfrm>
            <a:off x="636594" y="1608233"/>
            <a:ext cx="10419333" cy="189551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latin typeface="Microsoft YaHei" panose="020B0503020204020204" pitchFamily="34" charset="-122"/>
                <a:ea typeface="Microsoft YaHei" panose="020B0503020204020204" pitchFamily="34" charset="-122"/>
              </a:rPr>
              <a:t>Motivation: Marine science contains different subfields, and each subfield has a unique pattern of data.</a:t>
            </a:r>
          </a:p>
          <a:p>
            <a:pPr marL="285750" indent="-285750">
              <a:lnSpc>
                <a:spcPct val="150000"/>
              </a:lnSpc>
              <a:buFont typeface="Arial" panose="020B0604020202020204" pitchFamily="34" charset="0"/>
              <a:buChar char="•"/>
            </a:pPr>
            <a:r>
              <a:rPr lang="en-US" sz="1600" dirty="0">
                <a:latin typeface="Microsoft YaHei" panose="020B0503020204020204" pitchFamily="34" charset="-122"/>
                <a:ea typeface="Microsoft YaHei" panose="020B0503020204020204" pitchFamily="34" charset="-122"/>
              </a:rPr>
              <a:t>Overview: Each agent represents an expert in a field; a total of 5 fields: basic research, marine resources, ecology and environment, engineering technology, history and culture.</a:t>
            </a:r>
          </a:p>
          <a:p>
            <a:pPr marL="285750" indent="-285750">
              <a:lnSpc>
                <a:spcPct val="150000"/>
              </a:lnSpc>
              <a:buFont typeface="Arial" panose="020B0604020202020204" pitchFamily="34" charset="0"/>
              <a:buChar char="•"/>
            </a:pPr>
            <a:r>
              <a:rPr lang="en-US" sz="1600" dirty="0">
                <a:latin typeface="Microsoft YaHei" panose="020B0503020204020204" pitchFamily="34" charset="-122"/>
                <a:ea typeface="Microsoft YaHei" panose="020B0503020204020204" pitchFamily="34" charset="-122"/>
              </a:rPr>
              <a:t>Data source: 67,633 open source paper data, including recent research results</a:t>
            </a:r>
            <a:endParaRPr lang="en-AU" altLang="zh-CN" sz="1600" dirty="0">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48C1AEBC-6590-25D4-BC4D-3878AF5E3620}"/>
              </a:ext>
            </a:extLst>
          </p:cNvPr>
          <p:cNvSpPr txBox="1"/>
          <p:nvPr/>
        </p:nvSpPr>
        <p:spPr>
          <a:xfrm>
            <a:off x="636593" y="1233269"/>
            <a:ext cx="11008329" cy="369332"/>
          </a:xfrm>
          <a:prstGeom prst="rect">
            <a:avLst/>
          </a:prstGeom>
          <a:noFill/>
        </p:spPr>
        <p:txBody>
          <a:bodyPr wrap="square">
            <a:spAutoFit/>
          </a:bodyPr>
          <a:lstStyle/>
          <a:p>
            <a:r>
              <a:rPr lang="en-US" altLang="zh-CN" b="1" dirty="0">
                <a:solidFill>
                  <a:srgbClr val="0339A6"/>
                </a:solidFill>
                <a:latin typeface="Microsoft YaHei" panose="020B0503020204020204" pitchFamily="34" charset="-122"/>
                <a:ea typeface="Microsoft YaHei" panose="020B0503020204020204" pitchFamily="34" charset="-122"/>
              </a:rPr>
              <a:t>Generate training data and verify using a multi-agent collaborative framework</a:t>
            </a:r>
            <a:endParaRPr lang="en-US" b="1" dirty="0">
              <a:solidFill>
                <a:srgbClr val="0339A6"/>
              </a:solidFill>
            </a:endParaRPr>
          </a:p>
        </p:txBody>
      </p:sp>
      <p:pic>
        <p:nvPicPr>
          <p:cNvPr id="6" name="图片 6">
            <a:extLst>
              <a:ext uri="{FF2B5EF4-FFF2-40B4-BE49-F238E27FC236}">
                <a16:creationId xmlns:a16="http://schemas.microsoft.com/office/drawing/2014/main" id="{68E66EA1-FEDD-3857-26BD-8AE923C4FB75}"/>
              </a:ext>
            </a:extLst>
          </p:cNvPr>
          <p:cNvPicPr>
            <a:picLocks noChangeAspect="1"/>
          </p:cNvPicPr>
          <p:nvPr/>
        </p:nvPicPr>
        <p:blipFill>
          <a:blip r:embed="rId3"/>
          <a:srcRect t="8667"/>
          <a:stretch/>
        </p:blipFill>
        <p:spPr>
          <a:xfrm>
            <a:off x="1739412" y="3641969"/>
            <a:ext cx="8089982" cy="2856358"/>
          </a:xfrm>
          <a:prstGeom prst="rect">
            <a:avLst/>
          </a:prstGeom>
        </p:spPr>
      </p:pic>
    </p:spTree>
    <p:extLst>
      <p:ext uri="{BB962C8B-B14F-4D97-AF65-F5344CB8AC3E}">
        <p14:creationId xmlns:p14="http://schemas.microsoft.com/office/powerpoint/2010/main" val="2621096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1BA3D-5BC3-ED38-5A25-8680647344AA}"/>
            </a:ext>
          </a:extLst>
        </p:cNvPr>
        <p:cNvGrpSpPr/>
        <p:nvPr/>
      </p:nvGrpSpPr>
      <p:grpSpPr>
        <a:xfrm>
          <a:off x="0" y="0"/>
          <a:ext cx="0" cy="0"/>
          <a:chOff x="0" y="0"/>
          <a:chExt cx="0" cy="0"/>
        </a:xfrm>
      </p:grpSpPr>
      <p:sp>
        <p:nvSpPr>
          <p:cNvPr id="3" name="Text Placeholder 1">
            <a:extLst>
              <a:ext uri="{FF2B5EF4-FFF2-40B4-BE49-F238E27FC236}">
                <a16:creationId xmlns:a16="http://schemas.microsoft.com/office/drawing/2014/main" id="{95EA21C3-3AA8-CE97-7D9F-646E35A5948D}"/>
              </a:ext>
            </a:extLst>
          </p:cNvPr>
          <p:cNvSpPr txBox="1">
            <a:spLocks/>
          </p:cNvSpPr>
          <p:nvPr/>
        </p:nvSpPr>
        <p:spPr bwMode="gray">
          <a:xfrm>
            <a:off x="731839" y="716617"/>
            <a:ext cx="8786234" cy="48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a:defRPr>
            </a:lvl1pPr>
            <a:lvl2pPr marL="0" indent="0" algn="l" rtl="0" eaLnBrk="1" fontAlgn="base" hangingPunct="1">
              <a:spcBef>
                <a:spcPts val="0"/>
              </a:spcBef>
              <a:spcAft>
                <a:spcPct val="0"/>
              </a:spcAft>
              <a:buFont typeface="Arial" charset="0"/>
              <a:buNone/>
              <a:defRPr sz="2800">
                <a:solidFill>
                  <a:schemeClr val="accent1"/>
                </a:solidFill>
                <a:latin typeface="+mn-lt"/>
                <a:cs typeface="+mn-cs"/>
                <a:sym typeface="Arial"/>
              </a:defRPr>
            </a:lvl2pPr>
            <a:lvl3pPr marL="515938" indent="-171450" algn="l" rtl="0" eaLnBrk="1" fontAlgn="base" hangingPunct="1">
              <a:spcBef>
                <a:spcPct val="20000"/>
              </a:spcBef>
              <a:spcAft>
                <a:spcPct val="0"/>
              </a:spcAft>
              <a:buFont typeface="Arial" charset="0"/>
              <a:buChar char="-"/>
              <a:defRPr sz="1600">
                <a:solidFill>
                  <a:schemeClr val="tx1"/>
                </a:solidFill>
                <a:latin typeface="+mn-lt"/>
                <a:cs typeface="+mn-cs"/>
                <a:sym typeface="Arial"/>
              </a:defRPr>
            </a:lvl3pPr>
            <a:lvl4pPr marL="684213"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4pPr>
            <a:lvl5pPr marL="858838" indent="-173038" algn="l" rtl="0" eaLnBrk="1" fontAlgn="base" hangingPunct="1">
              <a:spcBef>
                <a:spcPct val="20000"/>
              </a:spcBef>
              <a:spcAft>
                <a:spcPct val="0"/>
              </a:spcAft>
              <a:buFont typeface="Arial" charset="0"/>
              <a:buChar char="-"/>
              <a:defRPr sz="1600">
                <a:solidFill>
                  <a:schemeClr val="tx1"/>
                </a:solidFill>
                <a:latin typeface="+mn-lt"/>
                <a:cs typeface="+mn-cs"/>
                <a:sym typeface="Arial"/>
              </a:defRPr>
            </a:lvl5pPr>
            <a:lvl6pPr marL="1316038" indent="-173038" algn="l" rtl="0" eaLnBrk="1" fontAlgn="base" hangingPunct="1">
              <a:spcBef>
                <a:spcPct val="20000"/>
              </a:spcBef>
              <a:spcAft>
                <a:spcPct val="0"/>
              </a:spcAft>
              <a:buFont typeface="Arial" charset="0"/>
              <a:buChar char="-"/>
              <a:defRPr sz="1600">
                <a:solidFill>
                  <a:schemeClr val="tx1"/>
                </a:solidFill>
                <a:latin typeface="+mn-lt"/>
                <a:cs typeface="+mn-cs"/>
              </a:defRPr>
            </a:lvl6pPr>
            <a:lvl7pPr marL="1773238" indent="-173038" algn="l" rtl="0" eaLnBrk="1" fontAlgn="base" hangingPunct="1">
              <a:spcBef>
                <a:spcPct val="20000"/>
              </a:spcBef>
              <a:spcAft>
                <a:spcPct val="0"/>
              </a:spcAft>
              <a:buFont typeface="Arial" charset="0"/>
              <a:buChar char="-"/>
              <a:defRPr sz="1600">
                <a:solidFill>
                  <a:schemeClr val="tx1"/>
                </a:solidFill>
                <a:latin typeface="+mn-lt"/>
                <a:cs typeface="+mn-cs"/>
              </a:defRPr>
            </a:lvl7pPr>
            <a:lvl8pPr marL="2230438" indent="-173038" algn="l" rtl="0" eaLnBrk="1" fontAlgn="base" hangingPunct="1">
              <a:spcBef>
                <a:spcPct val="20000"/>
              </a:spcBef>
              <a:spcAft>
                <a:spcPct val="0"/>
              </a:spcAft>
              <a:buFont typeface="Arial" charset="0"/>
              <a:buChar char="-"/>
              <a:defRPr sz="1600">
                <a:solidFill>
                  <a:schemeClr val="tx1"/>
                </a:solidFill>
                <a:latin typeface="+mn-lt"/>
                <a:cs typeface="+mn-cs"/>
              </a:defRPr>
            </a:lvl8pPr>
            <a:lvl9pPr marL="2687638" indent="-173038" algn="l" rtl="0" eaLnBrk="1" fontAlgn="base" hangingPunct="1">
              <a:spcBef>
                <a:spcPct val="20000"/>
              </a:spcBef>
              <a:spcAft>
                <a:spcPct val="0"/>
              </a:spcAft>
              <a:buFont typeface="Arial"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Microsoft YaHei" panose="020B0503020204020204" pitchFamily="34" charset="-122"/>
                <a:ea typeface="Microsoft YaHei" panose="020B0503020204020204" pitchFamily="34" charset="-122"/>
              </a:rPr>
              <a:t>Last Week – Tokenization,</a:t>
            </a:r>
            <a:r>
              <a:rPr lang="zh-CN" altLang="en-US" sz="3200" b="1" kern="0" dirty="0">
                <a:solidFill>
                  <a:srgbClr val="0339A6"/>
                </a:solidFill>
                <a:latin typeface="Microsoft YaHei" panose="020B0503020204020204" pitchFamily="34" charset="-122"/>
                <a:ea typeface="Microsoft YaHei" panose="020B0503020204020204" pitchFamily="34" charset="-122"/>
              </a:rPr>
              <a:t> </a:t>
            </a:r>
            <a:r>
              <a:rPr lang="en-US" altLang="zh-CN" sz="3200" b="1" kern="0" dirty="0">
                <a:solidFill>
                  <a:srgbClr val="0339A6"/>
                </a:solidFill>
                <a:latin typeface="Microsoft YaHei" panose="020B0503020204020204" pitchFamily="34" charset="-122"/>
                <a:ea typeface="Microsoft YaHei" panose="020B0503020204020204" pitchFamily="34" charset="-122"/>
              </a:rPr>
              <a:t>Embedding</a:t>
            </a:r>
            <a:endParaRPr lang="zh-CN" altLang="en-US" sz="3200" b="1" kern="0" dirty="0">
              <a:solidFill>
                <a:srgbClr val="0339A6"/>
              </a:solidFill>
              <a:latin typeface="Microsoft YaHei" panose="020B0503020204020204" pitchFamily="34" charset="-122"/>
              <a:ea typeface="Microsoft YaHei" panose="020B0503020204020204" pitchFamily="34" charset="-122"/>
            </a:endParaRPr>
          </a:p>
        </p:txBody>
      </p:sp>
      <p:sp>
        <p:nvSpPr>
          <p:cNvPr id="2" name="Rectangle 96">
            <a:extLst>
              <a:ext uri="{FF2B5EF4-FFF2-40B4-BE49-F238E27FC236}">
                <a16:creationId xmlns:a16="http://schemas.microsoft.com/office/drawing/2014/main" id="{14908021-B9F3-40F2-00B9-4725C891121B}"/>
              </a:ext>
            </a:extLst>
          </p:cNvPr>
          <p:cNvSpPr/>
          <p:nvPr/>
        </p:nvSpPr>
        <p:spPr>
          <a:xfrm>
            <a:off x="559921" y="1236382"/>
            <a:ext cx="10022109" cy="972189"/>
          </a:xfrm>
          <a:prstGeom prst="rect">
            <a:avLst/>
          </a:prstGeom>
        </p:spPr>
        <p:txBody>
          <a:bodyPr wrap="square" anchor="t" anchorCtr="0">
            <a:spAutoFit/>
          </a:bodyPr>
          <a:lstStyle/>
          <a:p>
            <a:pPr algn="just">
              <a:lnSpc>
                <a:spcPct val="200000"/>
              </a:lnSpc>
            </a:pPr>
            <a:r>
              <a:rPr lang="en-US" altLang="zh-CN" b="1" dirty="0">
                <a:solidFill>
                  <a:srgbClr val="0339A6"/>
                </a:solidFill>
                <a:latin typeface="微软雅黑" panose="020B0503020204020204" pitchFamily="34" charset="-122"/>
                <a:ea typeface="微软雅黑" panose="020B0503020204020204" pitchFamily="34" charset="-122"/>
              </a:rPr>
              <a:t>Tokenization</a:t>
            </a:r>
          </a:p>
          <a:p>
            <a:pPr marL="285750"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Tokenization is breaking a text into smaller units, called tokens</a:t>
            </a:r>
          </a:p>
        </p:txBody>
      </p:sp>
      <p:sp>
        <p:nvSpPr>
          <p:cNvPr id="6" name="Rectangle 96">
            <a:extLst>
              <a:ext uri="{FF2B5EF4-FFF2-40B4-BE49-F238E27FC236}">
                <a16:creationId xmlns:a16="http://schemas.microsoft.com/office/drawing/2014/main" id="{238D957D-3DDD-3D2B-CC72-991327D351EF}"/>
              </a:ext>
            </a:extLst>
          </p:cNvPr>
          <p:cNvSpPr/>
          <p:nvPr/>
        </p:nvSpPr>
        <p:spPr>
          <a:xfrm>
            <a:off x="559920" y="2202144"/>
            <a:ext cx="10022109" cy="972189"/>
          </a:xfrm>
          <a:prstGeom prst="rect">
            <a:avLst/>
          </a:prstGeom>
        </p:spPr>
        <p:txBody>
          <a:bodyPr wrap="square" anchor="t" anchorCtr="0">
            <a:spAutoFit/>
          </a:bodyPr>
          <a:lstStyle/>
          <a:p>
            <a:pPr algn="just">
              <a:lnSpc>
                <a:spcPct val="200000"/>
              </a:lnSpc>
            </a:pPr>
            <a:r>
              <a:rPr lang="en-US" altLang="zh-CN" b="1" dirty="0">
                <a:solidFill>
                  <a:srgbClr val="0339A6"/>
                </a:solidFill>
                <a:latin typeface="微软雅黑" panose="020B0503020204020204" pitchFamily="34" charset="-122"/>
                <a:ea typeface="微软雅黑" panose="020B0503020204020204" pitchFamily="34" charset="-122"/>
              </a:rPr>
              <a:t>Embedding</a:t>
            </a:r>
          </a:p>
          <a:p>
            <a:pPr marL="285750" indent="-285750" algn="just">
              <a:lnSpc>
                <a:spcPct val="150000"/>
              </a:lnSpc>
              <a:buFont typeface="Arial" panose="020B0604020202020204" pitchFamily="34" charset="0"/>
              <a:buChar char="•"/>
            </a:pPr>
            <a:r>
              <a:rPr lang="en-US" altLang="zh-CN" sz="1600" dirty="0">
                <a:solidFill>
                  <a:srgbClr val="5C5C5C"/>
                </a:solidFill>
                <a:latin typeface="微软雅黑" panose="020B0503020204020204" pitchFamily="34" charset="-122"/>
                <a:ea typeface="微软雅黑" panose="020B0503020204020204" pitchFamily="34" charset="-122"/>
              </a:rPr>
              <a:t>Convert tokens to vectors as the input of models</a:t>
            </a:r>
          </a:p>
        </p:txBody>
      </p:sp>
      <p:sp>
        <p:nvSpPr>
          <p:cNvPr id="9" name="TextBox 8">
            <a:extLst>
              <a:ext uri="{FF2B5EF4-FFF2-40B4-BE49-F238E27FC236}">
                <a16:creationId xmlns:a16="http://schemas.microsoft.com/office/drawing/2014/main" id="{08BB1500-EC4A-4D76-7F81-31B73F8B2F42}"/>
              </a:ext>
            </a:extLst>
          </p:cNvPr>
          <p:cNvSpPr txBox="1"/>
          <p:nvPr/>
        </p:nvSpPr>
        <p:spPr>
          <a:xfrm>
            <a:off x="559920" y="4093074"/>
            <a:ext cx="11668102" cy="369332"/>
          </a:xfrm>
          <a:prstGeom prst="rect">
            <a:avLst/>
          </a:prstGeom>
          <a:noFill/>
        </p:spPr>
        <p:txBody>
          <a:bodyPr wrap="square">
            <a:spAutoFit/>
          </a:bodyPr>
          <a:lstStyle/>
          <a:p>
            <a:r>
              <a:rPr lang="zh-CN" altLang="en-US" dirty="0"/>
              <a:t>Art</a:t>
            </a:r>
            <a:r>
              <a:rPr lang="en-US" altLang="zh-CN" dirty="0"/>
              <a:t>/</a:t>
            </a:r>
            <a:r>
              <a:rPr lang="zh-CN" altLang="en-US" dirty="0"/>
              <a:t>ificial</a:t>
            </a:r>
            <a:r>
              <a:rPr lang="en-US" altLang="zh-CN" dirty="0"/>
              <a:t>/</a:t>
            </a:r>
            <a:r>
              <a:rPr lang="zh-CN" altLang="en-US" dirty="0"/>
              <a:t> intelligence</a:t>
            </a:r>
            <a:r>
              <a:rPr lang="en-US" altLang="zh-CN" dirty="0"/>
              <a:t>/</a:t>
            </a:r>
            <a:r>
              <a:rPr lang="zh-CN" altLang="en-US" dirty="0"/>
              <a:t> (</a:t>
            </a:r>
            <a:r>
              <a:rPr lang="en-US" altLang="zh-CN" dirty="0"/>
              <a:t>/</a:t>
            </a:r>
            <a:r>
              <a:rPr lang="zh-CN" altLang="en-US" dirty="0"/>
              <a:t>AI</a:t>
            </a:r>
            <a:r>
              <a:rPr lang="en-US" altLang="zh-CN" dirty="0"/>
              <a:t>/</a:t>
            </a:r>
            <a:r>
              <a:rPr lang="zh-CN" altLang="en-US" dirty="0"/>
              <a:t>)</a:t>
            </a:r>
            <a:r>
              <a:rPr lang="en-US" altLang="zh-CN" dirty="0"/>
              <a:t>/</a:t>
            </a:r>
            <a:r>
              <a:rPr lang="zh-CN" altLang="en-US" dirty="0"/>
              <a:t> is</a:t>
            </a:r>
            <a:r>
              <a:rPr lang="en-US" altLang="zh-CN" dirty="0"/>
              <a:t>/</a:t>
            </a:r>
            <a:r>
              <a:rPr lang="zh-CN" altLang="en-US" dirty="0"/>
              <a:t> intelligence</a:t>
            </a:r>
            <a:r>
              <a:rPr lang="en-US" altLang="zh-CN" dirty="0"/>
              <a:t>/</a:t>
            </a:r>
            <a:r>
              <a:rPr lang="zh-CN" altLang="en-US" dirty="0"/>
              <a:t> exhibited</a:t>
            </a:r>
            <a:r>
              <a:rPr lang="en-US" altLang="zh-CN" dirty="0"/>
              <a:t>/</a:t>
            </a:r>
            <a:r>
              <a:rPr lang="zh-CN" altLang="en-US" dirty="0"/>
              <a:t> by</a:t>
            </a:r>
            <a:r>
              <a:rPr lang="en-US" altLang="zh-CN" dirty="0"/>
              <a:t>/</a:t>
            </a:r>
            <a:r>
              <a:rPr lang="zh-CN" altLang="en-US" dirty="0"/>
              <a:t> machines</a:t>
            </a:r>
            <a:r>
              <a:rPr lang="en-US" altLang="zh-CN" dirty="0"/>
              <a:t>/</a:t>
            </a:r>
            <a:r>
              <a:rPr lang="zh-CN" altLang="en-US" dirty="0"/>
              <a:t>,</a:t>
            </a:r>
            <a:r>
              <a:rPr lang="en-US" altLang="zh-CN" dirty="0"/>
              <a:t>/</a:t>
            </a:r>
            <a:r>
              <a:rPr lang="zh-CN" altLang="en-US" dirty="0"/>
              <a:t> particularly</a:t>
            </a:r>
            <a:r>
              <a:rPr lang="en-US" altLang="zh-CN" dirty="0"/>
              <a:t>/</a:t>
            </a:r>
            <a:r>
              <a:rPr lang="zh-CN" altLang="en-US" dirty="0"/>
              <a:t> computer</a:t>
            </a:r>
            <a:r>
              <a:rPr lang="en-US" altLang="zh-CN" dirty="0"/>
              <a:t>/</a:t>
            </a:r>
            <a:r>
              <a:rPr lang="zh-CN" altLang="en-US" dirty="0"/>
              <a:t> systems</a:t>
            </a:r>
            <a:r>
              <a:rPr lang="en-US" altLang="zh-CN" dirty="0"/>
              <a:t>/</a:t>
            </a:r>
            <a:r>
              <a:rPr lang="zh-CN" altLang="en-US" dirty="0"/>
              <a:t>.</a:t>
            </a:r>
          </a:p>
        </p:txBody>
      </p:sp>
      <p:sp>
        <p:nvSpPr>
          <p:cNvPr id="10" name="Rectangle 96">
            <a:extLst>
              <a:ext uri="{FF2B5EF4-FFF2-40B4-BE49-F238E27FC236}">
                <a16:creationId xmlns:a16="http://schemas.microsoft.com/office/drawing/2014/main" id="{9548CEF0-CBF1-3CCD-6515-3772D39148AA}"/>
              </a:ext>
            </a:extLst>
          </p:cNvPr>
          <p:cNvSpPr/>
          <p:nvPr/>
        </p:nvSpPr>
        <p:spPr>
          <a:xfrm>
            <a:off x="559920" y="3120885"/>
            <a:ext cx="2790108" cy="562783"/>
          </a:xfrm>
          <a:prstGeom prst="rect">
            <a:avLst/>
          </a:prstGeom>
        </p:spPr>
        <p:txBody>
          <a:bodyPr wrap="square" anchor="t" anchorCtr="0">
            <a:spAutoFit/>
          </a:bodyPr>
          <a:lstStyle/>
          <a:p>
            <a:pPr algn="just">
              <a:lnSpc>
                <a:spcPct val="200000"/>
              </a:lnSpc>
            </a:pPr>
            <a:r>
              <a:rPr lang="en-US" altLang="zh-CN" b="1" dirty="0">
                <a:solidFill>
                  <a:srgbClr val="0339A6"/>
                </a:solidFill>
                <a:latin typeface="微软雅黑" panose="020B0503020204020204" pitchFamily="34" charset="-122"/>
                <a:ea typeface="微软雅黑" panose="020B0503020204020204" pitchFamily="34" charset="-122"/>
              </a:rPr>
              <a:t>Example</a:t>
            </a:r>
          </a:p>
        </p:txBody>
      </p:sp>
      <p:sp>
        <p:nvSpPr>
          <p:cNvPr id="12" name="TextBox 11">
            <a:extLst>
              <a:ext uri="{FF2B5EF4-FFF2-40B4-BE49-F238E27FC236}">
                <a16:creationId xmlns:a16="http://schemas.microsoft.com/office/drawing/2014/main" id="{BB65184D-F98B-A03C-BEBC-C0DA0E45F6F8}"/>
              </a:ext>
            </a:extLst>
          </p:cNvPr>
          <p:cNvSpPr txBox="1"/>
          <p:nvPr/>
        </p:nvSpPr>
        <p:spPr>
          <a:xfrm>
            <a:off x="536465" y="3801541"/>
            <a:ext cx="1290550" cy="338554"/>
          </a:xfrm>
          <a:prstGeom prst="rect">
            <a:avLst/>
          </a:prstGeom>
          <a:noFill/>
        </p:spPr>
        <p:txBody>
          <a:bodyPr wrap="square">
            <a:spAutoFit/>
          </a:bodyPr>
          <a:lstStyle/>
          <a:p>
            <a:r>
              <a:rPr lang="en-US" altLang="zh-CN" sz="1600" b="1" dirty="0">
                <a:solidFill>
                  <a:schemeClr val="accent6"/>
                </a:solidFill>
                <a:latin typeface="微软雅黑" panose="020B0503020204020204" pitchFamily="34" charset="-122"/>
                <a:ea typeface="微软雅黑" panose="020B0503020204020204" pitchFamily="34" charset="-122"/>
              </a:rPr>
              <a:t>Tokens</a:t>
            </a:r>
            <a:endParaRPr lang="zh-CN" altLang="en-US" sz="1600" dirty="0">
              <a:solidFill>
                <a:schemeClr val="accent6"/>
              </a:solidFill>
            </a:endParaRPr>
          </a:p>
        </p:txBody>
      </p:sp>
      <p:sp>
        <p:nvSpPr>
          <p:cNvPr id="13" name="TextBox 12">
            <a:extLst>
              <a:ext uri="{FF2B5EF4-FFF2-40B4-BE49-F238E27FC236}">
                <a16:creationId xmlns:a16="http://schemas.microsoft.com/office/drawing/2014/main" id="{5ABAF6F9-B282-C419-F4EB-67D943C895B7}"/>
              </a:ext>
            </a:extLst>
          </p:cNvPr>
          <p:cNvSpPr txBox="1"/>
          <p:nvPr/>
        </p:nvSpPr>
        <p:spPr>
          <a:xfrm>
            <a:off x="536465" y="5563788"/>
            <a:ext cx="1741222" cy="338554"/>
          </a:xfrm>
          <a:prstGeom prst="rect">
            <a:avLst/>
          </a:prstGeom>
          <a:noFill/>
        </p:spPr>
        <p:txBody>
          <a:bodyPr wrap="square">
            <a:spAutoFit/>
          </a:bodyPr>
          <a:lstStyle/>
          <a:p>
            <a:r>
              <a:rPr lang="en-US" altLang="zh-CN" sz="1600" b="1" dirty="0">
                <a:solidFill>
                  <a:schemeClr val="accent6"/>
                </a:solidFill>
                <a:latin typeface="微软雅黑" panose="020B0503020204020204" pitchFamily="34" charset="-122"/>
                <a:ea typeface="微软雅黑" panose="020B0503020204020204" pitchFamily="34" charset="-122"/>
              </a:rPr>
              <a:t>Embedding</a:t>
            </a:r>
            <a:endParaRPr lang="zh-CN" altLang="en-US" sz="1600" dirty="0">
              <a:solidFill>
                <a:schemeClr val="accent6"/>
              </a:solidFill>
            </a:endParaRPr>
          </a:p>
        </p:txBody>
      </p:sp>
      <p:pic>
        <p:nvPicPr>
          <p:cNvPr id="14" name="Picture 13">
            <a:extLst>
              <a:ext uri="{FF2B5EF4-FFF2-40B4-BE49-F238E27FC236}">
                <a16:creationId xmlns:a16="http://schemas.microsoft.com/office/drawing/2014/main" id="{271BFAB7-ED17-7255-3620-1AC6289554DE}"/>
              </a:ext>
            </a:extLst>
          </p:cNvPr>
          <p:cNvPicPr>
            <a:picLocks noChangeAspect="1"/>
          </p:cNvPicPr>
          <p:nvPr/>
        </p:nvPicPr>
        <p:blipFill>
          <a:blip r:embed="rId3"/>
          <a:stretch>
            <a:fillRect/>
          </a:stretch>
        </p:blipFill>
        <p:spPr>
          <a:xfrm>
            <a:off x="2017225" y="4583585"/>
            <a:ext cx="715883" cy="2204918"/>
          </a:xfrm>
          <a:prstGeom prst="rect">
            <a:avLst/>
          </a:prstGeom>
        </p:spPr>
      </p:pic>
      <p:cxnSp>
        <p:nvCxnSpPr>
          <p:cNvPr id="16" name="Straight Arrow Connector 15">
            <a:extLst>
              <a:ext uri="{FF2B5EF4-FFF2-40B4-BE49-F238E27FC236}">
                <a16:creationId xmlns:a16="http://schemas.microsoft.com/office/drawing/2014/main" id="{8B6ECF59-8E7D-61F4-2F7D-9B66A9D8D840}"/>
              </a:ext>
            </a:extLst>
          </p:cNvPr>
          <p:cNvCxnSpPr>
            <a:cxnSpLocks/>
            <a:endCxn id="14" idx="1"/>
          </p:cNvCxnSpPr>
          <p:nvPr/>
        </p:nvCxnSpPr>
        <p:spPr>
          <a:xfrm>
            <a:off x="814647" y="4431628"/>
            <a:ext cx="1202578" cy="125441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95344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729395-A3D2-2F16-CD38-E370E8DD4429}"/>
              </a:ext>
            </a:extLst>
          </p:cNvPr>
          <p:cNvPicPr>
            <a:picLocks noChangeAspect="1"/>
          </p:cNvPicPr>
          <p:nvPr/>
        </p:nvPicPr>
        <p:blipFill>
          <a:blip r:embed="rId4"/>
          <a:stretch>
            <a:fillRect/>
          </a:stretch>
        </p:blipFill>
        <p:spPr>
          <a:xfrm>
            <a:off x="412224" y="1463885"/>
            <a:ext cx="6618920" cy="3930230"/>
          </a:xfrm>
          <a:prstGeom prst="rect">
            <a:avLst/>
          </a:prstGeom>
        </p:spPr>
      </p:pic>
      <p:sp>
        <p:nvSpPr>
          <p:cNvPr id="4" name="文本框 15">
            <a:extLst>
              <a:ext uri="{FF2B5EF4-FFF2-40B4-BE49-F238E27FC236}">
                <a16:creationId xmlns:a16="http://schemas.microsoft.com/office/drawing/2014/main" id="{D40E4361-CC56-CB45-BFAC-1BC8F5E135E1}"/>
              </a:ext>
            </a:extLst>
          </p:cNvPr>
          <p:cNvSpPr txBox="1"/>
          <p:nvPr>
            <p:custDataLst>
              <p:tags r:id="rId1"/>
            </p:custDataLst>
          </p:nvPr>
        </p:nvSpPr>
        <p:spPr bwMode="gray">
          <a:xfrm>
            <a:off x="636594" y="557093"/>
            <a:ext cx="5147809" cy="527472"/>
          </a:xfrm>
          <a:prstGeom prst="rect">
            <a:avLst/>
          </a:prstGeom>
          <a:noFill/>
          <a:ln>
            <a:no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90204"/>
              </a:defRPr>
            </a:lvl1pPr>
            <a:lvl2pPr marL="0" indent="0" algn="l" rtl="0" eaLnBrk="1" fontAlgn="base" hangingPunct="1">
              <a:spcBef>
                <a:spcPts val="0"/>
              </a:spcBef>
              <a:spcAft>
                <a:spcPct val="0"/>
              </a:spcAft>
              <a:buFont typeface="Arial" panose="020B0604020202090204" pitchFamily="34" charset="0"/>
              <a:buNone/>
              <a:defRPr sz="2800">
                <a:solidFill>
                  <a:schemeClr val="accent1"/>
                </a:solidFill>
                <a:latin typeface="+mn-lt"/>
                <a:cs typeface="+mn-cs"/>
                <a:sym typeface="Arial" panose="020B0604020202090204"/>
              </a:defRPr>
            </a:lvl2pPr>
            <a:lvl3pPr marL="516255" indent="-171450"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sym typeface="Arial" panose="020B0604020202090204"/>
              </a:defRPr>
            </a:lvl3pPr>
            <a:lvl4pPr marL="684530" indent="-16700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sym typeface="Arial" panose="020B0604020202090204"/>
              </a:defRPr>
            </a:lvl4pPr>
            <a:lvl5pPr marL="8591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sym typeface="Arial" panose="020B0604020202090204"/>
              </a:defRPr>
            </a:lvl5pPr>
            <a:lvl6pPr marL="13163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defRPr>
            </a:lvl9pPr>
          </a:lstStyle>
          <a:p>
            <a:pPr lvl="0" algn="l">
              <a:spcBef>
                <a:spcPct val="60000"/>
              </a:spcBef>
              <a:buClrTx/>
              <a:buSzTx/>
              <a:buFontTx/>
              <a:defRPr/>
            </a:pPr>
            <a:r>
              <a:rPr lang="en-US" altLang="zh-CN" sz="3200" b="1" kern="0" dirty="0">
                <a:solidFill>
                  <a:srgbClr val="0339A6"/>
                </a:solidFill>
                <a:latin typeface="微软雅黑" panose="020B0503020204020204" pitchFamily="34" charset="-122"/>
                <a:ea typeface="微软雅黑" panose="020B0503020204020204" pitchFamily="34" charset="-122"/>
                <a:sym typeface="+mn-ea"/>
              </a:rPr>
              <a:t>Case 2</a:t>
            </a:r>
            <a:r>
              <a:rPr lang="zh-CN" altLang="en-US" sz="3200" b="1" kern="0" dirty="0">
                <a:solidFill>
                  <a:srgbClr val="0339A6"/>
                </a:solidFill>
                <a:latin typeface="微软雅黑" panose="020B0503020204020204" pitchFamily="34" charset="-122"/>
                <a:ea typeface="微软雅黑" panose="020B0503020204020204" pitchFamily="34" charset="-122"/>
                <a:sym typeface="+mn-ea"/>
              </a:rPr>
              <a:t>：</a:t>
            </a:r>
            <a:r>
              <a:rPr lang="en-US" altLang="zh-CN" sz="3200" b="1" kern="0" dirty="0" err="1">
                <a:solidFill>
                  <a:srgbClr val="0339A6"/>
                </a:solidFill>
                <a:latin typeface="微软雅黑" panose="020B0503020204020204" pitchFamily="34" charset="-122"/>
                <a:ea typeface="微软雅黑" panose="020B0503020204020204" pitchFamily="34" charset="-122"/>
                <a:sym typeface="+mn-ea"/>
              </a:rPr>
              <a:t>OceanGPT</a:t>
            </a:r>
            <a:endParaRPr lang="en-US" altLang="zh-CN" sz="3200" b="1" kern="0" dirty="0">
              <a:solidFill>
                <a:srgbClr val="0339A6"/>
              </a:solidFill>
              <a:latin typeface="微软雅黑" panose="020B0503020204020204" pitchFamily="34" charset="-122"/>
              <a:ea typeface="微软雅黑" panose="020B0503020204020204" pitchFamily="34" charset="-122"/>
              <a:sym typeface="+mn-ea"/>
            </a:endParaRPr>
          </a:p>
        </p:txBody>
      </p:sp>
      <p:sp>
        <p:nvSpPr>
          <p:cNvPr id="5" name="TextBox 4">
            <a:extLst>
              <a:ext uri="{FF2B5EF4-FFF2-40B4-BE49-F238E27FC236}">
                <a16:creationId xmlns:a16="http://schemas.microsoft.com/office/drawing/2014/main" id="{9C871A2D-0E82-0408-4810-5221445F56AE}"/>
              </a:ext>
            </a:extLst>
          </p:cNvPr>
          <p:cNvSpPr txBox="1"/>
          <p:nvPr/>
        </p:nvSpPr>
        <p:spPr>
          <a:xfrm>
            <a:off x="7153462" y="1514353"/>
            <a:ext cx="4422606" cy="307777"/>
          </a:xfrm>
          <a:prstGeom prst="rect">
            <a:avLst/>
          </a:prstGeom>
          <a:noFill/>
        </p:spPr>
        <p:txBody>
          <a:bodyPr wrap="square" rtlCol="0">
            <a:spAutoFit/>
          </a:bodyPr>
          <a:lstStyle/>
          <a:p>
            <a:r>
              <a:rPr lang="en-US" sz="1400" dirty="0">
                <a:latin typeface="Microsoft YaHei" panose="020B0503020204020204" pitchFamily="34" charset="-122"/>
                <a:ea typeface="Microsoft YaHei" panose="020B0503020204020204" pitchFamily="34" charset="-122"/>
              </a:rPr>
              <a:t>Step 1: Experts write the seed dataset manually. </a:t>
            </a:r>
          </a:p>
        </p:txBody>
      </p:sp>
      <p:sp>
        <p:nvSpPr>
          <p:cNvPr id="6" name="TextBox 5">
            <a:extLst>
              <a:ext uri="{FF2B5EF4-FFF2-40B4-BE49-F238E27FC236}">
                <a16:creationId xmlns:a16="http://schemas.microsoft.com/office/drawing/2014/main" id="{7BBBEFDC-5F6B-586A-D0C6-BC2A7250883A}"/>
              </a:ext>
            </a:extLst>
          </p:cNvPr>
          <p:cNvSpPr txBox="1"/>
          <p:nvPr/>
        </p:nvSpPr>
        <p:spPr>
          <a:xfrm>
            <a:off x="7131134" y="2296614"/>
            <a:ext cx="4528692" cy="738664"/>
          </a:xfrm>
          <a:prstGeom prst="rect">
            <a:avLst/>
          </a:prstGeom>
          <a:noFill/>
        </p:spPr>
        <p:txBody>
          <a:bodyPr wrap="square" rtlCol="0">
            <a:spAutoFit/>
          </a:bodyPr>
          <a:lstStyle/>
          <a:p>
            <a:r>
              <a:rPr lang="en-US" sz="1400" dirty="0">
                <a:latin typeface="Microsoft YaHei" panose="020B0503020204020204" pitchFamily="34" charset="-122"/>
                <a:ea typeface="Microsoft YaHei" panose="020B0503020204020204" pitchFamily="34" charset="-122"/>
              </a:rPr>
              <a:t>Step 2.A: Select samples from the seed datasets and use agent to evolve it, including adding more background or in-depth analysis.</a:t>
            </a:r>
          </a:p>
        </p:txBody>
      </p:sp>
      <p:sp>
        <p:nvSpPr>
          <p:cNvPr id="7" name="TextBox 6">
            <a:extLst>
              <a:ext uri="{FF2B5EF4-FFF2-40B4-BE49-F238E27FC236}">
                <a16:creationId xmlns:a16="http://schemas.microsoft.com/office/drawing/2014/main" id="{151FF59F-D0A0-D336-8840-E3CA2B8BF785}"/>
              </a:ext>
            </a:extLst>
          </p:cNvPr>
          <p:cNvSpPr txBox="1"/>
          <p:nvPr/>
        </p:nvSpPr>
        <p:spPr>
          <a:xfrm>
            <a:off x="7171985" y="3599820"/>
            <a:ext cx="4528692" cy="738664"/>
          </a:xfrm>
          <a:prstGeom prst="rect">
            <a:avLst/>
          </a:prstGeom>
          <a:noFill/>
        </p:spPr>
        <p:txBody>
          <a:bodyPr wrap="square" rtlCol="0">
            <a:spAutoFit/>
          </a:bodyPr>
          <a:lstStyle/>
          <a:p>
            <a:r>
              <a:rPr lang="en-US" sz="1400" dirty="0">
                <a:latin typeface="Microsoft YaHei" panose="020B0503020204020204" pitchFamily="34" charset="-122"/>
                <a:ea typeface="Microsoft YaHei" panose="020B0503020204020204" pitchFamily="34" charset="-122"/>
              </a:rPr>
              <a:t>Step 2.B: Retrieve high-quality information from the literature corpus and fine-tune LLMs to extract instructions</a:t>
            </a:r>
          </a:p>
        </p:txBody>
      </p:sp>
      <p:cxnSp>
        <p:nvCxnSpPr>
          <p:cNvPr id="10" name="Straight Arrow Connector 9">
            <a:extLst>
              <a:ext uri="{FF2B5EF4-FFF2-40B4-BE49-F238E27FC236}">
                <a16:creationId xmlns:a16="http://schemas.microsoft.com/office/drawing/2014/main" id="{4071E68D-997A-C82C-DAE8-95E042080CE9}"/>
              </a:ext>
            </a:extLst>
          </p:cNvPr>
          <p:cNvCxnSpPr>
            <a:cxnSpLocks/>
          </p:cNvCxnSpPr>
          <p:nvPr/>
        </p:nvCxnSpPr>
        <p:spPr>
          <a:xfrm>
            <a:off x="9459606" y="1935629"/>
            <a:ext cx="0" cy="29868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C504513-C3C3-18EB-DF80-C19E39116105}"/>
              </a:ext>
            </a:extLst>
          </p:cNvPr>
          <p:cNvCxnSpPr/>
          <p:nvPr/>
        </p:nvCxnSpPr>
        <p:spPr>
          <a:xfrm>
            <a:off x="9461308" y="3226060"/>
            <a:ext cx="0" cy="30240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9DCCEEA0-CC54-8908-7DA0-0A23FC822CC5}"/>
              </a:ext>
            </a:extLst>
          </p:cNvPr>
          <p:cNvCxnSpPr/>
          <p:nvPr/>
        </p:nvCxnSpPr>
        <p:spPr>
          <a:xfrm>
            <a:off x="9459606" y="4447128"/>
            <a:ext cx="0" cy="30240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E762162D-0B95-DC96-2DC0-CB604C4F931E}"/>
              </a:ext>
            </a:extLst>
          </p:cNvPr>
          <p:cNvSpPr/>
          <p:nvPr/>
        </p:nvSpPr>
        <p:spPr>
          <a:xfrm>
            <a:off x="7184177" y="1488660"/>
            <a:ext cx="4422606" cy="39502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3EFB7E8-D3E5-BD31-FBCA-324D0F9BDBF5}"/>
              </a:ext>
            </a:extLst>
          </p:cNvPr>
          <p:cNvSpPr/>
          <p:nvPr/>
        </p:nvSpPr>
        <p:spPr>
          <a:xfrm>
            <a:off x="7184177" y="2267774"/>
            <a:ext cx="4422606" cy="7862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6A49960-F67E-F1B9-9990-F4DE637BAB29}"/>
              </a:ext>
            </a:extLst>
          </p:cNvPr>
          <p:cNvSpPr/>
          <p:nvPr/>
        </p:nvSpPr>
        <p:spPr>
          <a:xfrm>
            <a:off x="7184177" y="3558904"/>
            <a:ext cx="4422606" cy="82049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9D2A190-E47D-1D94-E212-213E7D4DA34F}"/>
              </a:ext>
            </a:extLst>
          </p:cNvPr>
          <p:cNvSpPr/>
          <p:nvPr/>
        </p:nvSpPr>
        <p:spPr>
          <a:xfrm>
            <a:off x="7184177" y="4749528"/>
            <a:ext cx="4422606" cy="64633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53C2C54-F18A-6D0D-DB1B-8002776C6BCB}"/>
              </a:ext>
            </a:extLst>
          </p:cNvPr>
          <p:cNvSpPr txBox="1"/>
          <p:nvPr/>
        </p:nvSpPr>
        <p:spPr>
          <a:xfrm>
            <a:off x="7184177" y="4811083"/>
            <a:ext cx="4528692" cy="523220"/>
          </a:xfrm>
          <a:prstGeom prst="rect">
            <a:avLst/>
          </a:prstGeom>
          <a:noFill/>
        </p:spPr>
        <p:txBody>
          <a:bodyPr wrap="square" rtlCol="0">
            <a:spAutoFit/>
          </a:bodyPr>
          <a:lstStyle/>
          <a:p>
            <a:r>
              <a:rPr lang="en-US" sz="1400" dirty="0">
                <a:latin typeface="Microsoft YaHei" panose="020B0503020204020204" pitchFamily="34" charset="-122"/>
                <a:ea typeface="Microsoft YaHei" panose="020B0503020204020204" pitchFamily="34" charset="-122"/>
              </a:rPr>
              <a:t>Step 3: Evaluate the data quality via multi-agent debate</a:t>
            </a:r>
          </a:p>
        </p:txBody>
      </p:sp>
    </p:spTree>
    <p:extLst>
      <p:ext uri="{BB962C8B-B14F-4D97-AF65-F5344CB8AC3E}">
        <p14:creationId xmlns:p14="http://schemas.microsoft.com/office/powerpoint/2010/main" val="1235697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5">
            <a:extLst>
              <a:ext uri="{FF2B5EF4-FFF2-40B4-BE49-F238E27FC236}">
                <a16:creationId xmlns:a16="http://schemas.microsoft.com/office/drawing/2014/main" id="{97431875-F629-7016-DB4C-8148E843CD85}"/>
              </a:ext>
            </a:extLst>
          </p:cNvPr>
          <p:cNvSpPr txBox="1"/>
          <p:nvPr>
            <p:custDataLst>
              <p:tags r:id="rId1"/>
            </p:custDataLst>
          </p:nvPr>
        </p:nvSpPr>
        <p:spPr bwMode="gray">
          <a:xfrm>
            <a:off x="636594" y="557093"/>
            <a:ext cx="5147809" cy="527472"/>
          </a:xfrm>
          <a:prstGeom prst="rect">
            <a:avLst/>
          </a:prstGeom>
          <a:noFill/>
          <a:ln>
            <a:no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90204"/>
              </a:defRPr>
            </a:lvl1pPr>
            <a:lvl2pPr marL="0" indent="0" algn="l" rtl="0" eaLnBrk="1" fontAlgn="base" hangingPunct="1">
              <a:spcBef>
                <a:spcPts val="0"/>
              </a:spcBef>
              <a:spcAft>
                <a:spcPct val="0"/>
              </a:spcAft>
              <a:buFont typeface="Arial" panose="020B0604020202090204" pitchFamily="34" charset="0"/>
              <a:buNone/>
              <a:defRPr sz="2800">
                <a:solidFill>
                  <a:schemeClr val="accent1"/>
                </a:solidFill>
                <a:latin typeface="+mn-lt"/>
                <a:cs typeface="+mn-cs"/>
                <a:sym typeface="Arial" panose="020B0604020202090204"/>
              </a:defRPr>
            </a:lvl2pPr>
            <a:lvl3pPr marL="516255" indent="-171450"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sym typeface="Arial" panose="020B0604020202090204"/>
              </a:defRPr>
            </a:lvl3pPr>
            <a:lvl4pPr marL="684530" indent="-16700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sym typeface="Arial" panose="020B0604020202090204"/>
              </a:defRPr>
            </a:lvl4pPr>
            <a:lvl5pPr marL="8591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sym typeface="Arial" panose="020B0604020202090204"/>
              </a:defRPr>
            </a:lvl5pPr>
            <a:lvl6pPr marL="13163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defRPr>
            </a:lvl9pPr>
          </a:lstStyle>
          <a:p>
            <a:pPr lvl="0" algn="l">
              <a:spcBef>
                <a:spcPct val="60000"/>
              </a:spcBef>
              <a:buClrTx/>
              <a:buSzTx/>
              <a:buFontTx/>
              <a:defRPr/>
            </a:pPr>
            <a:r>
              <a:rPr lang="en-US" altLang="zh-CN" sz="3200" b="1" kern="0" dirty="0">
                <a:solidFill>
                  <a:srgbClr val="0339A6"/>
                </a:solidFill>
                <a:latin typeface="微软雅黑" panose="020B0503020204020204" pitchFamily="34" charset="-122"/>
                <a:ea typeface="微软雅黑" panose="020B0503020204020204" pitchFamily="34" charset="-122"/>
                <a:sym typeface="+mn-ea"/>
              </a:rPr>
              <a:t>Case 2</a:t>
            </a:r>
            <a:r>
              <a:rPr lang="zh-CN" altLang="en-US" sz="3200" b="1" kern="0" dirty="0">
                <a:solidFill>
                  <a:srgbClr val="0339A6"/>
                </a:solidFill>
                <a:latin typeface="微软雅黑" panose="020B0503020204020204" pitchFamily="34" charset="-122"/>
                <a:ea typeface="微软雅黑" panose="020B0503020204020204" pitchFamily="34" charset="-122"/>
                <a:sym typeface="+mn-ea"/>
              </a:rPr>
              <a:t>：</a:t>
            </a:r>
            <a:r>
              <a:rPr lang="en-US" altLang="zh-CN" sz="3200" b="1" kern="0" dirty="0" err="1">
                <a:solidFill>
                  <a:srgbClr val="0339A6"/>
                </a:solidFill>
                <a:latin typeface="微软雅黑" panose="020B0503020204020204" pitchFamily="34" charset="-122"/>
                <a:ea typeface="微软雅黑" panose="020B0503020204020204" pitchFamily="34" charset="-122"/>
                <a:sym typeface="+mn-ea"/>
              </a:rPr>
              <a:t>OceanGPT</a:t>
            </a:r>
            <a:endParaRPr lang="en-US" altLang="zh-CN" sz="3200" b="1" kern="0" dirty="0">
              <a:solidFill>
                <a:srgbClr val="0339A6"/>
              </a:solidFill>
              <a:latin typeface="微软雅黑" panose="020B0503020204020204" pitchFamily="34" charset="-122"/>
              <a:ea typeface="微软雅黑" panose="020B0503020204020204" pitchFamily="34" charset="-122"/>
              <a:sym typeface="+mn-ea"/>
            </a:endParaRPr>
          </a:p>
        </p:txBody>
      </p:sp>
      <p:pic>
        <p:nvPicPr>
          <p:cNvPr id="3" name="Picture 2" descr="截屏2024-09-06 18.49.29">
            <a:extLst>
              <a:ext uri="{FF2B5EF4-FFF2-40B4-BE49-F238E27FC236}">
                <a16:creationId xmlns:a16="http://schemas.microsoft.com/office/drawing/2014/main" id="{65AB8576-CE34-79E2-89F0-7478058400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09" r="3408"/>
          <a:stretch/>
        </p:blipFill>
        <p:spPr bwMode="auto">
          <a:xfrm>
            <a:off x="5553304" y="1104915"/>
            <a:ext cx="6642108" cy="232408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截屏2024-09-06 18.49.48">
            <a:extLst>
              <a:ext uri="{FF2B5EF4-FFF2-40B4-BE49-F238E27FC236}">
                <a16:creationId xmlns:a16="http://schemas.microsoft.com/office/drawing/2014/main" id="{61ECB749-7D39-F032-DCBD-76C9DC8C527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49" r="3922"/>
          <a:stretch/>
        </p:blipFill>
        <p:spPr bwMode="auto">
          <a:xfrm>
            <a:off x="170720" y="1470813"/>
            <a:ext cx="5254688" cy="202639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999B8D0-FD94-91E4-79D3-1B74E9CA28C0}"/>
              </a:ext>
            </a:extLst>
          </p:cNvPr>
          <p:cNvSpPr txBox="1"/>
          <p:nvPr/>
        </p:nvSpPr>
        <p:spPr>
          <a:xfrm>
            <a:off x="1746940" y="3469584"/>
            <a:ext cx="1840992" cy="369332"/>
          </a:xfrm>
          <a:prstGeom prst="rect">
            <a:avLst/>
          </a:prstGeom>
          <a:noFill/>
        </p:spPr>
        <p:txBody>
          <a:bodyPr wrap="square" rtlCol="0">
            <a:spAutoFit/>
          </a:bodyPr>
          <a:lstStyle/>
          <a:p>
            <a:r>
              <a:rPr lang="en-US" dirty="0">
                <a:latin typeface="Microsoft YaHei" panose="020B0503020204020204" pitchFamily="34" charset="-122"/>
                <a:ea typeface="Microsoft YaHei" panose="020B0503020204020204" pitchFamily="34" charset="-122"/>
              </a:rPr>
              <a:t>Control Robot</a:t>
            </a:r>
          </a:p>
        </p:txBody>
      </p:sp>
      <p:pic>
        <p:nvPicPr>
          <p:cNvPr id="7" name="Picture 6">
            <a:extLst>
              <a:ext uri="{FF2B5EF4-FFF2-40B4-BE49-F238E27FC236}">
                <a16:creationId xmlns:a16="http://schemas.microsoft.com/office/drawing/2014/main" id="{975A8168-81E6-69F2-673D-1AF0E97C1C79}"/>
              </a:ext>
            </a:extLst>
          </p:cNvPr>
          <p:cNvPicPr>
            <a:picLocks noChangeAspect="1"/>
          </p:cNvPicPr>
          <p:nvPr/>
        </p:nvPicPr>
        <p:blipFill>
          <a:blip r:embed="rId5"/>
          <a:stretch>
            <a:fillRect/>
          </a:stretch>
        </p:blipFill>
        <p:spPr>
          <a:xfrm>
            <a:off x="170720" y="3976823"/>
            <a:ext cx="6179801" cy="2324084"/>
          </a:xfrm>
          <a:prstGeom prst="rect">
            <a:avLst/>
          </a:prstGeom>
        </p:spPr>
      </p:pic>
      <p:sp>
        <p:nvSpPr>
          <p:cNvPr id="8" name="TextBox 7">
            <a:extLst>
              <a:ext uri="{FF2B5EF4-FFF2-40B4-BE49-F238E27FC236}">
                <a16:creationId xmlns:a16="http://schemas.microsoft.com/office/drawing/2014/main" id="{93724785-FC94-3FD9-EAA9-3BC8E39BA076}"/>
              </a:ext>
            </a:extLst>
          </p:cNvPr>
          <p:cNvSpPr txBox="1"/>
          <p:nvPr/>
        </p:nvSpPr>
        <p:spPr>
          <a:xfrm>
            <a:off x="7830971" y="3491390"/>
            <a:ext cx="2614089" cy="369332"/>
          </a:xfrm>
          <a:prstGeom prst="rect">
            <a:avLst/>
          </a:prstGeom>
          <a:noFill/>
        </p:spPr>
        <p:txBody>
          <a:bodyPr wrap="square" rtlCol="0">
            <a:spAutoFit/>
          </a:bodyPr>
          <a:lstStyle/>
          <a:p>
            <a:r>
              <a:rPr lang="en-US" dirty="0">
                <a:latin typeface="Microsoft YaHei" panose="020B0503020204020204" pitchFamily="34" charset="-122"/>
                <a:ea typeface="Microsoft YaHei" panose="020B0503020204020204" pitchFamily="34" charset="-122"/>
              </a:rPr>
              <a:t>Dialogue Assistant</a:t>
            </a:r>
          </a:p>
        </p:txBody>
      </p:sp>
      <p:sp>
        <p:nvSpPr>
          <p:cNvPr id="9" name="TextBox 8">
            <a:extLst>
              <a:ext uri="{FF2B5EF4-FFF2-40B4-BE49-F238E27FC236}">
                <a16:creationId xmlns:a16="http://schemas.microsoft.com/office/drawing/2014/main" id="{3D590233-E0E4-1A9F-08A9-2A88FFB4BAB5}"/>
              </a:ext>
            </a:extLst>
          </p:cNvPr>
          <p:cNvSpPr txBox="1"/>
          <p:nvPr/>
        </p:nvSpPr>
        <p:spPr>
          <a:xfrm>
            <a:off x="6350521" y="4335917"/>
            <a:ext cx="5438708" cy="646331"/>
          </a:xfrm>
          <a:prstGeom prst="rect">
            <a:avLst/>
          </a:prstGeom>
          <a:noFill/>
        </p:spPr>
        <p:txBody>
          <a:bodyPr wrap="square" rtlCol="0">
            <a:spAutoFit/>
          </a:bodyPr>
          <a:lstStyle/>
          <a:p>
            <a:r>
              <a:rPr lang="en-US" dirty="0" err="1">
                <a:latin typeface="Microsoft YaHei" panose="020B0503020204020204" pitchFamily="34" charset="-122"/>
                <a:ea typeface="Microsoft YaHei" panose="020B0503020204020204" pitchFamily="34" charset="-122"/>
              </a:rPr>
              <a:t>OceanGPT</a:t>
            </a:r>
            <a:r>
              <a:rPr lang="en-US" dirty="0">
                <a:latin typeface="Microsoft YaHei" panose="020B0503020204020204" pitchFamily="34" charset="-122"/>
                <a:ea typeface="Microsoft YaHei" panose="020B0503020204020204" pitchFamily="34" charset="-122"/>
              </a:rPr>
              <a:t> exceeds various open-sourced models in different scenes. </a:t>
            </a:r>
          </a:p>
        </p:txBody>
      </p:sp>
    </p:spTree>
    <p:extLst>
      <p:ext uri="{BB962C8B-B14F-4D97-AF65-F5344CB8AC3E}">
        <p14:creationId xmlns:p14="http://schemas.microsoft.com/office/powerpoint/2010/main" val="16694225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5">
            <a:extLst>
              <a:ext uri="{FF2B5EF4-FFF2-40B4-BE49-F238E27FC236}">
                <a16:creationId xmlns:a16="http://schemas.microsoft.com/office/drawing/2014/main" id="{846C48B5-A440-F3F2-B8D4-369A03A9A876}"/>
              </a:ext>
            </a:extLst>
          </p:cNvPr>
          <p:cNvSpPr txBox="1"/>
          <p:nvPr>
            <p:custDataLst>
              <p:tags r:id="rId1"/>
            </p:custDataLst>
          </p:nvPr>
        </p:nvSpPr>
        <p:spPr bwMode="gray">
          <a:xfrm>
            <a:off x="636594" y="557093"/>
            <a:ext cx="5147809" cy="527472"/>
          </a:xfrm>
          <a:prstGeom prst="rect">
            <a:avLst/>
          </a:prstGeom>
          <a:noFill/>
          <a:ln>
            <a:no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90204"/>
              </a:defRPr>
            </a:lvl1pPr>
            <a:lvl2pPr marL="0" indent="0" algn="l" rtl="0" eaLnBrk="1" fontAlgn="base" hangingPunct="1">
              <a:spcBef>
                <a:spcPts val="0"/>
              </a:spcBef>
              <a:spcAft>
                <a:spcPct val="0"/>
              </a:spcAft>
              <a:buFont typeface="Arial" panose="020B0604020202090204" pitchFamily="34" charset="0"/>
              <a:buNone/>
              <a:defRPr sz="2800">
                <a:solidFill>
                  <a:schemeClr val="accent1"/>
                </a:solidFill>
                <a:latin typeface="+mn-lt"/>
                <a:cs typeface="+mn-cs"/>
                <a:sym typeface="Arial" panose="020B0604020202090204"/>
              </a:defRPr>
            </a:lvl2pPr>
            <a:lvl3pPr marL="516255" indent="-171450"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sym typeface="Arial" panose="020B0604020202090204"/>
              </a:defRPr>
            </a:lvl3pPr>
            <a:lvl4pPr marL="684530" indent="-16700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sym typeface="Arial" panose="020B0604020202090204"/>
              </a:defRPr>
            </a:lvl4pPr>
            <a:lvl5pPr marL="8591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sym typeface="Arial" panose="020B0604020202090204"/>
              </a:defRPr>
            </a:lvl5pPr>
            <a:lvl6pPr marL="13163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defRPr>
            </a:lvl9pPr>
          </a:lstStyle>
          <a:p>
            <a:pPr lvl="0" algn="l">
              <a:spcBef>
                <a:spcPct val="60000"/>
              </a:spcBef>
              <a:buClrTx/>
              <a:buSzTx/>
              <a:buFontTx/>
              <a:defRPr/>
            </a:pPr>
            <a:r>
              <a:rPr lang="en-US" altLang="zh-CN" sz="3200" b="1" kern="0" dirty="0">
                <a:solidFill>
                  <a:srgbClr val="0339A6"/>
                </a:solidFill>
                <a:latin typeface="微软雅黑" panose="020B0503020204020204" pitchFamily="34" charset="-122"/>
                <a:ea typeface="微软雅黑" panose="020B0503020204020204" pitchFamily="34" charset="-122"/>
                <a:sym typeface="+mn-ea"/>
              </a:rPr>
              <a:t>Case 3</a:t>
            </a:r>
            <a:r>
              <a:rPr lang="zh-CN" altLang="en-US" sz="3200" b="1" kern="0" dirty="0">
                <a:solidFill>
                  <a:srgbClr val="0339A6"/>
                </a:solidFill>
                <a:latin typeface="微软雅黑" panose="020B0503020204020204" pitchFamily="34" charset="-122"/>
                <a:ea typeface="微软雅黑" panose="020B0503020204020204" pitchFamily="34" charset="-122"/>
                <a:sym typeface="+mn-ea"/>
              </a:rPr>
              <a:t>：</a:t>
            </a:r>
            <a:r>
              <a:rPr lang="en-US" altLang="zh-CN" sz="3200" b="1" kern="0" dirty="0" err="1">
                <a:solidFill>
                  <a:srgbClr val="0339A6"/>
                </a:solidFill>
                <a:latin typeface="微软雅黑" panose="020B0503020204020204" pitchFamily="34" charset="-122"/>
                <a:ea typeface="微软雅黑" panose="020B0503020204020204" pitchFamily="34" charset="-122"/>
                <a:sym typeface="+mn-ea"/>
              </a:rPr>
              <a:t>MetaGPT</a:t>
            </a:r>
            <a:endParaRPr lang="en-US" altLang="zh-CN" sz="3200" b="1" kern="0" dirty="0">
              <a:solidFill>
                <a:srgbClr val="0339A6"/>
              </a:solidFill>
              <a:latin typeface="微软雅黑" panose="020B0503020204020204" pitchFamily="34" charset="-122"/>
              <a:ea typeface="微软雅黑" panose="020B0503020204020204" pitchFamily="34" charset="-122"/>
              <a:sym typeface="+mn-ea"/>
            </a:endParaRPr>
          </a:p>
        </p:txBody>
      </p:sp>
      <p:sp>
        <p:nvSpPr>
          <p:cNvPr id="3" name="TextBox 2">
            <a:extLst>
              <a:ext uri="{FF2B5EF4-FFF2-40B4-BE49-F238E27FC236}">
                <a16:creationId xmlns:a16="http://schemas.microsoft.com/office/drawing/2014/main" id="{82A04F7C-BCC1-B406-DC4C-687A0409DCE6}"/>
              </a:ext>
            </a:extLst>
          </p:cNvPr>
          <p:cNvSpPr txBox="1"/>
          <p:nvPr/>
        </p:nvSpPr>
        <p:spPr>
          <a:xfrm>
            <a:off x="636594" y="1332854"/>
            <a:ext cx="10506687" cy="1197572"/>
          </a:xfrm>
          <a:prstGeom prst="rect">
            <a:avLst/>
          </a:prstGeom>
          <a:noFill/>
        </p:spPr>
        <p:txBody>
          <a:bodyPr wrap="square" rtlCol="0">
            <a:spAutoFit/>
          </a:bodyPr>
          <a:lstStyle/>
          <a:p>
            <a:pPr>
              <a:lnSpc>
                <a:spcPct val="150000"/>
              </a:lnSpc>
            </a:pPr>
            <a:r>
              <a:rPr lang="en-US" altLang="zh-CN" sz="1600" b="1" dirty="0">
                <a:solidFill>
                  <a:srgbClr val="0339A6"/>
                </a:solidFill>
                <a:latin typeface="Microsoft YaHei" panose="020B0503020204020204" pitchFamily="34" charset="-122"/>
                <a:ea typeface="Microsoft YaHei" panose="020B0503020204020204" pitchFamily="34" charset="-122"/>
              </a:rPr>
              <a:t>Objective</a:t>
            </a:r>
            <a:r>
              <a:rPr lang="zh-CN" altLang="en-US" sz="1600" b="1" dirty="0">
                <a:solidFill>
                  <a:srgbClr val="0339A6"/>
                </a:solidFill>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Combine multi-agent cooperation and human workflow to accomplish a highly complex task, such as software development. </a:t>
            </a:r>
            <a:endParaRPr lang="en-AU" altLang="zh-CN" sz="1600" dirty="0">
              <a:latin typeface="Microsoft YaHei" panose="020B0503020204020204" pitchFamily="34" charset="-122"/>
              <a:ea typeface="Microsoft YaHei" panose="020B0503020204020204" pitchFamily="34" charset="-122"/>
            </a:endParaRPr>
          </a:p>
          <a:p>
            <a:pPr>
              <a:lnSpc>
                <a:spcPct val="150000"/>
              </a:lnSpc>
            </a:pPr>
            <a:r>
              <a:rPr lang="en-US" altLang="zh-CN" sz="1600" b="1" dirty="0">
                <a:solidFill>
                  <a:srgbClr val="0339A6"/>
                </a:solidFill>
                <a:latin typeface="Microsoft YaHei" panose="020B0503020204020204" pitchFamily="34" charset="-122"/>
                <a:ea typeface="Microsoft YaHei" panose="020B0503020204020204" pitchFamily="34" charset="-122"/>
              </a:rPr>
              <a:t>Method</a:t>
            </a:r>
            <a:r>
              <a:rPr lang="zh-CN" altLang="en-US" sz="1600" b="1" dirty="0">
                <a:solidFill>
                  <a:srgbClr val="0339A6"/>
                </a:solidFill>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Assign each agent a role according to the standard operating procedures. </a:t>
            </a:r>
            <a:endParaRPr lang="en-AU" altLang="zh-CN" sz="16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E32204B9-C602-1C49-E96F-9E0568014C34}"/>
              </a:ext>
            </a:extLst>
          </p:cNvPr>
          <p:cNvPicPr>
            <a:picLocks noChangeAspect="1"/>
          </p:cNvPicPr>
          <p:nvPr/>
        </p:nvPicPr>
        <p:blipFill>
          <a:blip r:embed="rId4"/>
          <a:srcRect r="2808" b="3971"/>
          <a:stretch/>
        </p:blipFill>
        <p:spPr>
          <a:xfrm>
            <a:off x="2252134" y="2530426"/>
            <a:ext cx="7554132" cy="4207266"/>
          </a:xfrm>
          <a:prstGeom prst="rect">
            <a:avLst/>
          </a:prstGeom>
        </p:spPr>
      </p:pic>
    </p:spTree>
    <p:extLst>
      <p:ext uri="{BB962C8B-B14F-4D97-AF65-F5344CB8AC3E}">
        <p14:creationId xmlns:p14="http://schemas.microsoft.com/office/powerpoint/2010/main" val="39180759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3A0CB-0198-49ED-ABEA-ED037DF20C97}"/>
              </a:ext>
            </a:extLst>
          </p:cNvPr>
          <p:cNvPicPr>
            <a:picLocks noChangeAspect="1"/>
          </p:cNvPicPr>
          <p:nvPr/>
        </p:nvPicPr>
        <p:blipFill>
          <a:blip r:embed="rId4"/>
          <a:stretch>
            <a:fillRect/>
          </a:stretch>
        </p:blipFill>
        <p:spPr>
          <a:xfrm>
            <a:off x="168472" y="957068"/>
            <a:ext cx="5927528" cy="5769196"/>
          </a:xfrm>
          <a:prstGeom prst="rect">
            <a:avLst/>
          </a:prstGeom>
        </p:spPr>
      </p:pic>
      <p:sp>
        <p:nvSpPr>
          <p:cNvPr id="4" name="文本框 15">
            <a:extLst>
              <a:ext uri="{FF2B5EF4-FFF2-40B4-BE49-F238E27FC236}">
                <a16:creationId xmlns:a16="http://schemas.microsoft.com/office/drawing/2014/main" id="{072F6524-3DD9-A45C-D2B2-A792AC7A27A9}"/>
              </a:ext>
            </a:extLst>
          </p:cNvPr>
          <p:cNvSpPr txBox="1"/>
          <p:nvPr>
            <p:custDataLst>
              <p:tags r:id="rId1"/>
            </p:custDataLst>
          </p:nvPr>
        </p:nvSpPr>
        <p:spPr bwMode="gray">
          <a:xfrm>
            <a:off x="542267" y="429596"/>
            <a:ext cx="5147809" cy="527472"/>
          </a:xfrm>
          <a:prstGeom prst="rect">
            <a:avLst/>
          </a:prstGeom>
          <a:noFill/>
          <a:ln>
            <a:no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90204"/>
              </a:defRPr>
            </a:lvl1pPr>
            <a:lvl2pPr marL="0" indent="0" algn="l" rtl="0" eaLnBrk="1" fontAlgn="base" hangingPunct="1">
              <a:spcBef>
                <a:spcPts val="0"/>
              </a:spcBef>
              <a:spcAft>
                <a:spcPct val="0"/>
              </a:spcAft>
              <a:buFont typeface="Arial" panose="020B0604020202090204" pitchFamily="34" charset="0"/>
              <a:buNone/>
              <a:defRPr sz="2800">
                <a:solidFill>
                  <a:schemeClr val="accent1"/>
                </a:solidFill>
                <a:latin typeface="+mn-lt"/>
                <a:cs typeface="+mn-cs"/>
                <a:sym typeface="Arial" panose="020B0604020202090204"/>
              </a:defRPr>
            </a:lvl2pPr>
            <a:lvl3pPr marL="516255" indent="-171450"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sym typeface="Arial" panose="020B0604020202090204"/>
              </a:defRPr>
            </a:lvl3pPr>
            <a:lvl4pPr marL="684530" indent="-16700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sym typeface="Arial" panose="020B0604020202090204"/>
              </a:defRPr>
            </a:lvl4pPr>
            <a:lvl5pPr marL="8591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sym typeface="Arial" panose="020B0604020202090204"/>
              </a:defRPr>
            </a:lvl5pPr>
            <a:lvl6pPr marL="13163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defRPr>
            </a:lvl9pPr>
          </a:lstStyle>
          <a:p>
            <a:pPr lvl="0" algn="l">
              <a:spcBef>
                <a:spcPct val="60000"/>
              </a:spcBef>
              <a:buClrTx/>
              <a:buSzTx/>
              <a:buFontTx/>
              <a:defRPr/>
            </a:pPr>
            <a:r>
              <a:rPr lang="en-US" altLang="zh-CN" sz="3200" b="1" kern="0" dirty="0">
                <a:solidFill>
                  <a:srgbClr val="0339A6"/>
                </a:solidFill>
                <a:latin typeface="微软雅黑" panose="020B0503020204020204" pitchFamily="34" charset="-122"/>
                <a:ea typeface="微软雅黑" panose="020B0503020204020204" pitchFamily="34" charset="-122"/>
                <a:sym typeface="+mn-ea"/>
              </a:rPr>
              <a:t>Case 3</a:t>
            </a:r>
            <a:r>
              <a:rPr lang="zh-CN" altLang="en-US" sz="3200" b="1" kern="0" dirty="0">
                <a:solidFill>
                  <a:srgbClr val="0339A6"/>
                </a:solidFill>
                <a:latin typeface="微软雅黑" panose="020B0503020204020204" pitchFamily="34" charset="-122"/>
                <a:ea typeface="微软雅黑" panose="020B0503020204020204" pitchFamily="34" charset="-122"/>
                <a:sym typeface="+mn-ea"/>
              </a:rPr>
              <a:t>：</a:t>
            </a:r>
            <a:r>
              <a:rPr lang="en-US" altLang="zh-CN" sz="3200" b="1" kern="0" dirty="0" err="1">
                <a:solidFill>
                  <a:srgbClr val="0339A6"/>
                </a:solidFill>
                <a:latin typeface="微软雅黑" panose="020B0503020204020204" pitchFamily="34" charset="-122"/>
                <a:ea typeface="微软雅黑" panose="020B0503020204020204" pitchFamily="34" charset="-122"/>
                <a:sym typeface="+mn-ea"/>
              </a:rPr>
              <a:t>MetaGPT</a:t>
            </a:r>
            <a:endParaRPr lang="en-US" altLang="zh-CN" sz="3200" b="1" kern="0" dirty="0">
              <a:solidFill>
                <a:srgbClr val="0339A6"/>
              </a:solidFill>
              <a:latin typeface="微软雅黑" panose="020B0503020204020204" pitchFamily="34" charset="-122"/>
              <a:ea typeface="微软雅黑" panose="020B0503020204020204" pitchFamily="34" charset="-122"/>
              <a:sym typeface="+mn-ea"/>
            </a:endParaRPr>
          </a:p>
        </p:txBody>
      </p:sp>
      <p:sp>
        <p:nvSpPr>
          <p:cNvPr id="5" name="TextBox 4">
            <a:extLst>
              <a:ext uri="{FF2B5EF4-FFF2-40B4-BE49-F238E27FC236}">
                <a16:creationId xmlns:a16="http://schemas.microsoft.com/office/drawing/2014/main" id="{07627F47-71E9-9190-B5B3-F6EFE6989EE4}"/>
              </a:ext>
            </a:extLst>
          </p:cNvPr>
          <p:cNvSpPr txBox="1"/>
          <p:nvPr/>
        </p:nvSpPr>
        <p:spPr>
          <a:xfrm>
            <a:off x="6378396" y="1183954"/>
            <a:ext cx="5483404" cy="3352008"/>
          </a:xfrm>
          <a:prstGeom prst="rect">
            <a:avLst/>
          </a:prstGeom>
          <a:noFill/>
        </p:spPr>
        <p:txBody>
          <a:bodyPr wrap="square" rtlCol="0">
            <a:spAutoFit/>
          </a:bodyPr>
          <a:lstStyle/>
          <a:p>
            <a:r>
              <a:rPr lang="en-US" b="1" dirty="0">
                <a:solidFill>
                  <a:srgbClr val="0339A6"/>
                </a:solidFill>
                <a:latin typeface="Microsoft YaHei" panose="020B0503020204020204" pitchFamily="34" charset="-122"/>
                <a:ea typeface="Microsoft YaHei" panose="020B0503020204020204" pitchFamily="34" charset="-122"/>
              </a:rPr>
              <a:t>Define five roles to interact with each other</a:t>
            </a:r>
            <a:endParaRPr lang="en-US" altLang="zh-CN" b="1" dirty="0">
              <a:solidFill>
                <a:srgbClr val="0339A6"/>
              </a:solidFill>
              <a:latin typeface="Microsoft YaHei" panose="020B0503020204020204" pitchFamily="34" charset="-122"/>
              <a:ea typeface="Microsoft YaHei" panose="020B0503020204020204" pitchFamily="34" charset="-122"/>
            </a:endParaRPr>
          </a:p>
          <a:p>
            <a:endParaRPr lang="en-US" altLang="zh-CN" sz="800"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r>
              <a:rPr lang="en-US" altLang="zh-CN" dirty="0">
                <a:latin typeface="Microsoft YaHei" panose="020B0503020204020204" pitchFamily="34" charset="-122"/>
                <a:ea typeface="Microsoft YaHei" panose="020B0503020204020204" pitchFamily="34" charset="-122"/>
              </a:rPr>
              <a:t>Product manager: define objective, </a:t>
            </a:r>
            <a:r>
              <a:rPr lang="en-US" altLang="zh-CN" dirty="0" err="1">
                <a:latin typeface="Microsoft YaHei" panose="020B0503020204020204" pitchFamily="34" charset="-122"/>
                <a:ea typeface="Microsoft YaHei" panose="020B0503020204020204" pitchFamily="34" charset="-122"/>
              </a:rPr>
              <a:t>analyse</a:t>
            </a:r>
            <a:r>
              <a:rPr lang="en-US" altLang="zh-CN" dirty="0">
                <a:latin typeface="Microsoft YaHei" panose="020B0503020204020204" pitchFamily="34" charset="-122"/>
                <a:ea typeface="Microsoft YaHei" panose="020B0503020204020204" pitchFamily="34" charset="-122"/>
              </a:rPr>
              <a:t> user and competitive products, and give high-level requirements. </a:t>
            </a:r>
            <a:endParaRPr lang="en-AU" altLang="zh-CN"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r>
              <a:rPr lang="en-US" altLang="zh-CN" dirty="0">
                <a:latin typeface="Microsoft YaHei" panose="020B0503020204020204" pitchFamily="34" charset="-122"/>
                <a:ea typeface="Microsoft YaHei" panose="020B0503020204020204" pitchFamily="34" charset="-122"/>
              </a:rPr>
              <a:t>Architect: provide project architecture and UI</a:t>
            </a:r>
            <a:endParaRPr lang="en-AU" altLang="zh-CN"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r>
              <a:rPr lang="en-US" altLang="zh-CN" dirty="0">
                <a:latin typeface="Microsoft YaHei" panose="020B0503020204020204" pitchFamily="34" charset="-122"/>
                <a:ea typeface="Microsoft YaHei" panose="020B0503020204020204" pitchFamily="34" charset="-122"/>
              </a:rPr>
              <a:t>Project manager</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assign specific tasks</a:t>
            </a:r>
            <a:endParaRPr lang="en-AU" altLang="zh-CN"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r>
              <a:rPr lang="en-AU" altLang="zh-CN" dirty="0">
                <a:latin typeface="Microsoft YaHei" panose="020B0503020204020204" pitchFamily="34" charset="-122"/>
                <a:ea typeface="Microsoft YaHei" panose="020B0503020204020204" pitchFamily="34" charset="-122"/>
              </a:rPr>
              <a:t>Engineer</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write codes &amp; debug</a:t>
            </a:r>
          </a:p>
          <a:p>
            <a:pPr marL="285750" indent="-285750">
              <a:lnSpc>
                <a:spcPct val="150000"/>
              </a:lnSpc>
              <a:buFont typeface="Wingdings" pitchFamily="2" charset="2"/>
              <a:buChar char="Ø"/>
            </a:pPr>
            <a:r>
              <a:rPr lang="en-US" altLang="zh-CN" dirty="0">
                <a:latin typeface="Microsoft YaHei" panose="020B0503020204020204" pitchFamily="34" charset="-122"/>
                <a:ea typeface="Microsoft YaHei" panose="020B0503020204020204" pitchFamily="34" charset="-122"/>
              </a:rPr>
              <a:t>QA engineer</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code review &amp; GUI test</a:t>
            </a:r>
            <a:endParaRPr lang="en-AU"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821966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CC8F76-1D5A-110A-FCB3-CF5348AECE9B}"/>
              </a:ext>
            </a:extLst>
          </p:cNvPr>
          <p:cNvPicPr>
            <a:picLocks noChangeAspect="1"/>
          </p:cNvPicPr>
          <p:nvPr/>
        </p:nvPicPr>
        <p:blipFill>
          <a:blip r:embed="rId4"/>
          <a:stretch>
            <a:fillRect/>
          </a:stretch>
        </p:blipFill>
        <p:spPr>
          <a:xfrm>
            <a:off x="2088441" y="2686682"/>
            <a:ext cx="7900214" cy="4043150"/>
          </a:xfrm>
          <a:prstGeom prst="rect">
            <a:avLst/>
          </a:prstGeom>
        </p:spPr>
      </p:pic>
      <p:sp>
        <p:nvSpPr>
          <p:cNvPr id="4" name="文本框 15">
            <a:extLst>
              <a:ext uri="{FF2B5EF4-FFF2-40B4-BE49-F238E27FC236}">
                <a16:creationId xmlns:a16="http://schemas.microsoft.com/office/drawing/2014/main" id="{7EE5366C-C845-68AE-FA08-2D502E797F64}"/>
              </a:ext>
            </a:extLst>
          </p:cNvPr>
          <p:cNvSpPr txBox="1"/>
          <p:nvPr>
            <p:custDataLst>
              <p:tags r:id="rId1"/>
            </p:custDataLst>
          </p:nvPr>
        </p:nvSpPr>
        <p:spPr bwMode="gray">
          <a:xfrm>
            <a:off x="636594" y="557093"/>
            <a:ext cx="5147809" cy="527472"/>
          </a:xfrm>
          <a:prstGeom prst="rect">
            <a:avLst/>
          </a:prstGeom>
          <a:noFill/>
          <a:ln>
            <a:no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90204"/>
              </a:defRPr>
            </a:lvl1pPr>
            <a:lvl2pPr marL="0" indent="0" algn="l" rtl="0" eaLnBrk="1" fontAlgn="base" hangingPunct="1">
              <a:spcBef>
                <a:spcPts val="0"/>
              </a:spcBef>
              <a:spcAft>
                <a:spcPct val="0"/>
              </a:spcAft>
              <a:buFont typeface="Arial" panose="020B0604020202090204" pitchFamily="34" charset="0"/>
              <a:buNone/>
              <a:defRPr sz="2800">
                <a:solidFill>
                  <a:schemeClr val="accent1"/>
                </a:solidFill>
                <a:latin typeface="+mn-lt"/>
                <a:cs typeface="+mn-cs"/>
                <a:sym typeface="Arial" panose="020B0604020202090204"/>
              </a:defRPr>
            </a:lvl2pPr>
            <a:lvl3pPr marL="516255" indent="-171450"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sym typeface="Arial" panose="020B0604020202090204"/>
              </a:defRPr>
            </a:lvl3pPr>
            <a:lvl4pPr marL="684530" indent="-16700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sym typeface="Arial" panose="020B0604020202090204"/>
              </a:defRPr>
            </a:lvl4pPr>
            <a:lvl5pPr marL="8591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sym typeface="Arial" panose="020B0604020202090204"/>
              </a:defRPr>
            </a:lvl5pPr>
            <a:lvl6pPr marL="13163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defRPr>
            </a:lvl9pPr>
          </a:lstStyle>
          <a:p>
            <a:pPr lvl="0" algn="l">
              <a:spcBef>
                <a:spcPct val="60000"/>
              </a:spcBef>
              <a:buClrTx/>
              <a:buSzTx/>
              <a:buFontTx/>
              <a:defRPr/>
            </a:pPr>
            <a:r>
              <a:rPr lang="en-US" altLang="zh-CN" sz="3200" b="1" kern="0" dirty="0">
                <a:solidFill>
                  <a:srgbClr val="0339A6"/>
                </a:solidFill>
                <a:latin typeface="微软雅黑" panose="020B0503020204020204" pitchFamily="34" charset="-122"/>
                <a:ea typeface="微软雅黑" panose="020B0503020204020204" pitchFamily="34" charset="-122"/>
                <a:sym typeface="+mn-ea"/>
              </a:rPr>
              <a:t>Case 3</a:t>
            </a:r>
            <a:r>
              <a:rPr lang="zh-CN" altLang="en-US" sz="3200" b="1" kern="0" dirty="0">
                <a:solidFill>
                  <a:srgbClr val="0339A6"/>
                </a:solidFill>
                <a:latin typeface="微软雅黑" panose="020B0503020204020204" pitchFamily="34" charset="-122"/>
                <a:ea typeface="微软雅黑" panose="020B0503020204020204" pitchFamily="34" charset="-122"/>
                <a:sym typeface="+mn-ea"/>
              </a:rPr>
              <a:t>：</a:t>
            </a:r>
            <a:r>
              <a:rPr lang="en-US" altLang="zh-CN" sz="3200" b="1" kern="0" dirty="0" err="1">
                <a:solidFill>
                  <a:srgbClr val="0339A6"/>
                </a:solidFill>
                <a:latin typeface="微软雅黑" panose="020B0503020204020204" pitchFamily="34" charset="-122"/>
                <a:ea typeface="微软雅黑" panose="020B0503020204020204" pitchFamily="34" charset="-122"/>
                <a:sym typeface="+mn-ea"/>
              </a:rPr>
              <a:t>MetaGPT</a:t>
            </a:r>
            <a:endParaRPr lang="en-US" altLang="zh-CN" sz="3200" b="1" kern="0" dirty="0">
              <a:solidFill>
                <a:srgbClr val="0339A6"/>
              </a:solidFill>
              <a:latin typeface="微软雅黑" panose="020B0503020204020204" pitchFamily="34" charset="-122"/>
              <a:ea typeface="微软雅黑" panose="020B0503020204020204" pitchFamily="34" charset="-122"/>
              <a:sym typeface="+mn-ea"/>
            </a:endParaRPr>
          </a:p>
        </p:txBody>
      </p:sp>
      <p:sp>
        <p:nvSpPr>
          <p:cNvPr id="5" name="TextBox 4">
            <a:extLst>
              <a:ext uri="{FF2B5EF4-FFF2-40B4-BE49-F238E27FC236}">
                <a16:creationId xmlns:a16="http://schemas.microsoft.com/office/drawing/2014/main" id="{92AFEDAE-D607-CBF6-01ED-DF90A8E5A730}"/>
              </a:ext>
            </a:extLst>
          </p:cNvPr>
          <p:cNvSpPr txBox="1"/>
          <p:nvPr/>
        </p:nvSpPr>
        <p:spPr>
          <a:xfrm>
            <a:off x="468796" y="1209354"/>
            <a:ext cx="10516704" cy="1477328"/>
          </a:xfrm>
          <a:prstGeom prst="rect">
            <a:avLst/>
          </a:prstGeom>
          <a:noFill/>
        </p:spPr>
        <p:txBody>
          <a:bodyPr wrap="square" rtlCol="0">
            <a:spAutoFit/>
          </a:bodyPr>
          <a:lstStyle/>
          <a:p>
            <a:r>
              <a:rPr lang="en-AU" b="1" dirty="0">
                <a:solidFill>
                  <a:srgbClr val="0339A6"/>
                </a:solidFill>
                <a:latin typeface="Microsoft YaHei" panose="020B0503020204020204" pitchFamily="34" charset="-122"/>
                <a:ea typeface="Microsoft YaHei" panose="020B0503020204020204" pitchFamily="34" charset="-122"/>
              </a:rPr>
              <a:t>Message passing mechanism</a:t>
            </a:r>
          </a:p>
          <a:p>
            <a:endParaRPr lang="en-US" altLang="zh-CN" sz="8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US" altLang="zh-CN" sz="1600" dirty="0">
                <a:latin typeface="Microsoft YaHei" panose="020B0503020204020204" pitchFamily="34" charset="-122"/>
                <a:ea typeface="Microsoft YaHei" panose="020B0503020204020204" pitchFamily="34" charset="-122"/>
              </a:rPr>
              <a:t>Passing messages via 1v1 communication may lead to missing or incorrect information. </a:t>
            </a:r>
          </a:p>
          <a:p>
            <a:pPr marL="285750" indent="-285750">
              <a:buFont typeface="Arial" panose="020B0604020202020204" pitchFamily="34" charset="0"/>
              <a:buChar char="•"/>
            </a:pPr>
            <a:r>
              <a:rPr lang="en-US" altLang="zh-CN" sz="1600" dirty="0">
                <a:latin typeface="Microsoft YaHei" panose="020B0503020204020204" pitchFamily="34" charset="-122"/>
                <a:ea typeface="Microsoft YaHei" panose="020B0503020204020204" pitchFamily="34" charset="-122"/>
              </a:rPr>
              <a:t>Develop a pool to share information, where each agent receives information relevant to the project (subscription) and upload critical information (publication). The information is in structure form. </a:t>
            </a:r>
            <a:endParaRPr lang="en-AU" altLang="zh-CN" sz="16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US" altLang="zh-CN" sz="1600" dirty="0">
                <a:latin typeface="Microsoft YaHei" panose="020B0503020204020204" pitchFamily="34" charset="-122"/>
                <a:ea typeface="Microsoft YaHei" panose="020B0503020204020204" pitchFamily="34" charset="-122"/>
              </a:rPr>
              <a:t>Programming and execution are conducted iteratively to reduce hallucination and raise success rate. </a:t>
            </a:r>
          </a:p>
        </p:txBody>
      </p:sp>
    </p:spTree>
    <p:extLst>
      <p:ext uri="{BB962C8B-B14F-4D97-AF65-F5344CB8AC3E}">
        <p14:creationId xmlns:p14="http://schemas.microsoft.com/office/powerpoint/2010/main" val="16690383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5">
            <a:extLst>
              <a:ext uri="{FF2B5EF4-FFF2-40B4-BE49-F238E27FC236}">
                <a16:creationId xmlns:a16="http://schemas.microsoft.com/office/drawing/2014/main" id="{10954EB2-AEBD-28EC-0A30-A8A70F6AF5FF}"/>
              </a:ext>
            </a:extLst>
          </p:cNvPr>
          <p:cNvSpPr txBox="1"/>
          <p:nvPr>
            <p:custDataLst>
              <p:tags r:id="rId1"/>
            </p:custDataLst>
          </p:nvPr>
        </p:nvSpPr>
        <p:spPr bwMode="gray">
          <a:xfrm>
            <a:off x="636594" y="557093"/>
            <a:ext cx="5147809" cy="527472"/>
          </a:xfrm>
          <a:prstGeom prst="rect">
            <a:avLst/>
          </a:prstGeom>
          <a:noFill/>
          <a:ln>
            <a:no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panose="020B0604020202090204"/>
              </a:defRPr>
            </a:lvl1pPr>
            <a:lvl2pPr marL="0" indent="0" algn="l" rtl="0" eaLnBrk="1" fontAlgn="base" hangingPunct="1">
              <a:spcBef>
                <a:spcPts val="0"/>
              </a:spcBef>
              <a:spcAft>
                <a:spcPct val="0"/>
              </a:spcAft>
              <a:buFont typeface="Arial" panose="020B0604020202090204" pitchFamily="34" charset="0"/>
              <a:buNone/>
              <a:defRPr sz="2800">
                <a:solidFill>
                  <a:schemeClr val="accent1"/>
                </a:solidFill>
                <a:latin typeface="+mn-lt"/>
                <a:cs typeface="+mn-cs"/>
                <a:sym typeface="Arial" panose="020B0604020202090204"/>
              </a:defRPr>
            </a:lvl2pPr>
            <a:lvl3pPr marL="516255" indent="-171450"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sym typeface="Arial" panose="020B0604020202090204"/>
              </a:defRPr>
            </a:lvl3pPr>
            <a:lvl4pPr marL="684530" indent="-16700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sym typeface="Arial" panose="020B0604020202090204"/>
              </a:defRPr>
            </a:lvl4pPr>
            <a:lvl5pPr marL="8591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sym typeface="Arial" panose="020B0604020202090204"/>
              </a:defRPr>
            </a:lvl5pPr>
            <a:lvl6pPr marL="13163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defRPr>
            </a:lvl6pPr>
            <a:lvl7pPr marL="17735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defRPr>
            </a:lvl7pPr>
            <a:lvl8pPr marL="22307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defRPr>
            </a:lvl8pPr>
            <a:lvl9pPr marL="2687955" indent="-173355" algn="l" rtl="0" eaLnBrk="1" fontAlgn="base" hangingPunct="1">
              <a:spcBef>
                <a:spcPct val="20000"/>
              </a:spcBef>
              <a:spcAft>
                <a:spcPct val="0"/>
              </a:spcAft>
              <a:buFont typeface="Arial" panose="020B0604020202090204" pitchFamily="34" charset="0"/>
              <a:buChar char="-"/>
              <a:defRPr sz="1600">
                <a:solidFill>
                  <a:schemeClr val="tx1"/>
                </a:solidFill>
                <a:latin typeface="+mn-lt"/>
                <a:cs typeface="+mn-cs"/>
              </a:defRPr>
            </a:lvl9pPr>
          </a:lstStyle>
          <a:p>
            <a:pPr lvl="0" algn="l">
              <a:spcBef>
                <a:spcPct val="60000"/>
              </a:spcBef>
              <a:buClrTx/>
              <a:buSzTx/>
              <a:buFontTx/>
              <a:defRPr/>
            </a:pPr>
            <a:r>
              <a:rPr lang="en-US" altLang="zh-CN" sz="3200" b="1" kern="0" dirty="0">
                <a:solidFill>
                  <a:srgbClr val="0339A6"/>
                </a:solidFill>
                <a:latin typeface="微软雅黑" panose="020B0503020204020204" pitchFamily="34" charset="-122"/>
                <a:ea typeface="微软雅黑" panose="020B0503020204020204" pitchFamily="34" charset="-122"/>
                <a:sym typeface="+mn-ea"/>
              </a:rPr>
              <a:t>Case 3</a:t>
            </a:r>
            <a:r>
              <a:rPr lang="zh-CN" altLang="en-US" sz="3200" b="1" kern="0" dirty="0">
                <a:solidFill>
                  <a:srgbClr val="0339A6"/>
                </a:solidFill>
                <a:latin typeface="微软雅黑" panose="020B0503020204020204" pitchFamily="34" charset="-122"/>
                <a:ea typeface="微软雅黑" panose="020B0503020204020204" pitchFamily="34" charset="-122"/>
                <a:sym typeface="+mn-ea"/>
              </a:rPr>
              <a:t>：</a:t>
            </a:r>
            <a:r>
              <a:rPr lang="en-US" altLang="zh-CN" sz="3200" b="1" kern="0" dirty="0" err="1">
                <a:solidFill>
                  <a:srgbClr val="0339A6"/>
                </a:solidFill>
                <a:latin typeface="微软雅黑" panose="020B0503020204020204" pitchFamily="34" charset="-122"/>
                <a:ea typeface="微软雅黑" panose="020B0503020204020204" pitchFamily="34" charset="-122"/>
                <a:sym typeface="+mn-ea"/>
              </a:rPr>
              <a:t>MetaGPT</a:t>
            </a:r>
            <a:endParaRPr lang="en-US" altLang="zh-CN" sz="3200" b="1" kern="0" dirty="0">
              <a:solidFill>
                <a:srgbClr val="0339A6"/>
              </a:solidFill>
              <a:latin typeface="微软雅黑" panose="020B0503020204020204" pitchFamily="34" charset="-122"/>
              <a:ea typeface="微软雅黑" panose="020B0503020204020204" pitchFamily="34" charset="-122"/>
              <a:sym typeface="+mn-ea"/>
            </a:endParaRPr>
          </a:p>
        </p:txBody>
      </p:sp>
      <p:pic>
        <p:nvPicPr>
          <p:cNvPr id="4" name="Picture 3">
            <a:extLst>
              <a:ext uri="{FF2B5EF4-FFF2-40B4-BE49-F238E27FC236}">
                <a16:creationId xmlns:a16="http://schemas.microsoft.com/office/drawing/2014/main" id="{B01684F0-E626-50EE-30ED-B36BBD68E0D3}"/>
              </a:ext>
            </a:extLst>
          </p:cNvPr>
          <p:cNvPicPr>
            <a:picLocks noChangeAspect="1"/>
          </p:cNvPicPr>
          <p:nvPr/>
        </p:nvPicPr>
        <p:blipFill>
          <a:blip r:embed="rId4"/>
          <a:stretch>
            <a:fillRect/>
          </a:stretch>
        </p:blipFill>
        <p:spPr>
          <a:xfrm>
            <a:off x="2578450" y="2277184"/>
            <a:ext cx="6411906" cy="2037297"/>
          </a:xfrm>
          <a:prstGeom prst="rect">
            <a:avLst/>
          </a:prstGeom>
        </p:spPr>
      </p:pic>
      <p:sp>
        <p:nvSpPr>
          <p:cNvPr id="5" name="TextBox 4">
            <a:extLst>
              <a:ext uri="{FF2B5EF4-FFF2-40B4-BE49-F238E27FC236}">
                <a16:creationId xmlns:a16="http://schemas.microsoft.com/office/drawing/2014/main" id="{8F351467-E11F-0A85-B13E-D762DC81758A}"/>
              </a:ext>
            </a:extLst>
          </p:cNvPr>
          <p:cNvSpPr txBox="1"/>
          <p:nvPr/>
        </p:nvSpPr>
        <p:spPr>
          <a:xfrm>
            <a:off x="546100" y="1333500"/>
            <a:ext cx="11277600" cy="874407"/>
          </a:xfrm>
          <a:prstGeom prst="rect">
            <a:avLst/>
          </a:prstGeom>
          <a:noFill/>
        </p:spPr>
        <p:txBody>
          <a:bodyPr wrap="square" rtlCol="0">
            <a:spAutoFit/>
          </a:bodyPr>
          <a:lstStyle/>
          <a:p>
            <a:pPr>
              <a:lnSpc>
                <a:spcPct val="150000"/>
              </a:lnSpc>
            </a:pPr>
            <a:r>
              <a:rPr lang="en-US" dirty="0">
                <a:latin typeface="Microsoft YaHei" panose="020B0503020204020204" pitchFamily="34" charset="-122"/>
                <a:ea typeface="Microsoft YaHei" panose="020B0503020204020204" pitchFamily="34" charset="-122"/>
              </a:rPr>
              <a:t>Exceed existing methods remarkably on two code benchmarks. Although </a:t>
            </a:r>
            <a:r>
              <a:rPr lang="en-US" dirty="0" err="1">
                <a:latin typeface="Microsoft YaHei" panose="020B0503020204020204" pitchFamily="34" charset="-122"/>
                <a:ea typeface="Microsoft YaHei" panose="020B0503020204020204" pitchFamily="34" charset="-122"/>
              </a:rPr>
              <a:t>MetaGPT</a:t>
            </a:r>
            <a:r>
              <a:rPr lang="en-US" dirty="0">
                <a:latin typeface="Microsoft YaHei" panose="020B0503020204020204" pitchFamily="34" charset="-122"/>
                <a:ea typeface="Microsoft YaHei" panose="020B0503020204020204" pitchFamily="34" charset="-122"/>
              </a:rPr>
              <a:t> is not the best on every metric, it surpasses other methods on executability, human revision cost, etc. </a:t>
            </a:r>
          </a:p>
        </p:txBody>
      </p:sp>
      <p:pic>
        <p:nvPicPr>
          <p:cNvPr id="7" name="Picture 6">
            <a:extLst>
              <a:ext uri="{FF2B5EF4-FFF2-40B4-BE49-F238E27FC236}">
                <a16:creationId xmlns:a16="http://schemas.microsoft.com/office/drawing/2014/main" id="{EA441183-BDCC-3E6E-9C11-BD8DCDFC2D23}"/>
              </a:ext>
            </a:extLst>
          </p:cNvPr>
          <p:cNvPicPr>
            <a:picLocks noChangeAspect="1"/>
          </p:cNvPicPr>
          <p:nvPr/>
        </p:nvPicPr>
        <p:blipFill>
          <a:blip r:embed="rId5"/>
          <a:stretch>
            <a:fillRect/>
          </a:stretch>
        </p:blipFill>
        <p:spPr>
          <a:xfrm>
            <a:off x="2640356" y="4517316"/>
            <a:ext cx="6637267" cy="2014367"/>
          </a:xfrm>
          <a:prstGeom prst="rect">
            <a:avLst/>
          </a:prstGeom>
        </p:spPr>
      </p:pic>
    </p:spTree>
    <p:extLst>
      <p:ext uri="{BB962C8B-B14F-4D97-AF65-F5344CB8AC3E}">
        <p14:creationId xmlns:p14="http://schemas.microsoft.com/office/powerpoint/2010/main" val="9538883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D9507150-C0FB-3232-2A8D-993F25A5C9A4}"/>
              </a:ext>
            </a:extLst>
          </p:cNvPr>
          <p:cNvPicPr>
            <a:picLocks noChangeAspect="1"/>
          </p:cNvPicPr>
          <p:nvPr/>
        </p:nvPicPr>
        <p:blipFill>
          <a:blip r:embed="rId2"/>
          <a:srcRect/>
          <a:stretch/>
        </p:blipFill>
        <p:spPr>
          <a:xfrm>
            <a:off x="0" y="0"/>
            <a:ext cx="12192000" cy="6858000"/>
          </a:xfrm>
          <a:prstGeom prst="rect">
            <a:avLst/>
          </a:prstGeom>
        </p:spPr>
      </p:pic>
      <p:sp>
        <p:nvSpPr>
          <p:cNvPr id="13" name="文本框 12">
            <a:extLst>
              <a:ext uri="{FF2B5EF4-FFF2-40B4-BE49-F238E27FC236}">
                <a16:creationId xmlns:a16="http://schemas.microsoft.com/office/drawing/2014/main" id="{624CCAD7-5927-5E12-2B3C-83296D714DDA}"/>
              </a:ext>
            </a:extLst>
          </p:cNvPr>
          <p:cNvSpPr txBox="1"/>
          <p:nvPr/>
        </p:nvSpPr>
        <p:spPr>
          <a:xfrm>
            <a:off x="4897159" y="2822963"/>
            <a:ext cx="2393328" cy="1446550"/>
          </a:xfrm>
          <a:prstGeom prst="rect">
            <a:avLst/>
          </a:prstGeom>
          <a:noFill/>
        </p:spPr>
        <p:txBody>
          <a:bodyPr wrap="square" rtlCol="0">
            <a:spAutoFit/>
          </a:bodyPr>
          <a:lstStyle/>
          <a:p>
            <a:pPr>
              <a:lnSpc>
                <a:spcPct val="120000"/>
              </a:lnSpc>
              <a:buClrTx/>
              <a:buSzTx/>
              <a:buFontTx/>
            </a:pPr>
            <a:r>
              <a:rPr kumimoji="1" lang="zh-CN" altLang="en-US" sz="4000" b="1" spc="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非常感谢</a:t>
            </a:r>
          </a:p>
          <a:p>
            <a:endParaRPr kumimoji="1" lang="zh-CN" altLang="en-US" sz="4000" b="1" spc="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2831337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A1AD3-0DA0-F227-AA6F-1BB31EA49B70}"/>
            </a:ext>
          </a:extLst>
        </p:cNvPr>
        <p:cNvGrpSpPr/>
        <p:nvPr/>
      </p:nvGrpSpPr>
      <p:grpSpPr>
        <a:xfrm>
          <a:off x="0" y="0"/>
          <a:ext cx="0" cy="0"/>
          <a:chOff x="0" y="0"/>
          <a:chExt cx="0" cy="0"/>
        </a:xfrm>
      </p:grpSpPr>
      <p:sp>
        <p:nvSpPr>
          <p:cNvPr id="3" name="Text Placeholder 1">
            <a:extLst>
              <a:ext uri="{FF2B5EF4-FFF2-40B4-BE49-F238E27FC236}">
                <a16:creationId xmlns:a16="http://schemas.microsoft.com/office/drawing/2014/main" id="{BA853E75-DF4A-01E6-CFB7-AC791E414D2C}"/>
              </a:ext>
            </a:extLst>
          </p:cNvPr>
          <p:cNvSpPr txBox="1">
            <a:spLocks/>
          </p:cNvSpPr>
          <p:nvPr/>
        </p:nvSpPr>
        <p:spPr bwMode="gray">
          <a:xfrm>
            <a:off x="731839" y="716617"/>
            <a:ext cx="8786234" cy="48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a:defRPr>
            </a:lvl1pPr>
            <a:lvl2pPr marL="0" indent="0" algn="l" rtl="0" eaLnBrk="1" fontAlgn="base" hangingPunct="1">
              <a:spcBef>
                <a:spcPts val="0"/>
              </a:spcBef>
              <a:spcAft>
                <a:spcPct val="0"/>
              </a:spcAft>
              <a:buFont typeface="Arial" charset="0"/>
              <a:buNone/>
              <a:defRPr sz="2800">
                <a:solidFill>
                  <a:schemeClr val="accent1"/>
                </a:solidFill>
                <a:latin typeface="+mn-lt"/>
                <a:cs typeface="+mn-cs"/>
                <a:sym typeface="Arial"/>
              </a:defRPr>
            </a:lvl2pPr>
            <a:lvl3pPr marL="515938" indent="-171450" algn="l" rtl="0" eaLnBrk="1" fontAlgn="base" hangingPunct="1">
              <a:spcBef>
                <a:spcPct val="20000"/>
              </a:spcBef>
              <a:spcAft>
                <a:spcPct val="0"/>
              </a:spcAft>
              <a:buFont typeface="Arial" charset="0"/>
              <a:buChar char="-"/>
              <a:defRPr sz="1600">
                <a:solidFill>
                  <a:schemeClr val="tx1"/>
                </a:solidFill>
                <a:latin typeface="+mn-lt"/>
                <a:cs typeface="+mn-cs"/>
                <a:sym typeface="Arial"/>
              </a:defRPr>
            </a:lvl3pPr>
            <a:lvl4pPr marL="684213"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4pPr>
            <a:lvl5pPr marL="858838" indent="-173038" algn="l" rtl="0" eaLnBrk="1" fontAlgn="base" hangingPunct="1">
              <a:spcBef>
                <a:spcPct val="20000"/>
              </a:spcBef>
              <a:spcAft>
                <a:spcPct val="0"/>
              </a:spcAft>
              <a:buFont typeface="Arial" charset="0"/>
              <a:buChar char="-"/>
              <a:defRPr sz="1600">
                <a:solidFill>
                  <a:schemeClr val="tx1"/>
                </a:solidFill>
                <a:latin typeface="+mn-lt"/>
                <a:cs typeface="+mn-cs"/>
                <a:sym typeface="Arial"/>
              </a:defRPr>
            </a:lvl5pPr>
            <a:lvl6pPr marL="1316038" indent="-173038" algn="l" rtl="0" eaLnBrk="1" fontAlgn="base" hangingPunct="1">
              <a:spcBef>
                <a:spcPct val="20000"/>
              </a:spcBef>
              <a:spcAft>
                <a:spcPct val="0"/>
              </a:spcAft>
              <a:buFont typeface="Arial" charset="0"/>
              <a:buChar char="-"/>
              <a:defRPr sz="1600">
                <a:solidFill>
                  <a:schemeClr val="tx1"/>
                </a:solidFill>
                <a:latin typeface="+mn-lt"/>
                <a:cs typeface="+mn-cs"/>
              </a:defRPr>
            </a:lvl6pPr>
            <a:lvl7pPr marL="1773238" indent="-173038" algn="l" rtl="0" eaLnBrk="1" fontAlgn="base" hangingPunct="1">
              <a:spcBef>
                <a:spcPct val="20000"/>
              </a:spcBef>
              <a:spcAft>
                <a:spcPct val="0"/>
              </a:spcAft>
              <a:buFont typeface="Arial" charset="0"/>
              <a:buChar char="-"/>
              <a:defRPr sz="1600">
                <a:solidFill>
                  <a:schemeClr val="tx1"/>
                </a:solidFill>
                <a:latin typeface="+mn-lt"/>
                <a:cs typeface="+mn-cs"/>
              </a:defRPr>
            </a:lvl7pPr>
            <a:lvl8pPr marL="2230438" indent="-173038" algn="l" rtl="0" eaLnBrk="1" fontAlgn="base" hangingPunct="1">
              <a:spcBef>
                <a:spcPct val="20000"/>
              </a:spcBef>
              <a:spcAft>
                <a:spcPct val="0"/>
              </a:spcAft>
              <a:buFont typeface="Arial" charset="0"/>
              <a:buChar char="-"/>
              <a:defRPr sz="1600">
                <a:solidFill>
                  <a:schemeClr val="tx1"/>
                </a:solidFill>
                <a:latin typeface="+mn-lt"/>
                <a:cs typeface="+mn-cs"/>
              </a:defRPr>
            </a:lvl8pPr>
            <a:lvl9pPr marL="2687638" indent="-173038" algn="l" rtl="0" eaLnBrk="1" fontAlgn="base" hangingPunct="1">
              <a:spcBef>
                <a:spcPct val="20000"/>
              </a:spcBef>
              <a:spcAft>
                <a:spcPct val="0"/>
              </a:spcAft>
              <a:buFont typeface="Arial"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Microsoft YaHei" panose="020B0503020204020204" pitchFamily="34" charset="-122"/>
                <a:ea typeface="Microsoft YaHei" panose="020B0503020204020204" pitchFamily="34" charset="-122"/>
              </a:rPr>
              <a:t>Last Week – Tokenization,</a:t>
            </a:r>
            <a:r>
              <a:rPr lang="zh-CN" altLang="en-US" sz="3200" b="1" kern="0" dirty="0">
                <a:solidFill>
                  <a:srgbClr val="0339A6"/>
                </a:solidFill>
                <a:latin typeface="Microsoft YaHei" panose="020B0503020204020204" pitchFamily="34" charset="-122"/>
                <a:ea typeface="Microsoft YaHei" panose="020B0503020204020204" pitchFamily="34" charset="-122"/>
              </a:rPr>
              <a:t> </a:t>
            </a:r>
            <a:r>
              <a:rPr lang="en-US" altLang="zh-CN" sz="3200" b="1" kern="0" dirty="0">
                <a:solidFill>
                  <a:srgbClr val="0339A6"/>
                </a:solidFill>
                <a:latin typeface="Microsoft YaHei" panose="020B0503020204020204" pitchFamily="34" charset="-122"/>
                <a:ea typeface="Microsoft YaHei" panose="020B0503020204020204" pitchFamily="34" charset="-122"/>
              </a:rPr>
              <a:t>Embedding</a:t>
            </a:r>
            <a:endParaRPr lang="zh-CN" altLang="en-US" sz="3200" b="1" kern="0" dirty="0">
              <a:solidFill>
                <a:srgbClr val="0339A6"/>
              </a:solidFill>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96DC12B3-269F-299A-ACA2-04B141BA5453}"/>
              </a:ext>
            </a:extLst>
          </p:cNvPr>
          <p:cNvPicPr>
            <a:picLocks noChangeAspect="1"/>
          </p:cNvPicPr>
          <p:nvPr/>
        </p:nvPicPr>
        <p:blipFill>
          <a:blip r:embed="rId3"/>
          <a:stretch>
            <a:fillRect/>
          </a:stretch>
        </p:blipFill>
        <p:spPr>
          <a:xfrm>
            <a:off x="152400" y="1617836"/>
            <a:ext cx="11887200" cy="2814205"/>
          </a:xfrm>
          <a:prstGeom prst="rect">
            <a:avLst/>
          </a:prstGeom>
        </p:spPr>
      </p:pic>
    </p:spTree>
    <p:extLst>
      <p:ext uri="{BB962C8B-B14F-4D97-AF65-F5344CB8AC3E}">
        <p14:creationId xmlns:p14="http://schemas.microsoft.com/office/powerpoint/2010/main" val="1241601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33A886-B9C6-C97C-E226-2CED9A60B397}"/>
              </a:ext>
            </a:extLst>
          </p:cNvPr>
          <p:cNvPicPr>
            <a:picLocks noChangeAspect="1"/>
          </p:cNvPicPr>
          <p:nvPr/>
        </p:nvPicPr>
        <p:blipFill>
          <a:blip r:embed="rId2"/>
          <a:stretch>
            <a:fillRect/>
          </a:stretch>
        </p:blipFill>
        <p:spPr>
          <a:xfrm>
            <a:off x="166255" y="1806319"/>
            <a:ext cx="11662756" cy="3867863"/>
          </a:xfrm>
          <a:prstGeom prst="rect">
            <a:avLst/>
          </a:prstGeom>
        </p:spPr>
      </p:pic>
      <p:sp>
        <p:nvSpPr>
          <p:cNvPr id="7" name="Text Placeholder 1">
            <a:extLst>
              <a:ext uri="{FF2B5EF4-FFF2-40B4-BE49-F238E27FC236}">
                <a16:creationId xmlns:a16="http://schemas.microsoft.com/office/drawing/2014/main" id="{61F28169-E2A8-3070-27B5-042ED9776802}"/>
              </a:ext>
            </a:extLst>
          </p:cNvPr>
          <p:cNvSpPr txBox="1">
            <a:spLocks/>
          </p:cNvSpPr>
          <p:nvPr/>
        </p:nvSpPr>
        <p:spPr bwMode="gray">
          <a:xfrm>
            <a:off x="731839" y="716617"/>
            <a:ext cx="8786234" cy="48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a:defRPr>
            </a:lvl1pPr>
            <a:lvl2pPr marL="0" indent="0" algn="l" rtl="0" eaLnBrk="1" fontAlgn="base" hangingPunct="1">
              <a:spcBef>
                <a:spcPts val="0"/>
              </a:spcBef>
              <a:spcAft>
                <a:spcPct val="0"/>
              </a:spcAft>
              <a:buFont typeface="Arial" charset="0"/>
              <a:buNone/>
              <a:defRPr sz="2800">
                <a:solidFill>
                  <a:schemeClr val="accent1"/>
                </a:solidFill>
                <a:latin typeface="+mn-lt"/>
                <a:cs typeface="+mn-cs"/>
                <a:sym typeface="Arial"/>
              </a:defRPr>
            </a:lvl2pPr>
            <a:lvl3pPr marL="515938" indent="-171450" algn="l" rtl="0" eaLnBrk="1" fontAlgn="base" hangingPunct="1">
              <a:spcBef>
                <a:spcPct val="20000"/>
              </a:spcBef>
              <a:spcAft>
                <a:spcPct val="0"/>
              </a:spcAft>
              <a:buFont typeface="Arial" charset="0"/>
              <a:buChar char="-"/>
              <a:defRPr sz="1600">
                <a:solidFill>
                  <a:schemeClr val="tx1"/>
                </a:solidFill>
                <a:latin typeface="+mn-lt"/>
                <a:cs typeface="+mn-cs"/>
                <a:sym typeface="Arial"/>
              </a:defRPr>
            </a:lvl3pPr>
            <a:lvl4pPr marL="684213"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4pPr>
            <a:lvl5pPr marL="858838" indent="-173038" algn="l" rtl="0" eaLnBrk="1" fontAlgn="base" hangingPunct="1">
              <a:spcBef>
                <a:spcPct val="20000"/>
              </a:spcBef>
              <a:spcAft>
                <a:spcPct val="0"/>
              </a:spcAft>
              <a:buFont typeface="Arial" charset="0"/>
              <a:buChar char="-"/>
              <a:defRPr sz="1600">
                <a:solidFill>
                  <a:schemeClr val="tx1"/>
                </a:solidFill>
                <a:latin typeface="+mn-lt"/>
                <a:cs typeface="+mn-cs"/>
                <a:sym typeface="Arial"/>
              </a:defRPr>
            </a:lvl5pPr>
            <a:lvl6pPr marL="1316038" indent="-173038" algn="l" rtl="0" eaLnBrk="1" fontAlgn="base" hangingPunct="1">
              <a:spcBef>
                <a:spcPct val="20000"/>
              </a:spcBef>
              <a:spcAft>
                <a:spcPct val="0"/>
              </a:spcAft>
              <a:buFont typeface="Arial" charset="0"/>
              <a:buChar char="-"/>
              <a:defRPr sz="1600">
                <a:solidFill>
                  <a:schemeClr val="tx1"/>
                </a:solidFill>
                <a:latin typeface="+mn-lt"/>
                <a:cs typeface="+mn-cs"/>
              </a:defRPr>
            </a:lvl6pPr>
            <a:lvl7pPr marL="1773238" indent="-173038" algn="l" rtl="0" eaLnBrk="1" fontAlgn="base" hangingPunct="1">
              <a:spcBef>
                <a:spcPct val="20000"/>
              </a:spcBef>
              <a:spcAft>
                <a:spcPct val="0"/>
              </a:spcAft>
              <a:buFont typeface="Arial" charset="0"/>
              <a:buChar char="-"/>
              <a:defRPr sz="1600">
                <a:solidFill>
                  <a:schemeClr val="tx1"/>
                </a:solidFill>
                <a:latin typeface="+mn-lt"/>
                <a:cs typeface="+mn-cs"/>
              </a:defRPr>
            </a:lvl7pPr>
            <a:lvl8pPr marL="2230438" indent="-173038" algn="l" rtl="0" eaLnBrk="1" fontAlgn="base" hangingPunct="1">
              <a:spcBef>
                <a:spcPct val="20000"/>
              </a:spcBef>
              <a:spcAft>
                <a:spcPct val="0"/>
              </a:spcAft>
              <a:buFont typeface="Arial" charset="0"/>
              <a:buChar char="-"/>
              <a:defRPr sz="1600">
                <a:solidFill>
                  <a:schemeClr val="tx1"/>
                </a:solidFill>
                <a:latin typeface="+mn-lt"/>
                <a:cs typeface="+mn-cs"/>
              </a:defRPr>
            </a:lvl8pPr>
            <a:lvl9pPr marL="2687638" indent="-173038" algn="l" rtl="0" eaLnBrk="1" fontAlgn="base" hangingPunct="1">
              <a:spcBef>
                <a:spcPct val="20000"/>
              </a:spcBef>
              <a:spcAft>
                <a:spcPct val="0"/>
              </a:spcAft>
              <a:buFont typeface="Arial"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Microsoft YaHei" panose="020B0503020204020204" pitchFamily="34" charset="-122"/>
                <a:ea typeface="Microsoft YaHei" panose="020B0503020204020204" pitchFamily="34" charset="-122"/>
              </a:rPr>
              <a:t>Last Week – Tokenization,</a:t>
            </a:r>
            <a:r>
              <a:rPr lang="zh-CN" altLang="en-US" sz="3200" b="1" kern="0" dirty="0">
                <a:solidFill>
                  <a:srgbClr val="0339A6"/>
                </a:solidFill>
                <a:latin typeface="Microsoft YaHei" panose="020B0503020204020204" pitchFamily="34" charset="-122"/>
                <a:ea typeface="Microsoft YaHei" panose="020B0503020204020204" pitchFamily="34" charset="-122"/>
              </a:rPr>
              <a:t> </a:t>
            </a:r>
            <a:r>
              <a:rPr lang="en-US" altLang="zh-CN" sz="3200" b="1" kern="0" dirty="0">
                <a:solidFill>
                  <a:srgbClr val="0339A6"/>
                </a:solidFill>
                <a:latin typeface="Microsoft YaHei" panose="020B0503020204020204" pitchFamily="34" charset="-122"/>
                <a:ea typeface="Microsoft YaHei" panose="020B0503020204020204" pitchFamily="34" charset="-122"/>
              </a:rPr>
              <a:t>Embedding</a:t>
            </a:r>
            <a:endParaRPr lang="zh-CN" altLang="en-US" sz="3200" b="1" kern="0" dirty="0">
              <a:solidFill>
                <a:srgbClr val="0339A6"/>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82960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2C6C49-B23A-6CC7-FF3E-FDCD06789C99}"/>
              </a:ext>
            </a:extLst>
          </p:cNvPr>
          <p:cNvSpPr txBox="1">
            <a:spLocks/>
          </p:cNvSpPr>
          <p:nvPr/>
        </p:nvSpPr>
        <p:spPr bwMode="gray">
          <a:xfrm>
            <a:off x="684968" y="586778"/>
            <a:ext cx="10930770" cy="424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marL="0" indent="0" algn="l" rtl="0" eaLnBrk="1" fontAlgn="base" hangingPunct="1">
              <a:spcBef>
                <a:spcPts val="0"/>
              </a:spcBef>
              <a:spcAft>
                <a:spcPct val="0"/>
              </a:spcAft>
              <a:buNone/>
              <a:defRPr sz="2800">
                <a:solidFill>
                  <a:schemeClr val="tx2"/>
                </a:solidFill>
                <a:latin typeface="+mn-lt"/>
                <a:ea typeface="+mn-ea"/>
                <a:cs typeface="+mn-cs"/>
                <a:sym typeface="Arial"/>
              </a:defRPr>
            </a:lvl1pPr>
            <a:lvl2pPr marL="0" indent="0" algn="l" rtl="0" eaLnBrk="1" fontAlgn="base" hangingPunct="1">
              <a:spcBef>
                <a:spcPts val="0"/>
              </a:spcBef>
              <a:spcAft>
                <a:spcPct val="0"/>
              </a:spcAft>
              <a:buFont typeface="Arial" charset="0"/>
              <a:buNone/>
              <a:defRPr sz="2800">
                <a:solidFill>
                  <a:schemeClr val="accent1"/>
                </a:solidFill>
                <a:latin typeface="+mn-lt"/>
                <a:cs typeface="+mn-cs"/>
                <a:sym typeface="Arial"/>
              </a:defRPr>
            </a:lvl2pPr>
            <a:lvl3pPr marL="515938" indent="-171450" algn="l" rtl="0" eaLnBrk="1" fontAlgn="base" hangingPunct="1">
              <a:spcBef>
                <a:spcPct val="20000"/>
              </a:spcBef>
              <a:spcAft>
                <a:spcPct val="0"/>
              </a:spcAft>
              <a:buFont typeface="Arial" charset="0"/>
              <a:buChar char="-"/>
              <a:defRPr sz="1600">
                <a:solidFill>
                  <a:schemeClr val="tx1"/>
                </a:solidFill>
                <a:latin typeface="+mn-lt"/>
                <a:cs typeface="+mn-cs"/>
                <a:sym typeface="Arial"/>
              </a:defRPr>
            </a:lvl3pPr>
            <a:lvl4pPr marL="684213" indent="-166688" algn="l" rtl="0" eaLnBrk="1" fontAlgn="base" hangingPunct="1">
              <a:spcBef>
                <a:spcPct val="20000"/>
              </a:spcBef>
              <a:spcAft>
                <a:spcPct val="0"/>
              </a:spcAft>
              <a:buFont typeface="Arial" charset="0"/>
              <a:buChar char="-"/>
              <a:defRPr sz="1600">
                <a:solidFill>
                  <a:schemeClr val="tx1"/>
                </a:solidFill>
                <a:latin typeface="+mn-lt"/>
                <a:cs typeface="+mn-cs"/>
                <a:sym typeface="Arial"/>
              </a:defRPr>
            </a:lvl4pPr>
            <a:lvl5pPr marL="858838" indent="-173038" algn="l" rtl="0" eaLnBrk="1" fontAlgn="base" hangingPunct="1">
              <a:spcBef>
                <a:spcPct val="20000"/>
              </a:spcBef>
              <a:spcAft>
                <a:spcPct val="0"/>
              </a:spcAft>
              <a:buFont typeface="Arial" charset="0"/>
              <a:buChar char="-"/>
              <a:defRPr sz="1600">
                <a:solidFill>
                  <a:schemeClr val="tx1"/>
                </a:solidFill>
                <a:latin typeface="+mn-lt"/>
                <a:cs typeface="+mn-cs"/>
                <a:sym typeface="Arial"/>
              </a:defRPr>
            </a:lvl5pPr>
            <a:lvl6pPr marL="1316038" indent="-173038" algn="l" rtl="0" eaLnBrk="1" fontAlgn="base" hangingPunct="1">
              <a:spcBef>
                <a:spcPct val="20000"/>
              </a:spcBef>
              <a:spcAft>
                <a:spcPct val="0"/>
              </a:spcAft>
              <a:buFont typeface="Arial" charset="0"/>
              <a:buChar char="-"/>
              <a:defRPr sz="1600">
                <a:solidFill>
                  <a:schemeClr val="tx1"/>
                </a:solidFill>
                <a:latin typeface="+mn-lt"/>
                <a:cs typeface="+mn-cs"/>
              </a:defRPr>
            </a:lvl6pPr>
            <a:lvl7pPr marL="1773238" indent="-173038" algn="l" rtl="0" eaLnBrk="1" fontAlgn="base" hangingPunct="1">
              <a:spcBef>
                <a:spcPct val="20000"/>
              </a:spcBef>
              <a:spcAft>
                <a:spcPct val="0"/>
              </a:spcAft>
              <a:buFont typeface="Arial" charset="0"/>
              <a:buChar char="-"/>
              <a:defRPr sz="1600">
                <a:solidFill>
                  <a:schemeClr val="tx1"/>
                </a:solidFill>
                <a:latin typeface="+mn-lt"/>
                <a:cs typeface="+mn-cs"/>
              </a:defRPr>
            </a:lvl7pPr>
            <a:lvl8pPr marL="2230438" indent="-173038" algn="l" rtl="0" eaLnBrk="1" fontAlgn="base" hangingPunct="1">
              <a:spcBef>
                <a:spcPct val="20000"/>
              </a:spcBef>
              <a:spcAft>
                <a:spcPct val="0"/>
              </a:spcAft>
              <a:buFont typeface="Arial" charset="0"/>
              <a:buChar char="-"/>
              <a:defRPr sz="1600">
                <a:solidFill>
                  <a:schemeClr val="tx1"/>
                </a:solidFill>
                <a:latin typeface="+mn-lt"/>
                <a:cs typeface="+mn-cs"/>
              </a:defRPr>
            </a:lvl8pPr>
            <a:lvl9pPr marL="2687638" indent="-173038" algn="l" rtl="0" eaLnBrk="1" fontAlgn="base" hangingPunct="1">
              <a:spcBef>
                <a:spcPct val="20000"/>
              </a:spcBef>
              <a:spcAft>
                <a:spcPct val="0"/>
              </a:spcAft>
              <a:buFont typeface="Arial" charset="0"/>
              <a:buChar char="-"/>
              <a:defRPr sz="1600">
                <a:solidFill>
                  <a:schemeClr val="tx1"/>
                </a:solidFill>
                <a:latin typeface="+mn-lt"/>
                <a:cs typeface="+mn-cs"/>
              </a:defRPr>
            </a:lvl9pPr>
          </a:lstStyle>
          <a:p>
            <a:pPr>
              <a:spcBef>
                <a:spcPct val="60000"/>
              </a:spcBef>
              <a:defRPr/>
            </a:pPr>
            <a:r>
              <a:rPr lang="en-US" altLang="zh-CN" sz="3200" b="1" kern="0" dirty="0">
                <a:solidFill>
                  <a:srgbClr val="0339A6"/>
                </a:solidFill>
                <a:latin typeface="Microsoft YaHei" panose="020B0503020204020204" pitchFamily="34" charset="-122"/>
                <a:ea typeface="Microsoft YaHei" panose="020B0503020204020204" pitchFamily="34" charset="-122"/>
              </a:rPr>
              <a:t>Language Model Structure</a:t>
            </a:r>
            <a:endParaRPr lang="zh-CN" altLang="en-US" sz="3200" b="1" kern="0" dirty="0">
              <a:solidFill>
                <a:srgbClr val="0339A6"/>
              </a:solidFill>
              <a:latin typeface="Microsoft YaHei" panose="020B0503020204020204" pitchFamily="34" charset="-122"/>
              <a:ea typeface="Microsoft YaHei" panose="020B0503020204020204" pitchFamily="34" charset="-122"/>
            </a:endParaRPr>
          </a:p>
        </p:txBody>
      </p:sp>
      <p:sp>
        <p:nvSpPr>
          <p:cNvPr id="3" name="Rounded Rectangle 2">
            <a:extLst>
              <a:ext uri="{FF2B5EF4-FFF2-40B4-BE49-F238E27FC236}">
                <a16:creationId xmlns:a16="http://schemas.microsoft.com/office/drawing/2014/main" id="{3FC8316C-343F-8F13-1CC8-EE38C091E080}"/>
              </a:ext>
            </a:extLst>
          </p:cNvPr>
          <p:cNvSpPr/>
          <p:nvPr/>
        </p:nvSpPr>
        <p:spPr>
          <a:xfrm>
            <a:off x="2341743" y="1901213"/>
            <a:ext cx="1955292" cy="833718"/>
          </a:xfrm>
          <a:prstGeom prst="roundRect">
            <a:avLst/>
          </a:prstGeom>
          <a:solidFill>
            <a:schemeClr val="accent4">
              <a:lumMod val="40000"/>
              <a:lumOff val="60000"/>
            </a:schemeClr>
          </a:solidFill>
          <a:ln w="1905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icrosoft YaHei" panose="020B0503020204020204" pitchFamily="34" charset="-122"/>
                <a:ea typeface="Microsoft YaHei" panose="020B0503020204020204" pitchFamily="34" charset="-122"/>
              </a:rPr>
              <a:t>Tokenization (embedding)</a:t>
            </a:r>
          </a:p>
        </p:txBody>
      </p:sp>
      <p:sp>
        <p:nvSpPr>
          <p:cNvPr id="4" name="Rounded Rectangle 3">
            <a:extLst>
              <a:ext uri="{FF2B5EF4-FFF2-40B4-BE49-F238E27FC236}">
                <a16:creationId xmlns:a16="http://schemas.microsoft.com/office/drawing/2014/main" id="{5F6852F9-26E0-D6A9-19DF-D581124D1B3B}"/>
              </a:ext>
            </a:extLst>
          </p:cNvPr>
          <p:cNvSpPr/>
          <p:nvPr/>
        </p:nvSpPr>
        <p:spPr>
          <a:xfrm>
            <a:off x="695325" y="1902272"/>
            <a:ext cx="1014348" cy="831600"/>
          </a:xfrm>
          <a:prstGeom prst="roundRect">
            <a:avLst/>
          </a:prstGeom>
          <a:solidFill>
            <a:schemeClr val="bg2"/>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Microsoft YaHei" panose="020B0503020204020204" pitchFamily="34" charset="-122"/>
                <a:ea typeface="Microsoft YaHei" panose="020B0503020204020204" pitchFamily="34" charset="-122"/>
              </a:rPr>
              <a:t>Input</a:t>
            </a:r>
          </a:p>
        </p:txBody>
      </p:sp>
      <p:sp>
        <p:nvSpPr>
          <p:cNvPr id="5" name="Rounded Rectangle 4">
            <a:extLst>
              <a:ext uri="{FF2B5EF4-FFF2-40B4-BE49-F238E27FC236}">
                <a16:creationId xmlns:a16="http://schemas.microsoft.com/office/drawing/2014/main" id="{5D433DD8-0564-5C4F-BA4B-50E4346BD6BD}"/>
              </a:ext>
            </a:extLst>
          </p:cNvPr>
          <p:cNvSpPr/>
          <p:nvPr/>
        </p:nvSpPr>
        <p:spPr>
          <a:xfrm>
            <a:off x="4929105" y="1901213"/>
            <a:ext cx="2018019" cy="833718"/>
          </a:xfrm>
          <a:prstGeom prst="roundRect">
            <a:avLst/>
          </a:prstGeom>
          <a:solidFill>
            <a:schemeClr val="accent6">
              <a:lumMod val="40000"/>
              <a:lumOff val="60000"/>
            </a:schemeClr>
          </a:solidFill>
          <a:ln w="1905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icrosoft YaHei" panose="020B0503020204020204" pitchFamily="34" charset="-122"/>
                <a:ea typeface="Microsoft YaHei" panose="020B0503020204020204" pitchFamily="34" charset="-122"/>
              </a:rPr>
              <a:t>Language Model</a:t>
            </a:r>
          </a:p>
        </p:txBody>
      </p:sp>
      <p:sp>
        <p:nvSpPr>
          <p:cNvPr id="6" name="Rounded Rectangle 5">
            <a:extLst>
              <a:ext uri="{FF2B5EF4-FFF2-40B4-BE49-F238E27FC236}">
                <a16:creationId xmlns:a16="http://schemas.microsoft.com/office/drawing/2014/main" id="{50E8ECBD-959C-D240-1667-299112225560}"/>
              </a:ext>
            </a:extLst>
          </p:cNvPr>
          <p:cNvSpPr/>
          <p:nvPr/>
        </p:nvSpPr>
        <p:spPr>
          <a:xfrm>
            <a:off x="7579194" y="1901213"/>
            <a:ext cx="2138595" cy="833718"/>
          </a:xfrm>
          <a:prstGeom prst="roundRect">
            <a:avLst/>
          </a:prstGeom>
          <a:solidFill>
            <a:schemeClr val="accent5">
              <a:lumMod val="40000"/>
              <a:lumOff val="60000"/>
            </a:schemeClr>
          </a:solidFill>
          <a:ln w="190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icrosoft YaHei" panose="020B0503020204020204" pitchFamily="34" charset="-122"/>
                <a:ea typeface="Microsoft YaHei" panose="020B0503020204020204" pitchFamily="34" charset="-122"/>
              </a:rPr>
              <a:t>Detokenization (unembedding)</a:t>
            </a:r>
          </a:p>
        </p:txBody>
      </p:sp>
      <p:sp>
        <p:nvSpPr>
          <p:cNvPr id="8" name="TextBox 7">
            <a:extLst>
              <a:ext uri="{FF2B5EF4-FFF2-40B4-BE49-F238E27FC236}">
                <a16:creationId xmlns:a16="http://schemas.microsoft.com/office/drawing/2014/main" id="{1844EB79-E170-DB9F-1F23-15732D2F5746}"/>
              </a:ext>
            </a:extLst>
          </p:cNvPr>
          <p:cNvSpPr txBox="1"/>
          <p:nvPr/>
        </p:nvSpPr>
        <p:spPr>
          <a:xfrm>
            <a:off x="871790" y="3406730"/>
            <a:ext cx="2858622" cy="369332"/>
          </a:xfrm>
          <a:prstGeom prst="rect">
            <a:avLst/>
          </a:prstGeom>
          <a:noFill/>
        </p:spPr>
        <p:txBody>
          <a:bodyPr wrap="square" rtlCol="0">
            <a:spAutoFit/>
          </a:bodyPr>
          <a:lstStyle/>
          <a:p>
            <a:r>
              <a:rPr lang="en-US" dirty="0">
                <a:latin typeface="Microsoft YaHei" panose="020B0503020204020204" pitchFamily="34" charset="-122"/>
                <a:ea typeface="Microsoft YaHei" panose="020B0503020204020204" pitchFamily="34" charset="-122"/>
              </a:rPr>
              <a:t>Elbert Einstein is a </a:t>
            </a:r>
          </a:p>
        </p:txBody>
      </p:sp>
      <p:cxnSp>
        <p:nvCxnSpPr>
          <p:cNvPr id="21" name="Straight Arrow Connector 20">
            <a:extLst>
              <a:ext uri="{FF2B5EF4-FFF2-40B4-BE49-F238E27FC236}">
                <a16:creationId xmlns:a16="http://schemas.microsoft.com/office/drawing/2014/main" id="{207A9A91-B8D8-AFE7-F01B-666F09277544}"/>
              </a:ext>
            </a:extLst>
          </p:cNvPr>
          <p:cNvCxnSpPr>
            <a:cxnSpLocks/>
            <a:endCxn id="3" idx="1"/>
          </p:cNvCxnSpPr>
          <p:nvPr/>
        </p:nvCxnSpPr>
        <p:spPr>
          <a:xfrm>
            <a:off x="1709673" y="2318072"/>
            <a:ext cx="63207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C782600-EE93-C4CA-3198-60C010716FC1}"/>
              </a:ext>
            </a:extLst>
          </p:cNvPr>
          <p:cNvCxnSpPr>
            <a:cxnSpLocks/>
            <a:endCxn id="5" idx="1"/>
          </p:cNvCxnSpPr>
          <p:nvPr/>
        </p:nvCxnSpPr>
        <p:spPr>
          <a:xfrm flipV="1">
            <a:off x="4289315" y="2318072"/>
            <a:ext cx="639790" cy="27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B5FB60A-F64A-6493-8763-B4716DC626E1}"/>
                  </a:ext>
                </a:extLst>
              </p:cNvPr>
              <p:cNvSpPr txBox="1"/>
              <p:nvPr/>
            </p:nvSpPr>
            <p:spPr>
              <a:xfrm>
                <a:off x="550183" y="3958150"/>
                <a:ext cx="3180229" cy="16484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2</m:t>
                                    </m:r>
                                    <m:r>
                                      <a:rPr lang="en-US" b="0" i="1" smtClean="0">
                                        <a:latin typeface="Cambria Math" panose="02040503050406030204" pitchFamily="18" charset="0"/>
                                      </a:rPr>
                                      <m:t>.9</m:t>
                                    </m:r>
                                  </m:e>
                                </m:mr>
                                <m:m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4</m:t>
                                          </m:r>
                                          <m:r>
                                            <a:rPr lang="en-US" b="0" i="1" smtClean="0">
                                              <a:latin typeface="Cambria Math" panose="02040503050406030204" pitchFamily="18" charset="0"/>
                                            </a:rPr>
                                            <m:t>.1</m:t>
                                          </m:r>
                                        </m:e>
                                      </m:mr>
                                      <m:m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3</m:t>
                                                </m:r>
                                                <m:r>
                                                  <a:rPr lang="en-US" b="0" i="1" smtClean="0">
                                                    <a:latin typeface="Cambria Math" panose="02040503050406030204" pitchFamily="18" charset="0"/>
                                                  </a:rPr>
                                                  <m:t>.7</m:t>
                                                </m:r>
                                              </m:e>
                                            </m:mr>
                                            <m:mr>
                                              <m:e>
                                                <m:r>
                                                  <a:rPr lang="en-US" b="0" i="1" smtClean="0">
                                                    <a:latin typeface="Cambria Math" panose="02040503050406030204" pitchFamily="18" charset="0"/>
                                                  </a:rPr>
                                                  <m:t>1.8</m:t>
                                                </m:r>
                                              </m:e>
                                            </m:mr>
                                            <m:mr>
                                              <m:e>
                                                <m:r>
                                                  <a:rPr lang="en-US" b="0" i="1" smtClean="0">
                                                    <a:latin typeface="Cambria Math" panose="02040503050406030204" pitchFamily="18" charset="0"/>
                                                  </a:rPr>
                                                  <m:t>2.5</m:t>
                                                </m:r>
                                              </m:e>
                                            </m:mr>
                                          </m:m>
                                        </m:e>
                                      </m:mr>
                                      <m:mr>
                                        <m:e>
                                          <m:r>
                                            <a:rPr lang="en-US" b="0" i="1" smtClean="0">
                                              <a:latin typeface="Cambria Math" panose="02040503050406030204" pitchFamily="18" charset="0"/>
                                            </a:rPr>
                                            <m:t>…</m:t>
                                          </m:r>
                                        </m:e>
                                      </m:mr>
                                    </m:m>
                                  </m:e>
                                </m:mr>
                                <m:mr>
                                  <m:e>
                                    <m:r>
                                      <a:rPr lang="en-US" b="0" i="1" smtClean="0">
                                        <a:latin typeface="Cambria Math" panose="02040503050406030204" pitchFamily="18" charset="0"/>
                                      </a:rPr>
                                      <m:t>7.9</m:t>
                                    </m:r>
                                  </m:e>
                                </m:mr>
                              </m:m>
                            </m:e>
                          </m:d>
                          <m:r>
                            <m:rPr>
                              <m:nor/>
                            </m:rPr>
                            <a:rPr lang="en-US" dirty="0"/>
                            <m:t> </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8</m:t>
                                    </m:r>
                                    <m:r>
                                      <a:rPr lang="en-US" b="0" i="1" smtClean="0">
                                        <a:latin typeface="Cambria Math" panose="02040503050406030204" pitchFamily="18" charset="0"/>
                                      </a:rPr>
                                      <m:t>.4</m:t>
                                    </m:r>
                                  </m:e>
                                </m:mr>
                                <m:m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5</m:t>
                                          </m:r>
                                          <m:r>
                                            <a:rPr lang="en-US" b="0" i="1" smtClean="0">
                                              <a:latin typeface="Cambria Math" panose="02040503050406030204" pitchFamily="18" charset="0"/>
                                            </a:rPr>
                                            <m:t>.9</m:t>
                                          </m:r>
                                        </m:e>
                                      </m:mr>
                                      <m:m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2</m:t>
                                                </m:r>
                                                <m:r>
                                                  <a:rPr lang="en-US" b="0" i="1" smtClean="0">
                                                    <a:latin typeface="Cambria Math" panose="02040503050406030204" pitchFamily="18" charset="0"/>
                                                  </a:rPr>
                                                  <m:t>.8</m:t>
                                                </m:r>
                                              </m:e>
                                            </m:mr>
                                            <m:mr>
                                              <m:e>
                                                <m:r>
                                                  <a:rPr lang="en-US" b="0" i="1" smtClean="0">
                                                    <a:latin typeface="Cambria Math" panose="02040503050406030204" pitchFamily="18" charset="0"/>
                                                  </a:rPr>
                                                  <m:t>4.3</m:t>
                                                </m:r>
                                              </m:e>
                                            </m:mr>
                                            <m:mr>
                                              <m:e>
                                                <m:r>
                                                  <a:rPr lang="en-US" b="0" i="1" smtClean="0">
                                                    <a:latin typeface="Cambria Math" panose="02040503050406030204" pitchFamily="18" charset="0"/>
                                                  </a:rPr>
                                                  <m:t>5.6</m:t>
                                                </m:r>
                                              </m:e>
                                            </m:mr>
                                          </m:m>
                                        </m:e>
                                      </m:mr>
                                      <m:mr>
                                        <m:e>
                                          <m:r>
                                            <a:rPr lang="en-US" b="0" i="1" smtClean="0">
                                              <a:latin typeface="Cambria Math" panose="02040503050406030204" pitchFamily="18" charset="0"/>
                                            </a:rPr>
                                            <m:t>…</m:t>
                                          </m:r>
                                        </m:e>
                                      </m:mr>
                                    </m:m>
                                  </m:e>
                                </m:mr>
                                <m:mr>
                                  <m:e>
                                    <m:r>
                                      <a:rPr lang="en-US" b="0" i="1" smtClean="0">
                                        <a:latin typeface="Cambria Math" panose="02040503050406030204" pitchFamily="18" charset="0"/>
                                      </a:rPr>
                                      <m:t>9.7</m:t>
                                    </m:r>
                                  </m:e>
                                </m:mr>
                              </m:m>
                            </m:e>
                          </m:d>
                          <m:r>
                            <m:rPr>
                              <m:nor/>
                            </m:rPr>
                            <a:rPr lang="en-US" dirty="0"/>
                            <m:t> </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4</m:t>
                                    </m:r>
                                    <m:r>
                                      <a:rPr lang="en-US" b="0" i="1" smtClean="0">
                                        <a:latin typeface="Cambria Math" panose="02040503050406030204" pitchFamily="18" charset="0"/>
                                      </a:rPr>
                                      <m:t>.2</m:t>
                                    </m:r>
                                  </m:e>
                                </m:mr>
                                <m:m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7</m:t>
                                          </m:r>
                                          <m:r>
                                            <a:rPr lang="en-US" b="0" i="1" smtClean="0">
                                              <a:latin typeface="Cambria Math" panose="02040503050406030204" pitchFamily="18" charset="0"/>
                                            </a:rPr>
                                            <m:t>.6</m:t>
                                          </m:r>
                                        </m:e>
                                      </m:mr>
                                      <m:m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3</m:t>
                                                </m:r>
                                                <m:r>
                                                  <a:rPr lang="en-US" b="0" i="1" smtClean="0">
                                                    <a:latin typeface="Cambria Math" panose="02040503050406030204" pitchFamily="18" charset="0"/>
                                                  </a:rPr>
                                                  <m:t>.7</m:t>
                                                </m:r>
                                              </m:e>
                                            </m:mr>
                                            <m:mr>
                                              <m:e>
                                                <m:r>
                                                  <a:rPr lang="en-US" b="0" i="1" smtClean="0">
                                                    <a:latin typeface="Cambria Math" panose="02040503050406030204" pitchFamily="18" charset="0"/>
                                                  </a:rPr>
                                                  <m:t>6.2</m:t>
                                                </m:r>
                                              </m:e>
                                            </m:mr>
                                            <m:mr>
                                              <m:e>
                                                <m:r>
                                                  <a:rPr lang="en-US" b="0" i="1" smtClean="0">
                                                    <a:latin typeface="Cambria Math" panose="02040503050406030204" pitchFamily="18" charset="0"/>
                                                  </a:rPr>
                                                  <m:t>8.3</m:t>
                                                </m:r>
                                              </m:e>
                                            </m:mr>
                                          </m:m>
                                        </m:e>
                                      </m:mr>
                                      <m:mr>
                                        <m:e>
                                          <m:r>
                                            <a:rPr lang="en-US" b="0" i="1" smtClean="0">
                                              <a:latin typeface="Cambria Math" panose="02040503050406030204" pitchFamily="18" charset="0"/>
                                            </a:rPr>
                                            <m:t>…</m:t>
                                          </m:r>
                                        </m:e>
                                      </m:mr>
                                    </m:m>
                                  </m:e>
                                </m:mr>
                                <m:mr>
                                  <m:e>
                                    <m:r>
                                      <a:rPr lang="en-US" b="0" i="1" smtClean="0">
                                        <a:latin typeface="Cambria Math" panose="02040503050406030204" pitchFamily="18" charset="0"/>
                                      </a:rPr>
                                      <m:t>2.1</m:t>
                                    </m:r>
                                  </m:e>
                                </m:mr>
                              </m:m>
                            </m:e>
                          </m:d>
                          <m:r>
                            <m:rPr>
                              <m:nor/>
                            </m:rPr>
                            <a:rPr lang="en-US" dirty="0"/>
                            <m:t> </m:t>
                          </m:r>
                          <m:d>
                            <m:dPr>
                              <m:begChr m:val="["/>
                              <m:endChr m:val="]"/>
                              <m:ctrlPr>
                                <a:rPr lang="en-US" i="1">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5</m:t>
                                    </m:r>
                                    <m:r>
                                      <a:rPr lang="en-US" b="0" i="1" smtClean="0">
                                        <a:latin typeface="Cambria Math" panose="02040503050406030204" pitchFamily="18" charset="0"/>
                                      </a:rPr>
                                      <m:t>.4</m:t>
                                    </m:r>
                                  </m:e>
                                </m:mr>
                                <m:m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6</m:t>
                                          </m:r>
                                          <m:r>
                                            <a:rPr lang="en-US" b="0" i="1" smtClean="0">
                                              <a:latin typeface="Cambria Math" panose="02040503050406030204" pitchFamily="18" charset="0"/>
                                            </a:rPr>
                                            <m:t>.8</m:t>
                                          </m:r>
                                        </m:e>
                                      </m:mr>
                                      <m:m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7</m:t>
                                                </m:r>
                                                <m:r>
                                                  <a:rPr lang="en-US" b="0" i="1" smtClean="0">
                                                    <a:latin typeface="Cambria Math" panose="02040503050406030204" pitchFamily="18" charset="0"/>
                                                  </a:rPr>
                                                  <m:t>.4</m:t>
                                                </m:r>
                                              </m:e>
                                            </m:mr>
                                            <m:mr>
                                              <m:e>
                                                <m:r>
                                                  <a:rPr lang="en-US" b="0" i="1" smtClean="0">
                                                    <a:latin typeface="Cambria Math" panose="02040503050406030204" pitchFamily="18" charset="0"/>
                                                  </a:rPr>
                                                  <m:t>3.9</m:t>
                                                </m:r>
                                              </m:e>
                                            </m:mr>
                                            <m:mr>
                                              <m:e>
                                                <m:r>
                                                  <a:rPr lang="en-US" b="0" i="1" smtClean="0">
                                                    <a:latin typeface="Cambria Math" panose="02040503050406030204" pitchFamily="18" charset="0"/>
                                                  </a:rPr>
                                                  <m:t>4.5</m:t>
                                                </m:r>
                                              </m:e>
                                            </m:mr>
                                          </m:m>
                                        </m:e>
                                      </m:mr>
                                      <m:mr>
                                        <m:e>
                                          <m:r>
                                            <a:rPr lang="en-US" b="0" i="1" smtClean="0">
                                              <a:latin typeface="Cambria Math" panose="02040503050406030204" pitchFamily="18" charset="0"/>
                                            </a:rPr>
                                            <m:t>…</m:t>
                                          </m:r>
                                        </m:e>
                                      </m:mr>
                                    </m:m>
                                  </m:e>
                                </m:mr>
                                <m:mr>
                                  <m:e>
                                    <m:r>
                                      <a:rPr lang="en-US" b="0" i="1" smtClean="0">
                                        <a:latin typeface="Cambria Math" panose="02040503050406030204" pitchFamily="18" charset="0"/>
                                      </a:rPr>
                                      <m:t>1.0</m:t>
                                    </m:r>
                                  </m:e>
                                </m:mr>
                              </m:m>
                            </m:e>
                          </m:d>
                        </m:e>
                      </m:d>
                    </m:oMath>
                  </m:oMathPara>
                </a14:m>
                <a:endParaRPr lang="en-US" dirty="0"/>
              </a:p>
            </p:txBody>
          </p:sp>
        </mc:Choice>
        <mc:Fallback xmlns="">
          <p:sp>
            <p:nvSpPr>
              <p:cNvPr id="29" name="TextBox 28">
                <a:extLst>
                  <a:ext uri="{FF2B5EF4-FFF2-40B4-BE49-F238E27FC236}">
                    <a16:creationId xmlns:a16="http://schemas.microsoft.com/office/drawing/2014/main" id="{9B5FB60A-F64A-6493-8763-B4716DC626E1}"/>
                  </a:ext>
                </a:extLst>
              </p:cNvPr>
              <p:cNvSpPr txBox="1">
                <a:spLocks noRot="1" noChangeAspect="1" noMove="1" noResize="1" noEditPoints="1" noAdjustHandles="1" noChangeArrowheads="1" noChangeShapeType="1" noTextEdit="1"/>
              </p:cNvSpPr>
              <p:nvPr/>
            </p:nvSpPr>
            <p:spPr>
              <a:xfrm>
                <a:off x="550183" y="3958150"/>
                <a:ext cx="3180229" cy="1648465"/>
              </a:xfrm>
              <a:prstGeom prst="rect">
                <a:avLst/>
              </a:prstGeom>
              <a:blipFill>
                <a:blip r:embed="rId2"/>
                <a:stretch>
                  <a:fillRect/>
                </a:stretch>
              </a:blipFill>
            </p:spPr>
            <p:txBody>
              <a:bodyPr/>
              <a:lstStyle/>
              <a:p>
                <a:r>
                  <a:rPr lang="en-US">
                    <a:noFill/>
                  </a:rPr>
                  <a:t> </a:t>
                </a:r>
              </a:p>
            </p:txBody>
          </p:sp>
        </mc:Fallback>
      </mc:AlternateContent>
      <p:sp>
        <p:nvSpPr>
          <p:cNvPr id="34" name="Rectangle 33">
            <a:extLst>
              <a:ext uri="{FF2B5EF4-FFF2-40B4-BE49-F238E27FC236}">
                <a16:creationId xmlns:a16="http://schemas.microsoft.com/office/drawing/2014/main" id="{BA26046C-5757-E131-ED40-63A33A1676DE}"/>
              </a:ext>
            </a:extLst>
          </p:cNvPr>
          <p:cNvSpPr/>
          <p:nvPr/>
        </p:nvSpPr>
        <p:spPr>
          <a:xfrm>
            <a:off x="5348426" y="3551499"/>
            <a:ext cx="1216800" cy="252000"/>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16F56A5-16A2-3760-50E8-C468B081831A}"/>
              </a:ext>
            </a:extLst>
          </p:cNvPr>
          <p:cNvSpPr/>
          <p:nvPr/>
        </p:nvSpPr>
        <p:spPr>
          <a:xfrm>
            <a:off x="5334784" y="5290766"/>
            <a:ext cx="360000" cy="252000"/>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A1DF9B3-6638-8FFC-B1E2-38DDB571CF3B}"/>
              </a:ext>
            </a:extLst>
          </p:cNvPr>
          <p:cNvSpPr/>
          <p:nvPr/>
        </p:nvSpPr>
        <p:spPr>
          <a:xfrm>
            <a:off x="5348426" y="4247445"/>
            <a:ext cx="151200" cy="252000"/>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C8466FE8-BD56-414B-2795-CE8ECE4E0C11}"/>
              </a:ext>
            </a:extLst>
          </p:cNvPr>
          <p:cNvSpPr txBox="1"/>
          <p:nvPr/>
        </p:nvSpPr>
        <p:spPr>
          <a:xfrm>
            <a:off x="6653492" y="3513120"/>
            <a:ext cx="548548" cy="338554"/>
          </a:xfrm>
          <a:prstGeom prst="rect">
            <a:avLst/>
          </a:prstGeom>
          <a:noFill/>
        </p:spPr>
        <p:txBody>
          <a:bodyPr wrap="none" rtlCol="0">
            <a:spAutoFit/>
          </a:bodyPr>
          <a:lstStyle/>
          <a:p>
            <a:r>
              <a:rPr lang="en-US" sz="1600" dirty="0">
                <a:latin typeface="Calibri" panose="020F0502020204030204" pitchFamily="34" charset="0"/>
                <a:ea typeface="Microsoft YaHei" panose="020B0503020204020204" pitchFamily="34" charset="-122"/>
                <a:cs typeface="Calibri" panose="020F0502020204030204" pitchFamily="34" charset="0"/>
              </a:rPr>
              <a:t>0.71</a:t>
            </a:r>
          </a:p>
        </p:txBody>
      </p:sp>
      <p:sp>
        <p:nvSpPr>
          <p:cNvPr id="39" name="TextBox 38">
            <a:extLst>
              <a:ext uri="{FF2B5EF4-FFF2-40B4-BE49-F238E27FC236}">
                <a16:creationId xmlns:a16="http://schemas.microsoft.com/office/drawing/2014/main" id="{B2C04ED5-4D24-6FFA-FA23-266B0E215D2B}"/>
              </a:ext>
            </a:extLst>
          </p:cNvPr>
          <p:cNvSpPr txBox="1"/>
          <p:nvPr/>
        </p:nvSpPr>
        <p:spPr>
          <a:xfrm>
            <a:off x="6653492" y="5225609"/>
            <a:ext cx="548548" cy="338554"/>
          </a:xfrm>
          <a:prstGeom prst="rect">
            <a:avLst/>
          </a:prstGeom>
          <a:noFill/>
        </p:spPr>
        <p:txBody>
          <a:bodyPr wrap="none" rtlCol="0">
            <a:spAutoFit/>
          </a:bodyPr>
          <a:lstStyle/>
          <a:p>
            <a:r>
              <a:rPr lang="en-US" sz="1600" dirty="0">
                <a:latin typeface="Calibri" panose="020F0502020204030204" pitchFamily="34" charset="0"/>
                <a:ea typeface="Microsoft YaHei" panose="020B0503020204020204" pitchFamily="34" charset="-122"/>
                <a:cs typeface="Calibri" panose="020F0502020204030204" pitchFamily="34" charset="0"/>
              </a:rPr>
              <a:t>0.21</a:t>
            </a:r>
          </a:p>
        </p:txBody>
      </p:sp>
      <p:sp>
        <p:nvSpPr>
          <p:cNvPr id="40" name="TextBox 39">
            <a:extLst>
              <a:ext uri="{FF2B5EF4-FFF2-40B4-BE49-F238E27FC236}">
                <a16:creationId xmlns:a16="http://schemas.microsoft.com/office/drawing/2014/main" id="{8E6012B1-A404-EB93-FF7E-52B84A93091C}"/>
              </a:ext>
            </a:extLst>
          </p:cNvPr>
          <p:cNvSpPr txBox="1"/>
          <p:nvPr/>
        </p:nvSpPr>
        <p:spPr>
          <a:xfrm>
            <a:off x="6653492" y="4198116"/>
            <a:ext cx="548548" cy="338554"/>
          </a:xfrm>
          <a:prstGeom prst="rect">
            <a:avLst/>
          </a:prstGeom>
          <a:noFill/>
        </p:spPr>
        <p:txBody>
          <a:bodyPr wrap="none" rtlCol="0">
            <a:spAutoFit/>
          </a:bodyPr>
          <a:lstStyle/>
          <a:p>
            <a:r>
              <a:rPr lang="en-US" sz="1600" dirty="0">
                <a:latin typeface="Calibri" panose="020F0502020204030204" pitchFamily="34" charset="0"/>
                <a:ea typeface="Microsoft YaHei" panose="020B0503020204020204" pitchFamily="34" charset="-122"/>
                <a:cs typeface="Calibri" panose="020F0502020204030204" pitchFamily="34" charset="0"/>
              </a:rPr>
              <a:t>0.09</a:t>
            </a:r>
          </a:p>
        </p:txBody>
      </p:sp>
      <p:cxnSp>
        <p:nvCxnSpPr>
          <p:cNvPr id="43" name="Straight Connector 42">
            <a:extLst>
              <a:ext uri="{FF2B5EF4-FFF2-40B4-BE49-F238E27FC236}">
                <a16:creationId xmlns:a16="http://schemas.microsoft.com/office/drawing/2014/main" id="{31BB4D3B-1775-0155-057D-3A3387EAD3C2}"/>
              </a:ext>
            </a:extLst>
          </p:cNvPr>
          <p:cNvCxnSpPr>
            <a:cxnSpLocks/>
          </p:cNvCxnSpPr>
          <p:nvPr/>
        </p:nvCxnSpPr>
        <p:spPr>
          <a:xfrm>
            <a:off x="5348426" y="3888943"/>
            <a:ext cx="0" cy="25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DCCA0C8-13E6-C4BF-2235-9DEE93E770DC}"/>
              </a:ext>
            </a:extLst>
          </p:cNvPr>
          <p:cNvCxnSpPr/>
          <p:nvPr/>
        </p:nvCxnSpPr>
        <p:spPr>
          <a:xfrm>
            <a:off x="5350764" y="4586467"/>
            <a:ext cx="0" cy="25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2F68EE9-7102-3AB1-EDA4-9C6D33B9EABF}"/>
              </a:ext>
            </a:extLst>
          </p:cNvPr>
          <p:cNvCxnSpPr/>
          <p:nvPr/>
        </p:nvCxnSpPr>
        <p:spPr>
          <a:xfrm>
            <a:off x="5349724" y="4926389"/>
            <a:ext cx="0" cy="252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555F4CA-79C5-588D-148F-FF9D1105E71A}"/>
              </a:ext>
            </a:extLst>
          </p:cNvPr>
          <p:cNvSpPr txBox="1"/>
          <p:nvPr/>
        </p:nvSpPr>
        <p:spPr>
          <a:xfrm>
            <a:off x="6653492" y="3855618"/>
            <a:ext cx="444352" cy="338554"/>
          </a:xfrm>
          <a:prstGeom prst="rect">
            <a:avLst/>
          </a:prstGeom>
          <a:noFill/>
        </p:spPr>
        <p:txBody>
          <a:bodyPr wrap="none" rtlCol="0">
            <a:spAutoFit/>
          </a:bodyPr>
          <a:lstStyle/>
          <a:p>
            <a:r>
              <a:rPr lang="en-US" sz="1600" dirty="0">
                <a:latin typeface="Calibri" panose="020F0502020204030204" pitchFamily="34" charset="0"/>
                <a:ea typeface="Microsoft YaHei" panose="020B0503020204020204" pitchFamily="34" charset="-122"/>
                <a:cs typeface="Calibri" panose="020F0502020204030204" pitchFamily="34" charset="0"/>
              </a:rPr>
              <a:t>0.0</a:t>
            </a:r>
          </a:p>
        </p:txBody>
      </p:sp>
      <p:sp>
        <p:nvSpPr>
          <p:cNvPr id="48" name="TextBox 47">
            <a:extLst>
              <a:ext uri="{FF2B5EF4-FFF2-40B4-BE49-F238E27FC236}">
                <a16:creationId xmlns:a16="http://schemas.microsoft.com/office/drawing/2014/main" id="{4A256F5B-A4E5-06F1-7C24-BE667516E4A3}"/>
              </a:ext>
            </a:extLst>
          </p:cNvPr>
          <p:cNvSpPr txBox="1"/>
          <p:nvPr/>
        </p:nvSpPr>
        <p:spPr>
          <a:xfrm>
            <a:off x="6653492" y="4540614"/>
            <a:ext cx="444352" cy="338554"/>
          </a:xfrm>
          <a:prstGeom prst="rect">
            <a:avLst/>
          </a:prstGeom>
          <a:noFill/>
        </p:spPr>
        <p:txBody>
          <a:bodyPr wrap="none" rtlCol="0">
            <a:spAutoFit/>
          </a:bodyPr>
          <a:lstStyle/>
          <a:p>
            <a:r>
              <a:rPr lang="en-US" sz="1600" dirty="0">
                <a:latin typeface="Calibri" panose="020F0502020204030204" pitchFamily="34" charset="0"/>
                <a:ea typeface="Microsoft YaHei" panose="020B0503020204020204" pitchFamily="34" charset="-122"/>
                <a:cs typeface="Calibri" panose="020F0502020204030204" pitchFamily="34" charset="0"/>
              </a:rPr>
              <a:t>0.0</a:t>
            </a:r>
          </a:p>
        </p:txBody>
      </p:sp>
      <p:sp>
        <p:nvSpPr>
          <p:cNvPr id="49" name="TextBox 48">
            <a:extLst>
              <a:ext uri="{FF2B5EF4-FFF2-40B4-BE49-F238E27FC236}">
                <a16:creationId xmlns:a16="http://schemas.microsoft.com/office/drawing/2014/main" id="{26A6A7AD-8CF9-1A62-8367-86AC2D30710C}"/>
              </a:ext>
            </a:extLst>
          </p:cNvPr>
          <p:cNvSpPr txBox="1"/>
          <p:nvPr/>
        </p:nvSpPr>
        <p:spPr>
          <a:xfrm>
            <a:off x="6653492" y="4883112"/>
            <a:ext cx="444352" cy="338554"/>
          </a:xfrm>
          <a:prstGeom prst="rect">
            <a:avLst/>
          </a:prstGeom>
          <a:noFill/>
        </p:spPr>
        <p:txBody>
          <a:bodyPr wrap="none" rtlCol="0">
            <a:spAutoFit/>
          </a:bodyPr>
          <a:lstStyle/>
          <a:p>
            <a:r>
              <a:rPr lang="en-US" sz="1600" dirty="0">
                <a:latin typeface="Calibri" panose="020F0502020204030204" pitchFamily="34" charset="0"/>
                <a:ea typeface="Microsoft YaHei" panose="020B0503020204020204" pitchFamily="34" charset="-122"/>
                <a:cs typeface="Calibri" panose="020F0502020204030204" pitchFamily="34" charset="0"/>
              </a:rPr>
              <a:t>0.0</a:t>
            </a:r>
          </a:p>
        </p:txBody>
      </p:sp>
      <p:sp>
        <p:nvSpPr>
          <p:cNvPr id="51" name="Left Brace 50">
            <a:extLst>
              <a:ext uri="{FF2B5EF4-FFF2-40B4-BE49-F238E27FC236}">
                <a16:creationId xmlns:a16="http://schemas.microsoft.com/office/drawing/2014/main" id="{BB630B73-A038-FE1A-AA24-DEFFFA17340B}"/>
              </a:ext>
            </a:extLst>
          </p:cNvPr>
          <p:cNvSpPr/>
          <p:nvPr/>
        </p:nvSpPr>
        <p:spPr>
          <a:xfrm>
            <a:off x="4631508" y="3591396"/>
            <a:ext cx="379661" cy="1881766"/>
          </a:xfrm>
          <a:prstGeom prst="leftBrace">
            <a:avLst/>
          </a:prstGeom>
          <a:ln w="2857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3" name="TextBox 52">
            <a:extLst>
              <a:ext uri="{FF2B5EF4-FFF2-40B4-BE49-F238E27FC236}">
                <a16:creationId xmlns:a16="http://schemas.microsoft.com/office/drawing/2014/main" id="{1BA6027A-79AE-410D-3546-6FBD1DBE20C8}"/>
              </a:ext>
            </a:extLst>
          </p:cNvPr>
          <p:cNvSpPr txBox="1"/>
          <p:nvPr/>
        </p:nvSpPr>
        <p:spPr>
          <a:xfrm>
            <a:off x="8262794" y="4355948"/>
            <a:ext cx="3254595" cy="369332"/>
          </a:xfrm>
          <a:prstGeom prst="rect">
            <a:avLst/>
          </a:prstGeom>
          <a:noFill/>
        </p:spPr>
        <p:txBody>
          <a:bodyPr wrap="square" rtlCol="0">
            <a:spAutoFit/>
          </a:bodyPr>
          <a:lstStyle/>
          <a:p>
            <a:r>
              <a:rPr lang="en-US" dirty="0">
                <a:latin typeface="Microsoft YaHei" panose="020B0503020204020204" pitchFamily="34" charset="-122"/>
                <a:ea typeface="Microsoft YaHei" panose="020B0503020204020204" pitchFamily="34" charset="-122"/>
              </a:rPr>
              <a:t>Elbert Einstein is a </a:t>
            </a:r>
            <a:r>
              <a:rPr lang="en-US" dirty="0">
                <a:solidFill>
                  <a:srgbClr val="FF0000"/>
                </a:solidFill>
                <a:latin typeface="Microsoft YaHei" panose="020B0503020204020204" pitchFamily="34" charset="-122"/>
                <a:ea typeface="Microsoft YaHei" panose="020B0503020204020204" pitchFamily="34" charset="-122"/>
              </a:rPr>
              <a:t>scientist. </a:t>
            </a:r>
          </a:p>
        </p:txBody>
      </p:sp>
      <p:cxnSp>
        <p:nvCxnSpPr>
          <p:cNvPr id="54" name="Straight Arrow Connector 53">
            <a:extLst>
              <a:ext uri="{FF2B5EF4-FFF2-40B4-BE49-F238E27FC236}">
                <a16:creationId xmlns:a16="http://schemas.microsoft.com/office/drawing/2014/main" id="{EEF89C0A-FFE6-62ED-52C7-C853CC503E69}"/>
              </a:ext>
            </a:extLst>
          </p:cNvPr>
          <p:cNvCxnSpPr>
            <a:cxnSpLocks/>
          </p:cNvCxnSpPr>
          <p:nvPr/>
        </p:nvCxnSpPr>
        <p:spPr>
          <a:xfrm flipV="1">
            <a:off x="6965499" y="2291525"/>
            <a:ext cx="613693" cy="27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Rounded Rectangle 54">
            <a:extLst>
              <a:ext uri="{FF2B5EF4-FFF2-40B4-BE49-F238E27FC236}">
                <a16:creationId xmlns:a16="http://schemas.microsoft.com/office/drawing/2014/main" id="{02A74285-3E08-719D-011C-023DD868D7E2}"/>
              </a:ext>
            </a:extLst>
          </p:cNvPr>
          <p:cNvSpPr/>
          <p:nvPr/>
        </p:nvSpPr>
        <p:spPr>
          <a:xfrm>
            <a:off x="10400751" y="1902272"/>
            <a:ext cx="1302995" cy="831600"/>
          </a:xfrm>
          <a:prstGeom prst="roundRect">
            <a:avLst/>
          </a:prstGeom>
          <a:solidFill>
            <a:srgbClr val="F6E0FB"/>
          </a:solidFill>
          <a:ln w="190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Microsoft YaHei" panose="020B0503020204020204" pitchFamily="34" charset="-122"/>
                <a:ea typeface="Microsoft YaHei" panose="020B0503020204020204" pitchFamily="34" charset="-122"/>
              </a:rPr>
              <a:t>Output</a:t>
            </a:r>
          </a:p>
        </p:txBody>
      </p:sp>
      <p:cxnSp>
        <p:nvCxnSpPr>
          <p:cNvPr id="56" name="Straight Arrow Connector 55">
            <a:extLst>
              <a:ext uri="{FF2B5EF4-FFF2-40B4-BE49-F238E27FC236}">
                <a16:creationId xmlns:a16="http://schemas.microsoft.com/office/drawing/2014/main" id="{9163F73F-4B70-5A0F-5476-20CC1BB21961}"/>
              </a:ext>
            </a:extLst>
          </p:cNvPr>
          <p:cNvCxnSpPr>
            <a:cxnSpLocks/>
          </p:cNvCxnSpPr>
          <p:nvPr/>
        </p:nvCxnSpPr>
        <p:spPr>
          <a:xfrm>
            <a:off x="9717789" y="2318072"/>
            <a:ext cx="6588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Right Arrow 61">
            <a:extLst>
              <a:ext uri="{FF2B5EF4-FFF2-40B4-BE49-F238E27FC236}">
                <a16:creationId xmlns:a16="http://schemas.microsoft.com/office/drawing/2014/main" id="{A9E12893-E6AA-8D5B-0BE9-437BD4C1C48D}"/>
              </a:ext>
            </a:extLst>
          </p:cNvPr>
          <p:cNvSpPr/>
          <p:nvPr/>
        </p:nvSpPr>
        <p:spPr>
          <a:xfrm>
            <a:off x="3629697" y="4478148"/>
            <a:ext cx="709008" cy="234319"/>
          </a:xfrm>
          <a:prstGeom prst="rightArrow">
            <a:avLst>
              <a:gd name="adj1" fmla="val 37300"/>
              <a:gd name="adj2" fmla="val 78574"/>
            </a:avLst>
          </a:prstGeom>
          <a:solidFill>
            <a:schemeClr val="accent6"/>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ight Arrow 63">
            <a:extLst>
              <a:ext uri="{FF2B5EF4-FFF2-40B4-BE49-F238E27FC236}">
                <a16:creationId xmlns:a16="http://schemas.microsoft.com/office/drawing/2014/main" id="{4F1EC23A-AC0A-3973-0829-EF9F074DFB79}"/>
              </a:ext>
            </a:extLst>
          </p:cNvPr>
          <p:cNvSpPr/>
          <p:nvPr/>
        </p:nvSpPr>
        <p:spPr>
          <a:xfrm>
            <a:off x="7347182" y="4436279"/>
            <a:ext cx="709008" cy="234319"/>
          </a:xfrm>
          <a:prstGeom prst="rightArrow">
            <a:avLst>
              <a:gd name="adj1" fmla="val 37300"/>
              <a:gd name="adj2" fmla="val 78574"/>
            </a:avLst>
          </a:prstGeom>
          <a:solidFill>
            <a:schemeClr val="accent5">
              <a:lumMod val="60000"/>
              <a:lumOff val="40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ounded Rectangle 65">
            <a:extLst>
              <a:ext uri="{FF2B5EF4-FFF2-40B4-BE49-F238E27FC236}">
                <a16:creationId xmlns:a16="http://schemas.microsoft.com/office/drawing/2014/main" id="{D0A76FC2-4944-3A47-8EF0-BA40F4E656FC}"/>
              </a:ext>
            </a:extLst>
          </p:cNvPr>
          <p:cNvSpPr/>
          <p:nvPr/>
        </p:nvSpPr>
        <p:spPr>
          <a:xfrm>
            <a:off x="695325" y="3162385"/>
            <a:ext cx="11162475" cy="2628900"/>
          </a:xfrm>
          <a:prstGeom prst="roundRect">
            <a:avLst/>
          </a:prstGeom>
          <a:noFill/>
          <a:ln w="19050">
            <a:solidFill>
              <a:schemeClr val="bg2">
                <a:lumMod val="2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375901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ODBmY2I2ODY1ZjE4MWEzNDA0OTk0MjY1YjllZWViNzY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5384</TotalTime>
  <Words>3828</Words>
  <Application>Microsoft Macintosh PowerPoint</Application>
  <PresentationFormat>Widescreen</PresentationFormat>
  <Paragraphs>545</Paragraphs>
  <Slides>66</Slides>
  <Notes>19</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66</vt:i4>
      </vt:variant>
    </vt:vector>
  </HeadingPairs>
  <TitlesOfParts>
    <vt:vector size="82" baseType="lpstr">
      <vt:lpstr>等线</vt:lpstr>
      <vt:lpstr>等线 Light</vt:lpstr>
      <vt:lpstr>Microsoft Yahei</vt:lpstr>
      <vt:lpstr>Microsoft Yahei</vt:lpstr>
      <vt:lpstr>Microsoft Yahei</vt:lpstr>
      <vt:lpstr>Aptos</vt:lpstr>
      <vt:lpstr>Arial</vt:lpstr>
      <vt:lpstr>Assistant</vt:lpstr>
      <vt:lpstr>Calibri</vt:lpstr>
      <vt:lpstr>Cambria Math</vt:lpstr>
      <vt:lpstr>Helvetica Neue Medium</vt:lpstr>
      <vt:lpstr>Impact</vt:lpstr>
      <vt:lpstr>Montserrat</vt:lpstr>
      <vt:lpstr>Montserrat SemiBold</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钱蕾</dc:creator>
  <cp:lastModifiedBy>Dongzhan Zhou</cp:lastModifiedBy>
  <cp:revision>274</cp:revision>
  <dcterms:created xsi:type="dcterms:W3CDTF">2024-01-09T07:33:00Z</dcterms:created>
  <dcterms:modified xsi:type="dcterms:W3CDTF">2024-12-12T08:03:44Z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EE644133FB7040CDB82D4BA5F1F617B0_12</vt:lpwstr>
  </property>
  <property fmtid="{D5CDD505-2E9C-101B-9397-08002B2CF9AE}" pid="3" name="KSOProductBuildVer">
    <vt:lpwstr>2052-12.1.0.18345</vt:lpwstr>
  </property>
</Properties>
</file>